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56" r:id="rId2"/>
    <p:sldId id="296" r:id="rId3"/>
    <p:sldId id="257" r:id="rId4"/>
    <p:sldId id="258" r:id="rId5"/>
    <p:sldId id="260" r:id="rId6"/>
    <p:sldId id="261" r:id="rId7"/>
    <p:sldId id="262" r:id="rId8"/>
    <p:sldId id="263" r:id="rId9"/>
    <p:sldId id="280" r:id="rId10"/>
    <p:sldId id="264" r:id="rId11"/>
    <p:sldId id="265" r:id="rId12"/>
    <p:sldId id="266" r:id="rId13"/>
    <p:sldId id="259" r:id="rId14"/>
    <p:sldId id="267" r:id="rId15"/>
    <p:sldId id="268" r:id="rId16"/>
    <p:sldId id="269" r:id="rId17"/>
    <p:sldId id="270" r:id="rId18"/>
    <p:sldId id="271" r:id="rId19"/>
    <p:sldId id="272" r:id="rId20"/>
    <p:sldId id="274" r:id="rId21"/>
    <p:sldId id="275" r:id="rId22"/>
    <p:sldId id="276" r:id="rId23"/>
    <p:sldId id="277" r:id="rId24"/>
    <p:sldId id="278" r:id="rId25"/>
    <p:sldId id="279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9144000" cy="6858000" type="screen4x3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147" autoAdjust="0"/>
  </p:normalViewPr>
  <p:slideViewPr>
    <p:cSldViewPr>
      <p:cViewPr varScale="1">
        <p:scale>
          <a:sx n="90" d="100"/>
          <a:sy n="90" d="100"/>
        </p:scale>
        <p:origin x="-5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3A93A0-6C6E-4FA4-AB71-38863C0E818F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CD517F-73BD-45B3-95DE-FD548A284EA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CBDCD-DCF0-4E1B-86A0-8D7D0EC807D8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5F906F-C584-4870-A823-D655EE00960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375744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9543E-316A-4B92-8B94-02D8E3A64D2B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Tanto … como: coordinación copulativa</a:t>
            </a:r>
            <a:r>
              <a:rPr lang="es-ES" baseline="0" dirty="0" smtClean="0"/>
              <a:t> discontinua o correlativa (apdo. 31.3.2)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F906F-C584-4870-A823-D655EE009602}" type="slidenum">
              <a:rPr lang="es-ES" smtClean="0"/>
              <a:pPr/>
              <a:t>11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Narbona (56-57): valores de las finales que se alejan de la noción de fin o propósito. Características</a:t>
            </a:r>
            <a:r>
              <a:rPr lang="es-ES" baseline="0" dirty="0" smtClean="0"/>
              <a:t> formales: anteposición y separación por pausa. </a:t>
            </a:r>
            <a:r>
              <a:rPr lang="es-ES" baseline="0" smtClean="0"/>
              <a:t>Valor </a:t>
            </a:r>
            <a:r>
              <a:rPr lang="es-ES" baseline="0" dirty="0" smtClean="0"/>
              <a:t>de contraste.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F906F-C584-4870-A823-D655EE009602}" type="slidenum">
              <a:rPr lang="es-ES" smtClean="0"/>
              <a:pPr/>
              <a:t>25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Vid. NGLE Manual </a:t>
            </a:r>
            <a:r>
              <a:rPr lang="es-ES" dirty="0" err="1" smtClean="0"/>
              <a:t>apdos</a:t>
            </a:r>
            <a:r>
              <a:rPr lang="es-ES" dirty="0" smtClean="0"/>
              <a:t>. 47.1.3a</a:t>
            </a:r>
            <a:r>
              <a:rPr lang="es-ES" baseline="0" dirty="0" smtClean="0"/>
              <a:t> y b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C34370-8D01-4310-B820-A24971DBBB09}" type="slidenum">
              <a:rPr lang="es-ES" smtClean="0"/>
              <a:pPr/>
              <a:t>31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corpus.rae.es/cgi-bin/crpsrvEx.dll?visualizar?tipo1=5&amp;tipo2=0&amp;iniItem=53&amp;ordenar1=0&amp;ordenar2=0&amp;FID=230512\000\C000X23052012002235843.932.928&amp;desc=%7bB%7d+%7bI%7d+como+si%7b|I%7d,+en+%7bI%7dLibros+%7b|I%7d,+en+%7bI%7dCREA+%7b|I%7d+,+en+%7bI%7dESPA%C3%91A+%7b|I%7d%7b|B%7d%7bBR%7d&amp;tamVen=1&amp;marcas=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Tema 3</a:t>
            </a:r>
            <a:br>
              <a:rPr lang="es-ES" dirty="0" smtClean="0"/>
            </a:br>
            <a:r>
              <a:rPr lang="es-ES" dirty="0" smtClean="0"/>
              <a:t>Las unidades complejas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Gramática española 2: Sintaxis</a:t>
            </a:r>
          </a:p>
          <a:p>
            <a:r>
              <a:rPr lang="es-ES" sz="2800" dirty="0" smtClean="0"/>
              <a:t>Victoria </a:t>
            </a:r>
            <a:r>
              <a:rPr lang="es-ES" sz="2800" smtClean="0"/>
              <a:t>Vázquez </a:t>
            </a:r>
            <a:r>
              <a:rPr lang="es-ES" sz="2800" smtClean="0"/>
              <a:t>Rozas</a:t>
            </a:r>
            <a:endParaRPr lang="es-E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5.1. Estructuras comparativas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_tradnl" b="1" dirty="0" smtClean="0"/>
              <a:t>Definición semántica</a:t>
            </a:r>
            <a:r>
              <a:rPr lang="es-ES_tradnl" dirty="0" smtClean="0"/>
              <a:t>: “Las comparativas se denominan así porque en ellas se comparan entre sí dos realidades o conceptos estableciendo su equivalencia o su desigualdad, en lo que respecta a la cantidad, la calidad, la intensidad” (Alarcos, 1994, p. 341)</a:t>
            </a:r>
            <a:endParaRPr lang="es-ES" dirty="0" smtClean="0"/>
          </a:p>
          <a:p>
            <a:r>
              <a:rPr lang="es-ES_tradnl" b="1" dirty="0" smtClean="0"/>
              <a:t>Formalmente</a:t>
            </a:r>
            <a:r>
              <a:rPr lang="es-ES_tradnl" dirty="0" smtClean="0"/>
              <a:t> se hace referencia a la presencia de cuantificadores en un primer miembro (</a:t>
            </a:r>
            <a:r>
              <a:rPr lang="es-ES_tradnl" i="1" dirty="0" smtClean="0"/>
              <a:t>más, tanto, menos</a:t>
            </a:r>
            <a:r>
              <a:rPr lang="es-ES_tradnl" dirty="0" smtClean="0"/>
              <a:t>) y un segundo miembro introducido por </a:t>
            </a:r>
            <a:r>
              <a:rPr lang="es-ES_tradnl" i="1" dirty="0" smtClean="0"/>
              <a:t>que</a:t>
            </a:r>
            <a:r>
              <a:rPr lang="es-ES_tradnl" dirty="0" smtClean="0"/>
              <a:t> o </a:t>
            </a:r>
            <a:r>
              <a:rPr lang="es-ES_tradnl" i="1" dirty="0" smtClean="0"/>
              <a:t>como</a:t>
            </a:r>
            <a:r>
              <a:rPr lang="es-ES_tradnl" dirty="0" smtClean="0"/>
              <a:t>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lnSpcReduction="10000"/>
          </a:bodyPr>
          <a:lstStyle/>
          <a:p>
            <a:pPr marL="514350" lvl="0" indent="-514350">
              <a:buFont typeface="+mj-lt"/>
              <a:buAutoNum type="alphaLcPeriod"/>
            </a:pPr>
            <a:r>
              <a:rPr lang="es-ES_tradnl" sz="2800" i="1" dirty="0" smtClean="0"/>
              <a:t>Trabajo más de la cuenta</a:t>
            </a:r>
            <a:endParaRPr lang="es-ES" sz="2800" dirty="0" smtClean="0"/>
          </a:p>
          <a:p>
            <a:pPr marL="514350" lvl="0" indent="-514350">
              <a:buFont typeface="+mj-lt"/>
              <a:buAutoNum type="alphaLcPeriod"/>
            </a:pPr>
            <a:r>
              <a:rPr lang="es-ES_tradnl" sz="2800" i="1" dirty="0" smtClean="0"/>
              <a:t>No es lo inteligente que era su madre</a:t>
            </a:r>
            <a:r>
              <a:rPr lang="es-ES_tradnl" sz="2800" dirty="0" smtClean="0"/>
              <a:t> </a:t>
            </a:r>
          </a:p>
          <a:p>
            <a:pPr marL="514350" lvl="0" indent="-514350">
              <a:buFont typeface="+mj-lt"/>
              <a:buAutoNum type="alphaLcPeriod"/>
            </a:pPr>
            <a:endParaRPr lang="es-ES" sz="2800" dirty="0" smtClean="0"/>
          </a:p>
          <a:p>
            <a:pPr marL="514350" lvl="0" indent="-514350">
              <a:buFont typeface="+mj-lt"/>
              <a:buAutoNum type="alphaLcPeriod"/>
            </a:pPr>
            <a:r>
              <a:rPr lang="es-ES_tradnl" sz="2800" i="1" dirty="0" smtClean="0"/>
              <a:t>En el mundo hay más hombres que Ulises</a:t>
            </a:r>
            <a:endParaRPr lang="es-ES" sz="2800" dirty="0" smtClean="0"/>
          </a:p>
          <a:p>
            <a:pPr marL="514350" lvl="0" indent="-514350">
              <a:buFont typeface="+mj-lt"/>
              <a:buAutoNum type="alphaLcPeriod"/>
            </a:pPr>
            <a:r>
              <a:rPr lang="es-ES_tradnl" sz="2800" i="1" dirty="0" smtClean="0"/>
              <a:t>Es trabajador más que inteligente</a:t>
            </a:r>
            <a:endParaRPr lang="es-ES" sz="2800" dirty="0" smtClean="0"/>
          </a:p>
          <a:p>
            <a:pPr marL="514350" lvl="0" indent="-514350">
              <a:buFont typeface="+mj-lt"/>
              <a:buAutoNum type="alphaLcPeriod"/>
            </a:pPr>
            <a:r>
              <a:rPr lang="es-ES_tradnl" sz="2800" i="1" dirty="0" smtClean="0"/>
              <a:t>Tanto uno como otro irán a la cárcel</a:t>
            </a:r>
            <a:r>
              <a:rPr lang="es-ES_tradnl" sz="2800" dirty="0" smtClean="0"/>
              <a:t> </a:t>
            </a:r>
          </a:p>
          <a:p>
            <a:pPr marL="514350" lvl="0" indent="-514350">
              <a:buNone/>
            </a:pPr>
            <a:endParaRPr lang="es-ES" sz="2800" dirty="0" smtClean="0"/>
          </a:p>
          <a:p>
            <a:pPr marL="514350" lvl="0" indent="-514350">
              <a:buFont typeface="+mj-lt"/>
              <a:buAutoNum type="alphaLcPeriod"/>
            </a:pPr>
            <a:r>
              <a:rPr lang="es-ES_tradnl" sz="2800" i="1" dirty="0" smtClean="0"/>
              <a:t>Trabaja más que su hermano</a:t>
            </a:r>
            <a:endParaRPr lang="es-ES" sz="2800" dirty="0" smtClean="0"/>
          </a:p>
          <a:p>
            <a:pPr marL="514350" lvl="0" indent="-514350">
              <a:buFont typeface="+mj-lt"/>
              <a:buAutoNum type="alphaLcPeriod"/>
            </a:pPr>
            <a:r>
              <a:rPr lang="es-ES_tradnl" sz="2800" i="1" dirty="0" smtClean="0"/>
              <a:t>Juan es tan alto como Pedro</a:t>
            </a:r>
            <a:endParaRPr lang="es-ES" sz="2800" dirty="0" smtClean="0"/>
          </a:p>
          <a:p>
            <a:pPr marL="514350" lvl="0" indent="-514350">
              <a:buFont typeface="+mj-lt"/>
              <a:buAutoNum type="alphaLcPeriod"/>
            </a:pPr>
            <a:r>
              <a:rPr lang="es-ES_tradnl" sz="2800" i="1" dirty="0" smtClean="0"/>
              <a:t>Juan miente más que habla</a:t>
            </a:r>
            <a:endParaRPr lang="es-ES" sz="2800" dirty="0" smtClean="0"/>
          </a:p>
          <a:p>
            <a:pPr marL="514350" indent="-514350">
              <a:buFont typeface="+mj-lt"/>
              <a:buAutoNum type="arabicPeriod"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s-ES" sz="4000" dirty="0" smtClean="0"/>
              <a:t>Semántica de la comparación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ES_tradnl" sz="2800" b="1" dirty="0" smtClean="0"/>
              <a:t>Cuantificación absoluta:</a:t>
            </a:r>
          </a:p>
          <a:p>
            <a:pPr>
              <a:buNone/>
            </a:pPr>
            <a:r>
              <a:rPr lang="es-ES_tradnl" sz="2800" dirty="0" smtClean="0"/>
              <a:t>[este problema es] </a:t>
            </a:r>
            <a:r>
              <a:rPr lang="es-ES_tradnl" sz="2800" i="1" dirty="0" smtClean="0"/>
              <a:t>bastante difícil</a:t>
            </a:r>
            <a:endParaRPr lang="es-ES_tradnl" sz="2800" dirty="0" smtClean="0"/>
          </a:p>
          <a:p>
            <a:pPr>
              <a:buNone/>
            </a:pPr>
            <a:r>
              <a:rPr lang="es-ES_tradnl" sz="2800" dirty="0" smtClean="0"/>
              <a:t>[Juan] </a:t>
            </a:r>
            <a:r>
              <a:rPr lang="es-ES_tradnl" sz="2800" i="1" dirty="0" smtClean="0"/>
              <a:t>trabaja demasiado</a:t>
            </a:r>
            <a:r>
              <a:rPr lang="es-ES_tradnl" sz="2800" dirty="0" smtClean="0"/>
              <a:t>, </a:t>
            </a:r>
          </a:p>
          <a:p>
            <a:pPr>
              <a:buNone/>
            </a:pPr>
            <a:r>
              <a:rPr lang="es-ES_tradnl" sz="2800" dirty="0" smtClean="0"/>
              <a:t>[he comprado] </a:t>
            </a:r>
            <a:r>
              <a:rPr lang="es-ES_tradnl" sz="2800" i="1" dirty="0" smtClean="0"/>
              <a:t>cuatro libros, </a:t>
            </a:r>
          </a:p>
          <a:p>
            <a:pPr>
              <a:buNone/>
            </a:pPr>
            <a:r>
              <a:rPr lang="es-ES_tradnl" sz="2800" dirty="0" smtClean="0"/>
              <a:t>[bebe] </a:t>
            </a:r>
            <a:r>
              <a:rPr lang="es-ES_tradnl" sz="2800" i="1" dirty="0" smtClean="0"/>
              <a:t>mucho vino</a:t>
            </a:r>
          </a:p>
          <a:p>
            <a:pPr>
              <a:buNone/>
            </a:pPr>
            <a:r>
              <a:rPr lang="es-ES_tradnl" sz="2800" b="1" dirty="0" smtClean="0"/>
              <a:t>Cuantificación relativa (comparativa)</a:t>
            </a:r>
          </a:p>
          <a:p>
            <a:pPr>
              <a:buNone/>
            </a:pPr>
            <a:r>
              <a:rPr lang="es-ES_tradnl" sz="2800" i="1" dirty="0" smtClean="0"/>
              <a:t>Este problema es más difícil que el primero</a:t>
            </a:r>
            <a:endParaRPr lang="es-ES" sz="2800" dirty="0" smtClean="0"/>
          </a:p>
          <a:p>
            <a:pPr>
              <a:buNone/>
            </a:pPr>
            <a:r>
              <a:rPr lang="es-ES_tradnl" sz="2800" i="1" dirty="0" smtClean="0"/>
              <a:t>Juan trabaja menos que pasea</a:t>
            </a:r>
            <a:endParaRPr lang="es-ES" sz="2800" dirty="0" smtClean="0"/>
          </a:p>
          <a:p>
            <a:pPr>
              <a:buNone/>
            </a:pPr>
            <a:r>
              <a:rPr lang="es-ES_tradnl" sz="2800" i="1" dirty="0" smtClean="0"/>
              <a:t>He comprado tantos libros como mi hermana</a:t>
            </a:r>
            <a:endParaRPr lang="es-ES" sz="2800" dirty="0" smtClean="0"/>
          </a:p>
          <a:p>
            <a:pPr>
              <a:buNone/>
            </a:pPr>
            <a:r>
              <a:rPr lang="es-ES_tradnl" sz="2800" i="1" dirty="0" smtClean="0"/>
              <a:t>Bebe más vino que agua</a:t>
            </a:r>
            <a:endParaRPr lang="es-ES" sz="2800" dirty="0" smtClean="0"/>
          </a:p>
          <a:p>
            <a:pPr>
              <a:buNone/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pPr algn="l"/>
            <a:r>
              <a:rPr lang="es-ES" sz="3600" dirty="0" smtClean="0"/>
              <a:t>Elementos constitutivos (NGBLE p. 249)</a:t>
            </a:r>
            <a:br>
              <a:rPr lang="es-ES" sz="3600" dirty="0" smtClean="0"/>
            </a:br>
            <a:endParaRPr lang="es-ES" sz="3600" i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0" y="2492896"/>
          <a:ext cx="9144000" cy="37143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55776"/>
                <a:gridCol w="2088232"/>
                <a:gridCol w="1349537"/>
                <a:gridCol w="1321655"/>
                <a:gridCol w="1828800"/>
              </a:tblGrid>
              <a:tr h="381027">
                <a:tc gridSpan="3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Primera parte (que</a:t>
                      </a:r>
                      <a:r>
                        <a:rPr lang="es-ES" baseline="0" dirty="0" smtClean="0"/>
                        <a:t> incluye el </a:t>
                      </a:r>
                      <a:r>
                        <a:rPr lang="es-ES" u="sng" baseline="0" dirty="0" smtClean="0"/>
                        <a:t>primer término</a:t>
                      </a:r>
                      <a:r>
                        <a:rPr lang="es-ES" baseline="0" dirty="0" smtClean="0"/>
                        <a:t>)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Segunda parte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4071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2000" b="0" dirty="0" smtClean="0"/>
                        <a:t>Grupo</a:t>
                      </a:r>
                      <a:r>
                        <a:rPr lang="es-ES" sz="2000" b="0" baseline="0" dirty="0" smtClean="0"/>
                        <a:t> </a:t>
                      </a:r>
                      <a:r>
                        <a:rPr lang="es-ES" sz="2000" b="0" baseline="0" dirty="0" err="1" smtClean="0"/>
                        <a:t>cuantificativo</a:t>
                      </a:r>
                      <a:endParaRPr lang="es-ES" sz="20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r>
                        <a:rPr lang="es-ES" sz="2000" b="0" dirty="0" smtClean="0"/>
                        <a:t>Complemento comparativo</a:t>
                      </a:r>
                      <a:endParaRPr lang="es-ES" sz="20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81027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 err="1" smtClean="0"/>
                        <a:t>Cuant</a:t>
                      </a:r>
                      <a:r>
                        <a:rPr lang="es-ES" b="1" dirty="0" smtClean="0"/>
                        <a:t>. comparativo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Núcleo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Nexo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2º término</a:t>
                      </a:r>
                      <a:endParaRPr lang="es-ES" b="1" dirty="0"/>
                    </a:p>
                  </a:txBody>
                  <a:tcPr/>
                </a:tc>
              </a:tr>
              <a:tr h="381027">
                <a:tc>
                  <a:txBody>
                    <a:bodyPr/>
                    <a:lstStyle/>
                    <a:p>
                      <a:r>
                        <a:rPr lang="es-ES" i="1" u="sng" dirty="0" smtClean="0"/>
                        <a:t>La</a:t>
                      </a:r>
                      <a:r>
                        <a:rPr lang="es-ES" i="1" u="sng" baseline="0" dirty="0" smtClean="0"/>
                        <a:t> nueva casa</a:t>
                      </a:r>
                      <a:r>
                        <a:rPr lang="es-ES" i="1" u="none" baseline="0" dirty="0" smtClean="0"/>
                        <a:t> </a:t>
                      </a:r>
                      <a:r>
                        <a:rPr lang="es-ES" i="1" baseline="0" dirty="0" smtClean="0"/>
                        <a:t>es</a:t>
                      </a:r>
                      <a:endParaRPr lang="es-E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i="1" dirty="0" smtClean="0"/>
                        <a:t>bastante más</a:t>
                      </a:r>
                      <a:endParaRPr lang="es-E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i="1" dirty="0" smtClean="0"/>
                        <a:t>luminosa</a:t>
                      </a:r>
                      <a:endParaRPr lang="es-E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i="1" dirty="0" smtClean="0"/>
                        <a:t>que</a:t>
                      </a:r>
                      <a:endParaRPr lang="es-E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i="1" dirty="0" smtClean="0"/>
                        <a:t>la antigua</a:t>
                      </a:r>
                      <a:endParaRPr lang="es-ES" i="1" dirty="0"/>
                    </a:p>
                  </a:txBody>
                  <a:tcPr/>
                </a:tc>
              </a:tr>
              <a:tr h="381027">
                <a:tc>
                  <a:txBody>
                    <a:bodyPr/>
                    <a:lstStyle/>
                    <a:p>
                      <a:r>
                        <a:rPr lang="es-ES" i="1" u="sng" dirty="0" smtClean="0"/>
                        <a:t>Juan</a:t>
                      </a:r>
                      <a:r>
                        <a:rPr lang="es-ES" i="1" baseline="0" dirty="0" smtClean="0"/>
                        <a:t> no viaja</a:t>
                      </a:r>
                      <a:endParaRPr lang="es-E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i="1" dirty="0" smtClean="0"/>
                        <a:t>tanto</a:t>
                      </a:r>
                      <a:endParaRPr lang="es-E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i="0" dirty="0" smtClean="0"/>
                        <a:t>(viaja)</a:t>
                      </a:r>
                      <a:endParaRPr lang="es-E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i="1" dirty="0" smtClean="0"/>
                        <a:t>como </a:t>
                      </a:r>
                      <a:endParaRPr lang="es-E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i="1" dirty="0" smtClean="0"/>
                        <a:t>Pedro</a:t>
                      </a:r>
                      <a:endParaRPr lang="es-ES" i="1" dirty="0"/>
                    </a:p>
                  </a:txBody>
                  <a:tcPr/>
                </a:tc>
              </a:tr>
              <a:tr h="381027">
                <a:tc>
                  <a:txBody>
                    <a:bodyPr/>
                    <a:lstStyle/>
                    <a:p>
                      <a:r>
                        <a:rPr lang="es-ES" i="1" dirty="0" smtClean="0"/>
                        <a:t>El</a:t>
                      </a:r>
                      <a:r>
                        <a:rPr lang="es-ES" i="1" baseline="0" dirty="0" smtClean="0"/>
                        <a:t> riesgo de incendio es </a:t>
                      </a:r>
                      <a:r>
                        <a:rPr lang="es-ES" i="1" u="sng" baseline="0" dirty="0" smtClean="0"/>
                        <a:t>ahora</a:t>
                      </a:r>
                      <a:endParaRPr lang="es-ES" i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i="1" dirty="0" smtClean="0"/>
                        <a:t>menor</a:t>
                      </a:r>
                      <a:r>
                        <a:rPr lang="es-ES" dirty="0" smtClean="0"/>
                        <a:t> [más]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(pequeño)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i="1" dirty="0" smtClean="0"/>
                        <a:t>que </a:t>
                      </a:r>
                      <a:endParaRPr lang="es-E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i="1" dirty="0" smtClean="0"/>
                        <a:t>en junio</a:t>
                      </a:r>
                      <a:endParaRPr lang="es-ES" i="1" dirty="0"/>
                    </a:p>
                  </a:txBody>
                  <a:tcPr/>
                </a:tc>
              </a:tr>
              <a:tr h="381027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81027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81027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Comparativos sincréticos: </a:t>
            </a:r>
            <a:r>
              <a:rPr lang="es-ES" sz="2800" i="1" dirty="0" smtClean="0"/>
              <a:t>mejor, peor, menor, mayor…</a:t>
            </a:r>
          </a:p>
          <a:p>
            <a:r>
              <a:rPr lang="es-ES" sz="2800" dirty="0" smtClean="0"/>
              <a:t>Componentes implícitos</a:t>
            </a:r>
            <a:r>
              <a:rPr lang="es-ES" sz="2800" i="1" dirty="0" smtClean="0"/>
              <a:t>:</a:t>
            </a:r>
          </a:p>
          <a:p>
            <a:pPr lvl="2">
              <a:buNone/>
            </a:pPr>
            <a:r>
              <a:rPr lang="es-ES_tradnl" i="1" dirty="0" smtClean="0"/>
              <a:t>Hacía más frío dentro</a:t>
            </a:r>
            <a:endParaRPr lang="es-ES" dirty="0" smtClean="0"/>
          </a:p>
          <a:p>
            <a:pPr lvl="2">
              <a:buNone/>
            </a:pPr>
            <a:r>
              <a:rPr lang="es-ES_tradnl" i="1" dirty="0" smtClean="0"/>
              <a:t>Será mejor viajar de noche</a:t>
            </a:r>
          </a:p>
          <a:p>
            <a:pPr lvl="2">
              <a:buNone/>
            </a:pPr>
            <a:r>
              <a:rPr lang="es-ES_tradnl" i="1" dirty="0" smtClean="0"/>
              <a:t>Te veo más contento que el mes pasado</a:t>
            </a:r>
            <a:endParaRPr lang="es-ES" dirty="0" smtClean="0"/>
          </a:p>
          <a:p>
            <a:pPr lvl="2">
              <a:buNone/>
            </a:pPr>
            <a:r>
              <a:rPr lang="es-ES_tradnl" i="1" dirty="0" smtClean="0"/>
              <a:t>Me gustas más que con el pelo largo</a:t>
            </a:r>
            <a:endParaRPr lang="es-ES" dirty="0" smtClean="0"/>
          </a:p>
          <a:p>
            <a:r>
              <a:rPr lang="es-ES_tradnl" sz="2800" dirty="0" smtClean="0"/>
              <a:t>Segundo término múltiple: </a:t>
            </a:r>
          </a:p>
          <a:p>
            <a:pPr lvl="1">
              <a:buNone/>
            </a:pPr>
            <a:r>
              <a:rPr lang="es-ES_tradnl" sz="2400" i="1" dirty="0" smtClean="0"/>
              <a:t>		Juan lee más libros en un mes que tú en un año</a:t>
            </a:r>
            <a:r>
              <a:rPr lang="es-ES_tradnl" sz="2400" dirty="0" smtClean="0"/>
              <a:t>.</a:t>
            </a:r>
            <a:endParaRPr lang="es-ES" sz="2400" dirty="0" smtClean="0"/>
          </a:p>
          <a:p>
            <a:pPr lvl="2">
              <a:buNone/>
            </a:pPr>
            <a:endParaRPr lang="es-ES" dirty="0" smtClean="0"/>
          </a:p>
          <a:p>
            <a:pPr lvl="1">
              <a:buNone/>
            </a:pP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/>
              <a:t>Estructuras consecutivas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_tradnl" sz="3000" dirty="0" smtClean="0"/>
              <a:t>Tradicionalmente, las gramáticas establecen dos tipos de consecutivas:</a:t>
            </a:r>
            <a:endParaRPr lang="es-ES" sz="3000" dirty="0" smtClean="0"/>
          </a:p>
          <a:p>
            <a:pPr marL="514350" indent="-514350">
              <a:buAutoNum type="arabicPeriod"/>
            </a:pPr>
            <a:r>
              <a:rPr lang="es-ES_tradnl" sz="3000" b="1" dirty="0" smtClean="0"/>
              <a:t>Las “ilativas” o “continuativas”, que expresan una relación consecutiva en el nivel del texto o discurso</a:t>
            </a:r>
            <a:r>
              <a:rPr lang="es-ES_tradnl" sz="3000" dirty="0" smtClean="0"/>
              <a:t>,  marcada por </a:t>
            </a:r>
            <a:r>
              <a:rPr lang="es-ES_tradnl" sz="3000" i="1" dirty="0" smtClean="0"/>
              <a:t>pues, luego, conque, por consiguiente, por (lo) tanto, por esto/eso, así pues, así que</a:t>
            </a:r>
            <a:r>
              <a:rPr lang="es-ES_tradnl" sz="3000" dirty="0" smtClean="0"/>
              <a:t>, etc.: </a:t>
            </a:r>
          </a:p>
          <a:p>
            <a:pPr marL="514350" indent="-514350">
              <a:buNone/>
            </a:pPr>
            <a:r>
              <a:rPr lang="es-ES_tradnl" sz="3000" i="1" dirty="0" smtClean="0"/>
              <a:t>	</a:t>
            </a:r>
            <a:r>
              <a:rPr lang="es-ES_tradnl" sz="2600" i="1" dirty="0" smtClean="0"/>
              <a:t>Pienso. Luego existo; </a:t>
            </a:r>
          </a:p>
          <a:p>
            <a:pPr marL="514350" indent="-514350">
              <a:buNone/>
            </a:pPr>
            <a:r>
              <a:rPr lang="es-ES_tradnl" sz="2600" i="1" dirty="0" smtClean="0"/>
              <a:t>	Gasta más de lo que tiene; por tanto, no tardará mucho en arruinarse; </a:t>
            </a:r>
          </a:p>
          <a:p>
            <a:pPr marL="514350" indent="-514350">
              <a:buNone/>
            </a:pPr>
            <a:r>
              <a:rPr lang="es-ES_tradnl" sz="2600" i="1" dirty="0" smtClean="0"/>
              <a:t>	No te lo voy a dejar; así que no insistas</a:t>
            </a:r>
            <a:endParaRPr lang="es-ES" sz="2600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/>
              <a:t>Estructuras consecutivas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600200"/>
            <a:ext cx="8856984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_tradnl" sz="2800" b="1" dirty="0" smtClean="0"/>
              <a:t> 2. Relación consecutiva entre cláusulas, </a:t>
            </a:r>
            <a:r>
              <a:rPr lang="es-ES_tradnl" sz="2800" dirty="0" smtClean="0"/>
              <a:t>marcada por medio de </a:t>
            </a:r>
            <a:r>
              <a:rPr lang="es-ES_tradnl" sz="2800" u="sng" dirty="0" smtClean="0"/>
              <a:t>partículas correlativas</a:t>
            </a:r>
            <a:r>
              <a:rPr lang="es-ES_tradnl" sz="2800" dirty="0" smtClean="0"/>
              <a:t>. Se cuantifica ponderativamente el primer miembro en relación a un segundo miembro que expresa un </a:t>
            </a:r>
            <a:r>
              <a:rPr lang="es-ES_tradnl" sz="2800" smtClean="0"/>
              <a:t>valor absoluto:  </a:t>
            </a:r>
            <a:endParaRPr lang="es-ES" sz="2800" dirty="0" smtClean="0"/>
          </a:p>
          <a:p>
            <a:pPr>
              <a:buNone/>
            </a:pPr>
            <a:r>
              <a:rPr lang="es-ES_tradnl" sz="2800" dirty="0" smtClean="0"/>
              <a:t>ANTECEDENTE		CONSECUENTE</a:t>
            </a:r>
            <a:endParaRPr lang="es-ES" sz="2800" dirty="0" smtClean="0"/>
          </a:p>
          <a:p>
            <a:pPr>
              <a:buNone/>
            </a:pPr>
            <a:r>
              <a:rPr lang="es-ES_tradnl" sz="2800" dirty="0" smtClean="0"/>
              <a:t>	</a:t>
            </a:r>
            <a:r>
              <a:rPr lang="es-ES_tradnl" sz="2600" i="1" dirty="0" smtClean="0"/>
              <a:t>tanto/tan/tal	….	que</a:t>
            </a:r>
            <a:endParaRPr lang="es-ES" sz="2600" dirty="0" smtClean="0"/>
          </a:p>
          <a:p>
            <a:pPr>
              <a:buNone/>
            </a:pPr>
            <a:r>
              <a:rPr lang="es-ES_tradnl" sz="2600" i="1" dirty="0" smtClean="0"/>
              <a:t>La carta era tan explícita	que no había modo de sortearla</a:t>
            </a:r>
            <a:endParaRPr lang="es-ES" sz="2600" dirty="0" smtClean="0"/>
          </a:p>
          <a:p>
            <a:pPr>
              <a:buNone/>
            </a:pPr>
            <a:r>
              <a:rPr lang="es-ES_tradnl" sz="2600" i="1" dirty="0" smtClean="0"/>
              <a:t>F.A. seguía tan perplejo	que no se enteraba del 						estado del mundo</a:t>
            </a:r>
            <a:endParaRPr lang="es-ES" sz="2600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/>
              <a:t>Estructuras consecutivas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_tradnl" sz="3000" dirty="0" smtClean="0"/>
              <a:t>La ponderación puede obtenerse por medios léxicos, sintácticos, prosódicos, que no siempre incluyen la expresión del antecedente:</a:t>
            </a:r>
            <a:endParaRPr lang="es-ES" sz="3000" dirty="0" smtClean="0"/>
          </a:p>
          <a:p>
            <a:pPr marL="0" indent="0">
              <a:buNone/>
            </a:pPr>
            <a:r>
              <a:rPr lang="es-ES_tradnl" sz="3000" dirty="0" smtClean="0"/>
              <a:t> </a:t>
            </a:r>
            <a:endParaRPr lang="es-ES" sz="3000" dirty="0" smtClean="0"/>
          </a:p>
          <a:p>
            <a:pPr marL="0" indent="0">
              <a:buNone/>
            </a:pPr>
            <a:r>
              <a:rPr lang="es-ES_tradnl" sz="3000" dirty="0" smtClean="0"/>
              <a:t>	</a:t>
            </a:r>
            <a:r>
              <a:rPr lang="es-ES_tradnl" sz="3000" i="1" dirty="0" smtClean="0"/>
              <a:t>Tengo un sueño que no veo</a:t>
            </a:r>
            <a:endParaRPr lang="es-ES" sz="3000" dirty="0" smtClean="0"/>
          </a:p>
          <a:p>
            <a:pPr marL="0" indent="0">
              <a:buNone/>
            </a:pPr>
            <a:r>
              <a:rPr lang="es-ES_tradnl" sz="3000" i="1" dirty="0" smtClean="0"/>
              <a:t>	Estaba la plaza que no cabía un alma</a:t>
            </a:r>
            <a:endParaRPr lang="es-ES" sz="3000" dirty="0" smtClean="0"/>
          </a:p>
          <a:p>
            <a:pPr marL="0" indent="0">
              <a:buNone/>
            </a:pPr>
            <a:r>
              <a:rPr lang="es-ES_tradnl" sz="3000" i="1" dirty="0" smtClean="0"/>
              <a:t>	Corre que se las pela</a:t>
            </a:r>
            <a:endParaRPr lang="es-ES" sz="3000" dirty="0" smtClean="0"/>
          </a:p>
          <a:p>
            <a:pPr marL="0" indent="0">
              <a:buNone/>
            </a:pPr>
            <a:r>
              <a:rPr lang="es-ES_tradnl" sz="3000" i="1" dirty="0" smtClean="0"/>
              <a:t>	Hace un frío que corta la cara</a:t>
            </a:r>
            <a:endParaRPr lang="es-ES" sz="3000" dirty="0" smtClean="0"/>
          </a:p>
          <a:p>
            <a:pPr marL="0" indent="0">
              <a:buNone/>
            </a:pPr>
            <a:r>
              <a:rPr lang="es-ES_tradnl" sz="3000" i="1" dirty="0" smtClean="0"/>
              <a:t>	Se coge cada borrachera que necesita dos días para volver a su estado normal</a:t>
            </a:r>
            <a:endParaRPr lang="es-ES" sz="3000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5. La estructura bipolar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s-ES" dirty="0" smtClean="0"/>
          </a:p>
          <a:p>
            <a:pPr marL="514350" indent="-514350">
              <a:buFont typeface="+mj-lt"/>
              <a:buAutoNum type="arabicPeriod"/>
            </a:pPr>
            <a:endParaRPr lang="es-ES" dirty="0" smtClean="0"/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Comparativas y consecutivas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Causales y finales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Condicionales, concesivas y adversativas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467544" y="3429000"/>
            <a:ext cx="4176464" cy="57606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Estatus funcional de causales y finales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es-ES" dirty="0" smtClean="0"/>
          </a:p>
          <a:p>
            <a:pPr marL="630238" indent="-630238">
              <a:buFont typeface="+mj-lt"/>
              <a:buAutoNum type="arabicPeriod"/>
              <a:tabLst>
                <a:tab pos="630238" algn="l"/>
              </a:tabLst>
            </a:pPr>
            <a:r>
              <a:rPr lang="es-ES_tradnl" dirty="0" smtClean="0"/>
              <a:t>a.	 No fui a la fiesta </a:t>
            </a:r>
            <a:r>
              <a:rPr lang="es-ES_tradnl" u="sng" dirty="0" smtClean="0"/>
              <a:t>porque estaba cansada</a:t>
            </a:r>
            <a:r>
              <a:rPr lang="es-ES_tradnl" dirty="0" smtClean="0"/>
              <a:t>             </a:t>
            </a:r>
            <a:r>
              <a:rPr lang="es-ES_tradnl" u="sng" dirty="0" smtClean="0">
                <a:solidFill>
                  <a:srgbClr val="FF0000"/>
                </a:solidFill>
              </a:rPr>
              <a:t>por eso</a:t>
            </a:r>
            <a:endParaRPr lang="es-ES_tradnl" dirty="0" smtClean="0"/>
          </a:p>
          <a:p>
            <a:pPr marL="900113" indent="-900113">
              <a:buNone/>
              <a:tabLst>
                <a:tab pos="630238" algn="l"/>
              </a:tabLst>
            </a:pPr>
            <a:r>
              <a:rPr lang="es-ES_tradnl" dirty="0">
                <a:solidFill>
                  <a:srgbClr val="FF0000"/>
                </a:solidFill>
              </a:rPr>
              <a:t>	</a:t>
            </a:r>
            <a:r>
              <a:rPr lang="es-ES_tradnl" dirty="0" smtClean="0">
                <a:solidFill>
                  <a:srgbClr val="FF0000"/>
                </a:solidFill>
              </a:rPr>
              <a:t>				</a:t>
            </a:r>
            <a:endParaRPr lang="es-ES" dirty="0">
              <a:solidFill>
                <a:srgbClr val="FF0000"/>
              </a:solidFill>
            </a:endParaRPr>
          </a:p>
          <a:p>
            <a:pPr marL="1798638" indent="-1798638">
              <a:buNone/>
              <a:tabLst>
                <a:tab pos="630238" algn="l"/>
              </a:tabLst>
            </a:pPr>
            <a:r>
              <a:rPr lang="es-ES" dirty="0" smtClean="0">
                <a:solidFill>
                  <a:srgbClr val="FF0000"/>
                </a:solidFill>
              </a:rPr>
              <a:t>	</a:t>
            </a:r>
            <a:r>
              <a:rPr lang="es-ES_tradnl" dirty="0" smtClean="0"/>
              <a:t>b.   Lo hice </a:t>
            </a:r>
            <a:r>
              <a:rPr lang="es-ES_tradnl" u="sng" dirty="0" smtClean="0"/>
              <a:t>porque te aprecio</a:t>
            </a:r>
            <a:r>
              <a:rPr lang="es-ES_tradnl" dirty="0" smtClean="0"/>
              <a:t>             </a:t>
            </a:r>
            <a:r>
              <a:rPr lang="es-ES_tradnl" u="sng" dirty="0" smtClean="0">
                <a:solidFill>
                  <a:srgbClr val="FF0000"/>
                </a:solidFill>
              </a:rPr>
              <a:t>por amistad</a:t>
            </a:r>
          </a:p>
          <a:p>
            <a:pPr marL="1798638" indent="-1798638">
              <a:buNone/>
              <a:tabLst>
                <a:tab pos="630238" algn="l"/>
              </a:tabLst>
            </a:pPr>
            <a:r>
              <a:rPr lang="es-ES_tradnl" dirty="0" smtClean="0">
                <a:solidFill>
                  <a:srgbClr val="FF0000"/>
                </a:solidFill>
              </a:rPr>
              <a:t>		</a:t>
            </a:r>
            <a:endParaRPr lang="es-ES_tradnl" dirty="0"/>
          </a:p>
          <a:p>
            <a:pPr marL="630238" indent="-630238" defTabSz="630238">
              <a:lnSpc>
                <a:spcPct val="170000"/>
              </a:lnSpc>
              <a:spcBef>
                <a:spcPts val="1200"/>
              </a:spcBef>
              <a:buFont typeface="+mj-lt"/>
              <a:buAutoNum type="arabicPeriod" startAt="2"/>
            </a:pPr>
            <a:r>
              <a:rPr lang="es-ES_tradnl" dirty="0"/>
              <a:t>a</a:t>
            </a:r>
            <a:r>
              <a:rPr lang="es-ES_tradnl" dirty="0" smtClean="0"/>
              <a:t>. Llamaron </a:t>
            </a:r>
            <a:r>
              <a:rPr lang="es-ES_tradnl" u="sng" dirty="0" smtClean="0"/>
              <a:t>para que les reservasen una mesa</a:t>
            </a:r>
            <a:r>
              <a:rPr lang="es-ES_tradnl" dirty="0" smtClean="0"/>
              <a:t> 		</a:t>
            </a:r>
            <a:r>
              <a:rPr lang="es-ES_tradnl" u="sng" dirty="0" smtClean="0">
                <a:solidFill>
                  <a:srgbClr val="FF0000"/>
                </a:solidFill>
              </a:rPr>
              <a:t>para eso</a:t>
            </a:r>
            <a:endParaRPr lang="es-ES" dirty="0" smtClean="0">
              <a:solidFill>
                <a:srgbClr val="FF0000"/>
              </a:solidFill>
            </a:endParaRPr>
          </a:p>
          <a:p>
            <a:pPr marL="539750" indent="-539750">
              <a:lnSpc>
                <a:spcPct val="170000"/>
              </a:lnSpc>
              <a:spcBef>
                <a:spcPts val="1200"/>
              </a:spcBef>
              <a:buNone/>
            </a:pPr>
            <a:r>
              <a:rPr lang="es-ES_tradnl" dirty="0" smtClean="0"/>
              <a:t>	  b. Te lo digo </a:t>
            </a:r>
            <a:r>
              <a:rPr lang="es-ES_tradnl" u="sng" dirty="0" smtClean="0"/>
              <a:t>para que lo sepas</a:t>
            </a:r>
            <a:r>
              <a:rPr lang="es-ES_tradnl" dirty="0" smtClean="0"/>
              <a:t>            </a:t>
            </a:r>
            <a:r>
              <a:rPr lang="es-ES_tradnl" u="sng" dirty="0" smtClean="0">
                <a:solidFill>
                  <a:srgbClr val="FF0000"/>
                </a:solidFill>
              </a:rPr>
              <a:t>para tu información</a:t>
            </a:r>
            <a:endParaRPr lang="es-E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s-ES_tradnl" dirty="0" smtClean="0"/>
              <a:t>		</a:t>
            </a:r>
            <a:endParaRPr lang="es-ES" dirty="0" smtClean="0">
              <a:solidFill>
                <a:srgbClr val="FF0000"/>
              </a:solidFill>
            </a:endParaRPr>
          </a:p>
          <a:p>
            <a:endParaRPr lang="es-ES" dirty="0"/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5076056" y="2996952"/>
            <a:ext cx="504056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 de flecha"/>
          <p:cNvCxnSpPr/>
          <p:nvPr/>
        </p:nvCxnSpPr>
        <p:spPr>
          <a:xfrm>
            <a:off x="6948264" y="2204864"/>
            <a:ext cx="504056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7380312" y="4005064"/>
            <a:ext cx="504056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5220072" y="5301208"/>
            <a:ext cx="504056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dirty="0" smtClean="0"/>
              <a:t>Las unidades complejas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sz="2400" dirty="0" smtClean="0"/>
              <a:t>1</a:t>
            </a:r>
            <a:r>
              <a:rPr lang="es-ES" sz="2800" dirty="0" smtClean="0"/>
              <a:t>. Las cláusulas integradas: completivas, relativas y adverbiales</a:t>
            </a:r>
          </a:p>
          <a:p>
            <a:pPr>
              <a:buNone/>
            </a:pPr>
            <a:r>
              <a:rPr lang="es-ES" sz="2800" dirty="0" smtClean="0"/>
              <a:t>2. Construcciones con completivas</a:t>
            </a:r>
          </a:p>
          <a:p>
            <a:pPr>
              <a:buNone/>
            </a:pPr>
            <a:r>
              <a:rPr lang="es-ES" sz="2800" dirty="0" smtClean="0"/>
              <a:t>3. Las cláusulas relativas</a:t>
            </a:r>
          </a:p>
          <a:p>
            <a:pPr>
              <a:buNone/>
            </a:pPr>
            <a:r>
              <a:rPr lang="es-ES" sz="2800" dirty="0" smtClean="0"/>
              <a:t>4. Las estructuras coordinadas</a:t>
            </a:r>
          </a:p>
          <a:p>
            <a:pPr>
              <a:buNone/>
            </a:pPr>
            <a:r>
              <a:rPr lang="es-ES" sz="2800" dirty="0" smtClean="0"/>
              <a:t>5. La estructura bipolar</a:t>
            </a:r>
          </a:p>
          <a:p>
            <a:pPr>
              <a:buNone/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/>
              <a:t>Bipolares y causalidad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32859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_tradnl" sz="2000" b="1" dirty="0"/>
              <a:t>Causa</a:t>
            </a:r>
            <a:endParaRPr lang="es-ES" sz="2000" dirty="0"/>
          </a:p>
          <a:p>
            <a:pPr>
              <a:buNone/>
            </a:pPr>
            <a:r>
              <a:rPr lang="es-ES_tradnl" sz="2000" dirty="0"/>
              <a:t>			No </a:t>
            </a:r>
            <a:r>
              <a:rPr lang="es-ES_tradnl" sz="2000" dirty="0" smtClean="0"/>
              <a:t>voy </a:t>
            </a:r>
            <a:r>
              <a:rPr lang="es-ES_tradnl" sz="2000" dirty="0"/>
              <a:t>al cine 		</a:t>
            </a:r>
            <a:r>
              <a:rPr lang="es-ES_tradnl" sz="2000" dirty="0" smtClean="0"/>
              <a:t>porque tengo trabajo</a:t>
            </a:r>
            <a:endParaRPr lang="es-ES" sz="2000" dirty="0"/>
          </a:p>
          <a:p>
            <a:pPr>
              <a:buNone/>
            </a:pPr>
            <a:r>
              <a:rPr lang="es-ES_tradnl" sz="2000" dirty="0"/>
              <a:t>			EFECTO			</a:t>
            </a:r>
            <a:r>
              <a:rPr lang="es-ES_tradnl" sz="2000" dirty="0" smtClean="0"/>
              <a:t>CAUSA</a:t>
            </a:r>
            <a:endParaRPr lang="es-ES" sz="2000" dirty="0"/>
          </a:p>
          <a:p>
            <a:pPr>
              <a:buNone/>
            </a:pPr>
            <a:r>
              <a:rPr lang="es-ES_tradnl" sz="2000" b="1" dirty="0" smtClean="0"/>
              <a:t>Condición</a:t>
            </a:r>
            <a:r>
              <a:rPr lang="es-ES_tradnl" sz="2000" dirty="0"/>
              <a:t>:</a:t>
            </a:r>
            <a:endParaRPr lang="es-ES" sz="2000" dirty="0"/>
          </a:p>
          <a:p>
            <a:pPr>
              <a:buNone/>
            </a:pPr>
            <a:r>
              <a:rPr lang="es-ES_tradnl" sz="2000" dirty="0" smtClean="0"/>
              <a:t>			No voy </a:t>
            </a:r>
            <a:r>
              <a:rPr lang="es-ES_tradnl" sz="2000" dirty="0"/>
              <a:t>al cine		</a:t>
            </a:r>
            <a:r>
              <a:rPr lang="es-ES_tradnl" sz="2000" dirty="0" smtClean="0"/>
              <a:t>si tengo trabajo</a:t>
            </a:r>
            <a:r>
              <a:rPr lang="es-ES_tradnl" sz="2000" dirty="0"/>
              <a:t>			</a:t>
            </a:r>
            <a:r>
              <a:rPr lang="es-ES_tradnl" sz="2000" dirty="0" smtClean="0"/>
              <a:t>		CONDICIONADO 		CONDICION</a:t>
            </a:r>
          </a:p>
          <a:p>
            <a:pPr>
              <a:buNone/>
            </a:pPr>
            <a:r>
              <a:rPr lang="es-ES_tradnl" sz="2000" b="1" dirty="0" smtClean="0"/>
              <a:t>Consecuencia</a:t>
            </a:r>
            <a:r>
              <a:rPr lang="es-ES_tradnl" sz="2000" dirty="0"/>
              <a:t>:</a:t>
            </a:r>
            <a:endParaRPr lang="es-ES" sz="2000" dirty="0"/>
          </a:p>
          <a:p>
            <a:pPr>
              <a:buNone/>
            </a:pPr>
            <a:r>
              <a:rPr lang="es-ES_tradnl" sz="2000" dirty="0"/>
              <a:t>			</a:t>
            </a:r>
            <a:r>
              <a:rPr lang="es-ES_tradnl" sz="2000" dirty="0" smtClean="0"/>
              <a:t>Tengo tanto trabajo</a:t>
            </a:r>
            <a:r>
              <a:rPr lang="es-ES_tradnl" sz="2000" dirty="0"/>
              <a:t>	</a:t>
            </a:r>
            <a:r>
              <a:rPr lang="es-ES_tradnl" sz="2000" dirty="0" smtClean="0"/>
              <a:t>que </a:t>
            </a:r>
            <a:r>
              <a:rPr lang="es-ES_tradnl" sz="2000" dirty="0"/>
              <a:t>no </a:t>
            </a:r>
            <a:r>
              <a:rPr lang="es-ES_tradnl" sz="2000" dirty="0" smtClean="0"/>
              <a:t>voy </a:t>
            </a:r>
            <a:r>
              <a:rPr lang="es-ES_tradnl" sz="2000" dirty="0"/>
              <a:t>al cine</a:t>
            </a:r>
            <a:endParaRPr lang="es-ES" sz="2000" dirty="0"/>
          </a:p>
          <a:p>
            <a:pPr>
              <a:buNone/>
            </a:pPr>
            <a:r>
              <a:rPr lang="es-ES_tradnl" sz="2000" dirty="0"/>
              <a:t>			ANTECEDENTE 		</a:t>
            </a:r>
            <a:r>
              <a:rPr lang="es-ES_tradnl" sz="2000" dirty="0" smtClean="0"/>
              <a:t>CONSECUENTE</a:t>
            </a:r>
            <a:endParaRPr lang="es-ES" sz="2000" dirty="0"/>
          </a:p>
          <a:p>
            <a:pPr>
              <a:buNone/>
            </a:pPr>
            <a:r>
              <a:rPr lang="es-ES_tradnl" sz="2000" b="1" dirty="0"/>
              <a:t>Concesión</a:t>
            </a:r>
            <a:r>
              <a:rPr lang="es-ES_tradnl" sz="2000" dirty="0"/>
              <a:t>:</a:t>
            </a:r>
            <a:endParaRPr lang="es-ES" sz="2000" dirty="0"/>
          </a:p>
          <a:p>
            <a:pPr>
              <a:buNone/>
            </a:pPr>
            <a:r>
              <a:rPr lang="es-ES_tradnl" sz="2000" dirty="0"/>
              <a:t>			Aunque </a:t>
            </a:r>
            <a:r>
              <a:rPr lang="es-ES_tradnl" sz="2000" dirty="0" smtClean="0"/>
              <a:t>tenga trabajo</a:t>
            </a:r>
            <a:r>
              <a:rPr lang="es-ES_tradnl" sz="2000" dirty="0"/>
              <a:t>	</a:t>
            </a:r>
            <a:r>
              <a:rPr lang="es-ES_tradnl" sz="2000" dirty="0" smtClean="0"/>
              <a:t>voy </a:t>
            </a:r>
            <a:r>
              <a:rPr lang="es-ES_tradnl" sz="2000" dirty="0"/>
              <a:t>al cine</a:t>
            </a:r>
            <a:endParaRPr lang="es-ES" sz="2000" dirty="0"/>
          </a:p>
          <a:p>
            <a:pPr>
              <a:buNone/>
            </a:pPr>
            <a:r>
              <a:rPr lang="es-ES_tradnl" sz="2000" dirty="0"/>
              <a:t>			ANTÍTESIS </a:t>
            </a:r>
            <a:r>
              <a:rPr lang="es-ES_tradnl" sz="2000" dirty="0" smtClean="0"/>
              <a:t>	</a:t>
            </a:r>
            <a:r>
              <a:rPr lang="es-ES_tradnl" sz="2000" dirty="0"/>
              <a:t>	</a:t>
            </a:r>
            <a:r>
              <a:rPr lang="es-ES_tradnl" sz="2000" dirty="0" smtClean="0"/>
              <a:t>TESIS</a:t>
            </a:r>
            <a:endParaRPr lang="es-ES" sz="2000" dirty="0"/>
          </a:p>
          <a:p>
            <a:pPr>
              <a:buNone/>
            </a:pPr>
            <a:r>
              <a:rPr lang="es-ES_tradnl" sz="2000" b="1" dirty="0" smtClean="0"/>
              <a:t> </a:t>
            </a:r>
            <a:r>
              <a:rPr lang="es-ES_tradnl" sz="2000" b="1" dirty="0"/>
              <a:t>Finalidad</a:t>
            </a:r>
            <a:r>
              <a:rPr lang="es-ES_tradnl" sz="2000" dirty="0"/>
              <a:t> </a:t>
            </a:r>
            <a:endParaRPr lang="es-ES" sz="2000" dirty="0"/>
          </a:p>
          <a:p>
            <a:pPr>
              <a:buNone/>
            </a:pPr>
            <a:r>
              <a:rPr lang="es-ES_tradnl" sz="2000" dirty="0"/>
              <a:t>			</a:t>
            </a:r>
            <a:r>
              <a:rPr lang="es-ES_tradnl" sz="2000" dirty="0" smtClean="0"/>
              <a:t>No voy al cine</a:t>
            </a:r>
            <a:r>
              <a:rPr lang="es-ES_tradnl" sz="2000" dirty="0"/>
              <a:t>		</a:t>
            </a:r>
            <a:r>
              <a:rPr lang="es-ES_tradnl" sz="2000" dirty="0" smtClean="0"/>
              <a:t>para poder trabajar</a:t>
            </a:r>
            <a:endParaRPr lang="es-ES" sz="2000" dirty="0"/>
          </a:p>
          <a:p>
            <a:pPr>
              <a:buNone/>
            </a:pPr>
            <a:r>
              <a:rPr lang="es-ES_tradnl" sz="2000" dirty="0"/>
              <a:t>			EVENTO </a:t>
            </a:r>
            <a:r>
              <a:rPr lang="es-ES_tradnl" sz="2000" dirty="0" smtClean="0"/>
              <a:t>		</a:t>
            </a:r>
            <a:r>
              <a:rPr lang="es-ES_tradnl" sz="2000" dirty="0"/>
              <a:t>	</a:t>
            </a:r>
            <a:r>
              <a:rPr lang="es-ES_tradnl" sz="2000" dirty="0" smtClean="0"/>
              <a:t>FIN</a:t>
            </a:r>
            <a:endParaRPr lang="es-ES" sz="2000" dirty="0"/>
          </a:p>
          <a:p>
            <a:pPr>
              <a:buNone/>
            </a:pPr>
            <a:r>
              <a:rPr lang="es-ES_tradnl" sz="1800" dirty="0"/>
              <a:t> </a:t>
            </a:r>
            <a:endParaRPr lang="es-E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/>
              <a:t>Tipos de causales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340768"/>
            <a:ext cx="8712968" cy="4785395"/>
          </a:xfrm>
        </p:spPr>
        <p:txBody>
          <a:bodyPr>
            <a:normAutofit/>
          </a:bodyPr>
          <a:lstStyle/>
          <a:p>
            <a:r>
              <a:rPr lang="es-ES" i="1" dirty="0" smtClean="0"/>
              <a:t>de re </a:t>
            </a:r>
            <a:r>
              <a:rPr lang="es-ES" dirty="0" smtClean="0"/>
              <a:t>(reales, internas, del enunciado)</a:t>
            </a:r>
          </a:p>
          <a:p>
            <a:pPr>
              <a:buNone/>
            </a:pPr>
            <a:r>
              <a:rPr lang="es-ES_tradnl" sz="2400" i="1" dirty="0" smtClean="0"/>
              <a:t>	El </a:t>
            </a:r>
            <a:r>
              <a:rPr lang="es-ES_tradnl" sz="2400" i="1" dirty="0"/>
              <a:t>suelo está mojado porque llueve</a:t>
            </a:r>
            <a:endParaRPr lang="es-ES" sz="2400" dirty="0"/>
          </a:p>
          <a:p>
            <a:pPr>
              <a:buNone/>
            </a:pPr>
            <a:r>
              <a:rPr lang="es-ES_tradnl" sz="2400" dirty="0"/>
              <a:t>	</a:t>
            </a:r>
            <a:r>
              <a:rPr lang="es-ES_tradnl" sz="2400" i="1" dirty="0"/>
              <a:t>Huele a quemado porque hay un incendio</a:t>
            </a:r>
            <a:endParaRPr lang="es-ES" sz="2400" dirty="0"/>
          </a:p>
          <a:p>
            <a:pPr>
              <a:buNone/>
            </a:pPr>
            <a:r>
              <a:rPr lang="es-ES_tradnl" sz="2400" dirty="0"/>
              <a:t>	</a:t>
            </a:r>
            <a:r>
              <a:rPr lang="es-ES_tradnl" sz="2400" i="1" dirty="0"/>
              <a:t>Viene muy alegre porque ha </a:t>
            </a:r>
            <a:r>
              <a:rPr lang="es-ES_tradnl" sz="2400" i="1" dirty="0" smtClean="0"/>
              <a:t>aprobado</a:t>
            </a:r>
            <a:endParaRPr lang="es-ES" i="1" dirty="0" smtClean="0"/>
          </a:p>
          <a:p>
            <a:r>
              <a:rPr lang="es-ES" dirty="0" smtClean="0"/>
              <a:t>de causa lógica (explicativas, externas, de la enunciación)</a:t>
            </a:r>
          </a:p>
          <a:p>
            <a:pPr>
              <a:buNone/>
            </a:pPr>
            <a:r>
              <a:rPr lang="es-ES_tradnl" sz="2400" i="1" dirty="0" smtClean="0"/>
              <a:t>	Llueve</a:t>
            </a:r>
            <a:r>
              <a:rPr lang="es-ES_tradnl" sz="2400" i="1" dirty="0"/>
              <a:t>, porque el suelo está mojado</a:t>
            </a:r>
            <a:endParaRPr lang="es-ES" sz="2400" dirty="0"/>
          </a:p>
          <a:p>
            <a:pPr>
              <a:buNone/>
            </a:pPr>
            <a:r>
              <a:rPr lang="es-ES_tradnl" sz="2400" dirty="0"/>
              <a:t>	</a:t>
            </a:r>
            <a:r>
              <a:rPr lang="es-ES_tradnl" sz="2400" i="1" dirty="0"/>
              <a:t>Hay un incendio, porque huele a quemado</a:t>
            </a:r>
            <a:endParaRPr lang="es-ES" sz="2400" dirty="0"/>
          </a:p>
          <a:p>
            <a:pPr>
              <a:buNone/>
            </a:pPr>
            <a:r>
              <a:rPr lang="es-ES_tradnl" sz="2400" dirty="0"/>
              <a:t>	</a:t>
            </a:r>
            <a:r>
              <a:rPr lang="es-ES_tradnl" sz="2400" i="1" dirty="0"/>
              <a:t>Ha aprobado, porque viene muy alegre</a:t>
            </a:r>
            <a:endParaRPr lang="es-ES" sz="2400" dirty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Nexos de causales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sz="2400" i="1" dirty="0" smtClean="0"/>
              <a:t>	</a:t>
            </a:r>
          </a:p>
          <a:p>
            <a:pPr>
              <a:buNone/>
            </a:pPr>
            <a:r>
              <a:rPr lang="es-ES_tradnl" sz="2400" i="1" dirty="0"/>
              <a:t>	</a:t>
            </a:r>
            <a:r>
              <a:rPr lang="es-ES_tradnl" sz="2800" i="1" dirty="0" smtClean="0"/>
              <a:t>Porque, como, que</a:t>
            </a:r>
            <a:r>
              <a:rPr lang="es-ES_tradnl" sz="2800" i="1" dirty="0"/>
              <a:t>, ya que, puesto que, dado </a:t>
            </a:r>
            <a:r>
              <a:rPr lang="es-ES_tradnl" sz="2800" i="1" dirty="0" smtClean="0"/>
              <a:t>que</a:t>
            </a:r>
          </a:p>
          <a:p>
            <a:pPr>
              <a:buNone/>
            </a:pPr>
            <a:r>
              <a:rPr lang="es-ES_tradnl" sz="2800" i="1" dirty="0"/>
              <a:t>	</a:t>
            </a:r>
            <a:r>
              <a:rPr lang="es-ES_tradnl" sz="2800" i="1" dirty="0" smtClean="0"/>
              <a:t>L</a:t>
            </a:r>
            <a:r>
              <a:rPr lang="es-ES_tradnl" sz="2800" dirty="0" smtClean="0"/>
              <a:t>ocuciones: </a:t>
            </a:r>
            <a:r>
              <a:rPr lang="es-ES_tradnl" sz="2800" i="1" dirty="0" smtClean="0"/>
              <a:t>a </a:t>
            </a:r>
            <a:r>
              <a:rPr lang="es-ES_tradnl" sz="2800" i="1" dirty="0"/>
              <a:t>causa de que, en razón de que, en vista de </a:t>
            </a:r>
            <a:r>
              <a:rPr lang="es-ES_tradnl" sz="2800" i="1" dirty="0" smtClean="0"/>
              <a:t>que, por culpa de que</a:t>
            </a:r>
          </a:p>
          <a:p>
            <a:pPr>
              <a:buNone/>
            </a:pPr>
            <a:endParaRPr lang="es-ES_tradnl" sz="2400" i="1" dirty="0"/>
          </a:p>
          <a:p>
            <a:pPr>
              <a:buNone/>
            </a:pPr>
            <a:r>
              <a:rPr lang="es-ES" sz="2800" i="1" dirty="0" smtClean="0"/>
              <a:t>QUE </a:t>
            </a:r>
            <a:r>
              <a:rPr lang="es-ES" sz="2800" dirty="0" smtClean="0"/>
              <a:t>+ indicativo (/ subjuntivo)</a:t>
            </a:r>
          </a:p>
          <a:p>
            <a:pPr lvl="1">
              <a:buNone/>
            </a:pPr>
            <a:r>
              <a:rPr lang="es-ES" dirty="0" smtClean="0"/>
              <a:t>Cierra la puerta, que entra frío</a:t>
            </a:r>
          </a:p>
          <a:p>
            <a:pPr lvl="1">
              <a:buNone/>
            </a:pPr>
            <a:r>
              <a:rPr lang="es-ES" dirty="0" smtClean="0"/>
              <a:t>Cierra la puerta, que no entre el frío</a:t>
            </a:r>
          </a:p>
          <a:p>
            <a:pPr lvl="1"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/>
              <a:t>Finales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2800" dirty="0"/>
              <a:t>La interpretación funcional de las oraciones finales varía desde considerarlas CIND, CCIR “de finalidad</a:t>
            </a:r>
            <a:r>
              <a:rPr lang="es-ES_tradnl" sz="2800" dirty="0" smtClean="0"/>
              <a:t>”, </a:t>
            </a:r>
            <a:r>
              <a:rPr lang="es-ES_tradnl" sz="2800" dirty="0"/>
              <a:t>hasta verlas como un caso de bipolaridad </a:t>
            </a:r>
            <a:r>
              <a:rPr lang="es-ES_tradnl" sz="2800" dirty="0" smtClean="0"/>
              <a:t>por sus </a:t>
            </a:r>
            <a:r>
              <a:rPr lang="es-ES_tradnl" sz="2800" dirty="0"/>
              <a:t>concomitancias con las causales</a:t>
            </a:r>
            <a:r>
              <a:rPr lang="es-ES_tradnl" sz="2800" dirty="0" smtClean="0"/>
              <a:t>.</a:t>
            </a:r>
          </a:p>
          <a:p>
            <a:pPr marL="0" indent="0">
              <a:buNone/>
            </a:pPr>
            <a:r>
              <a:rPr lang="es-ES_tradnl" sz="2800" b="1" dirty="0" smtClean="0"/>
              <a:t>Problemas de la consideración como CIND</a:t>
            </a:r>
            <a:endParaRPr lang="es-ES_tradnl" sz="2800" dirty="0" smtClean="0"/>
          </a:p>
          <a:p>
            <a:pPr marL="571500" indent="-571500">
              <a:buFont typeface="+mj-lt"/>
              <a:buAutoNum type="romanLcPeriod"/>
            </a:pPr>
            <a:r>
              <a:rPr lang="es-ES_tradnl" sz="2400" dirty="0" err="1" smtClean="0"/>
              <a:t>Pronominalización</a:t>
            </a:r>
            <a:r>
              <a:rPr lang="es-ES_tradnl" sz="2400" dirty="0" smtClean="0"/>
              <a:t>:  </a:t>
            </a:r>
            <a:r>
              <a:rPr lang="es-ES_tradnl" sz="2400" dirty="0" err="1" smtClean="0"/>
              <a:t>comp</a:t>
            </a:r>
            <a:r>
              <a:rPr lang="es-ES_tradnl" sz="2400" dirty="0" smtClean="0"/>
              <a:t>. </a:t>
            </a:r>
            <a:r>
              <a:rPr lang="es-ES_tradnl" sz="2400" i="1" dirty="0"/>
              <a:t>d</a:t>
            </a:r>
            <a:r>
              <a:rPr lang="es-ES_tradnl" sz="2400" i="1" dirty="0" smtClean="0"/>
              <a:t>aba poca importancia a que protestasen / he comprado la novela para que la lea mi abuela.</a:t>
            </a:r>
          </a:p>
          <a:p>
            <a:pPr marL="571500" indent="-571500">
              <a:buFont typeface="+mj-lt"/>
              <a:buAutoNum type="romanLcPeriod"/>
            </a:pPr>
            <a:r>
              <a:rPr lang="es-ES_tradnl" sz="2400" dirty="0" smtClean="0"/>
              <a:t>Compatibilidad: </a:t>
            </a:r>
            <a:r>
              <a:rPr lang="es-ES_tradnl" sz="2400" i="1" dirty="0"/>
              <a:t>Le he comprado la novela a María para que la lea </a:t>
            </a:r>
            <a:r>
              <a:rPr lang="es-ES_tradnl" sz="2400" i="1" dirty="0" smtClean="0"/>
              <a:t>Juan.</a:t>
            </a:r>
            <a:endParaRPr lang="es-ES_tradnl" sz="2400" dirty="0" smtClean="0"/>
          </a:p>
          <a:p>
            <a:pPr marL="571500" indent="-571500">
              <a:buFont typeface="+mj-lt"/>
              <a:buAutoNum type="romanLcPeriod"/>
            </a:pPr>
            <a:r>
              <a:rPr lang="es-ES_tradnl" sz="2400" dirty="0" smtClean="0"/>
              <a:t>Finales con </a:t>
            </a:r>
            <a:r>
              <a:rPr lang="es-ES_tradnl" sz="2400" i="1" dirty="0" smtClean="0"/>
              <a:t>a</a:t>
            </a:r>
            <a:r>
              <a:rPr lang="es-ES_tradnl" sz="2400" dirty="0" smtClean="0"/>
              <a:t>: </a:t>
            </a:r>
            <a:r>
              <a:rPr lang="es-ES_tradnl" sz="2400" i="1" dirty="0" smtClean="0"/>
              <a:t>Viene a que se lo explique ≠  le viene</a:t>
            </a:r>
          </a:p>
          <a:p>
            <a:pPr marL="571500" indent="-571500">
              <a:buFont typeface="+mj-lt"/>
              <a:buAutoNum type="romanLcPeriod"/>
            </a:pPr>
            <a:r>
              <a:rPr lang="es-ES_tradnl" sz="2400" dirty="0" smtClean="0"/>
              <a:t>La locución </a:t>
            </a:r>
            <a:r>
              <a:rPr lang="es-ES_tradnl" sz="2400" i="1" dirty="0" smtClean="0"/>
              <a:t>a fin de</a:t>
            </a:r>
            <a:r>
              <a:rPr lang="es-ES_tradnl" sz="2400" dirty="0" smtClean="0"/>
              <a:t> no introduce CIND</a:t>
            </a:r>
            <a:endParaRPr lang="es-ES" sz="2400" dirty="0"/>
          </a:p>
          <a:p>
            <a:pPr marL="571500" indent="-571500">
              <a:buFont typeface="+mj-lt"/>
              <a:buAutoNum type="romanLcPeriod"/>
            </a:pPr>
            <a:endParaRPr lang="es-ES_tradnl" sz="2400" dirty="0" smtClean="0"/>
          </a:p>
          <a:p>
            <a:pPr marL="571500" indent="-571500">
              <a:buNone/>
            </a:pP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Finales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2800" dirty="0"/>
              <a:t>La ‘finalidad’ es una noción semánticamente </a:t>
            </a:r>
            <a:r>
              <a:rPr lang="es-ES_tradnl" sz="2800" dirty="0" smtClean="0"/>
              <a:t>heterogénea, que incluye los </a:t>
            </a:r>
            <a:r>
              <a:rPr lang="es-ES_tradnl" sz="2800" dirty="0"/>
              <a:t>sentidos de fin, propósito, intención, objetivo.</a:t>
            </a:r>
            <a:endParaRPr lang="es-ES" sz="2800" dirty="0"/>
          </a:p>
          <a:p>
            <a:pPr marL="0" indent="0">
              <a:buNone/>
            </a:pPr>
            <a:r>
              <a:rPr lang="es-ES_tradnl" sz="2800" dirty="0" smtClean="0"/>
              <a:t>Paralelismo y diferencia entre causa y finalidad (cláusulas flexionadas):</a:t>
            </a:r>
            <a:r>
              <a:rPr lang="es-ES_tradnl" sz="2800" dirty="0"/>
              <a:t> </a:t>
            </a:r>
            <a:endParaRPr lang="es-ES" sz="2800" dirty="0"/>
          </a:p>
          <a:p>
            <a:pPr marL="0" indent="0">
              <a:buNone/>
            </a:pPr>
            <a:r>
              <a:rPr lang="es-ES_tradnl" sz="2400" dirty="0"/>
              <a:t>Causales --- carácter retrospectivo --- valor de ‘realidad’ 	</a:t>
            </a:r>
            <a:r>
              <a:rPr lang="es-ES_tradnl" sz="2400" dirty="0">
                <a:sym typeface="Symbol"/>
              </a:rPr>
              <a:t></a:t>
            </a:r>
            <a:r>
              <a:rPr lang="es-ES_tradnl" sz="2400" dirty="0"/>
              <a:t>  Modo indicativo</a:t>
            </a:r>
            <a:endParaRPr lang="es-ES" sz="2400" dirty="0"/>
          </a:p>
          <a:p>
            <a:pPr marL="0" indent="0">
              <a:buNone/>
            </a:pPr>
            <a:r>
              <a:rPr lang="es-ES_tradnl" sz="2400" dirty="0"/>
              <a:t>Finales   ---  carácter prospectivo   --- valor de ‘irrealidad’	</a:t>
            </a:r>
            <a:r>
              <a:rPr lang="es-ES_tradnl" sz="2400" dirty="0">
                <a:sym typeface="Symbol"/>
              </a:rPr>
              <a:t></a:t>
            </a:r>
            <a:r>
              <a:rPr lang="es-ES_tradnl" sz="2400" dirty="0"/>
              <a:t>  Modo subjuntivo</a:t>
            </a:r>
            <a:endParaRPr lang="es-ES" sz="2400" dirty="0"/>
          </a:p>
          <a:p>
            <a:pPr>
              <a:buNone/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/>
              <a:t>Finales “externas”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_tradnl" sz="2800" i="1" dirty="0"/>
              <a:t>Para que lo haga él, lo hago </a:t>
            </a:r>
            <a:r>
              <a:rPr lang="es-ES_tradnl" sz="2800" i="1" dirty="0" smtClean="0"/>
              <a:t>yo</a:t>
            </a:r>
          </a:p>
          <a:p>
            <a:pPr>
              <a:buNone/>
            </a:pPr>
            <a:r>
              <a:rPr lang="es-ES_tradnl" sz="2800" i="1" dirty="0" smtClean="0"/>
              <a:t>Para que todo siga igual, no voto</a:t>
            </a:r>
            <a:endParaRPr lang="es-ES" sz="2800" dirty="0"/>
          </a:p>
          <a:p>
            <a:pPr marL="0" indent="0">
              <a:buNone/>
            </a:pPr>
            <a:r>
              <a:rPr lang="es-ES_tradnl" sz="2800" b="1" dirty="0" smtClean="0"/>
              <a:t>De la enunciación: </a:t>
            </a:r>
            <a:r>
              <a:rPr lang="es-ES_tradnl" sz="2800" i="1" dirty="0" smtClean="0"/>
              <a:t>Para que lo sepas, yo no hice nada</a:t>
            </a:r>
            <a:endParaRPr lang="es-ES_tradnl" sz="2800" b="1" dirty="0" smtClean="0"/>
          </a:p>
          <a:p>
            <a:pPr marL="0" indent="0">
              <a:buNone/>
            </a:pPr>
            <a:r>
              <a:rPr lang="es-ES_tradnl" sz="2800" dirty="0" smtClean="0"/>
              <a:t>Otros (sucesión temporal):</a:t>
            </a:r>
          </a:p>
          <a:p>
            <a:r>
              <a:rPr lang="es-ES" sz="2400" dirty="0" smtClean="0"/>
              <a:t>Los hábitos de sobrevivencia de los ejemplares emigrados han contagiado a los del sur, y así se observa que han abandonado el tradicional hábitat del mar abierto </a:t>
            </a:r>
            <a:r>
              <a:rPr lang="es-ES" sz="2400" u="sng" dirty="0" smtClean="0"/>
              <a:t>para concentrarse en ensenadas, canales y entradas de fiordos.</a:t>
            </a:r>
            <a:r>
              <a:rPr lang="es-ES" sz="2400" dirty="0" smtClean="0"/>
              <a:t> (Sepúlveda, </a:t>
            </a:r>
            <a:r>
              <a:rPr lang="es-ES" sz="2400" i="1" dirty="0" smtClean="0"/>
              <a:t>Mundo del fin </a:t>
            </a:r>
            <a:r>
              <a:rPr lang="es-ES" sz="2400" i="1" smtClean="0"/>
              <a:t>del mundo</a:t>
            </a:r>
            <a:r>
              <a:rPr lang="es-ES" sz="2400" smtClean="0"/>
              <a:t>)</a:t>
            </a:r>
            <a:endParaRPr lang="es-ES" sz="24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5. La estructura bipolar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s-ES" dirty="0" smtClean="0"/>
          </a:p>
          <a:p>
            <a:pPr marL="514350" indent="-514350">
              <a:buFont typeface="+mj-lt"/>
              <a:buAutoNum type="arabicPeriod"/>
            </a:pPr>
            <a:endParaRPr lang="es-ES" dirty="0" smtClean="0"/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Comparativas y consecutivas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Causales y finales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Condicionales, concesivas y adversativas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467544" y="4005064"/>
            <a:ext cx="7920880" cy="7200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Condicionales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412776"/>
            <a:ext cx="8568952" cy="47133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_tradnl" sz="2400" dirty="0"/>
              <a:t>Estructura funcional: </a:t>
            </a:r>
            <a:endParaRPr lang="es-ES_tradnl" sz="2400" dirty="0" smtClean="0"/>
          </a:p>
          <a:p>
            <a:pPr>
              <a:buNone/>
            </a:pPr>
            <a:r>
              <a:rPr lang="es-ES_tradnl" sz="2400" cap="all" dirty="0" smtClean="0"/>
              <a:t>prótasis </a:t>
            </a:r>
            <a:r>
              <a:rPr lang="es-ES_tradnl" sz="2400" cap="all" dirty="0"/>
              <a:t>(condicionante) - apódosis (condicionado).</a:t>
            </a:r>
            <a:endParaRPr lang="es-ES" sz="2400" dirty="0"/>
          </a:p>
          <a:p>
            <a:pPr>
              <a:buNone/>
            </a:pPr>
            <a:r>
              <a:rPr lang="es-ES_tradnl" dirty="0"/>
              <a:t>		</a:t>
            </a:r>
            <a:r>
              <a:rPr lang="es-ES_tradnl" b="1" dirty="0" smtClean="0"/>
              <a:t>SI </a:t>
            </a:r>
            <a:r>
              <a:rPr lang="es-ES_tradnl" b="1" dirty="0"/>
              <a:t>	A		</a:t>
            </a:r>
            <a:r>
              <a:rPr lang="es-ES_tradnl" b="1" dirty="0" smtClean="0"/>
              <a:t>	B</a:t>
            </a:r>
            <a:endParaRPr lang="es-ES" b="1" dirty="0"/>
          </a:p>
          <a:p>
            <a:pPr marL="0" indent="0" algn="just">
              <a:buNone/>
            </a:pPr>
            <a:r>
              <a:rPr lang="es-ES_tradnl" sz="2800" dirty="0"/>
              <a:t>"Entre los miembros de toda condicional se establece una relación </a:t>
            </a:r>
            <a:r>
              <a:rPr lang="es-ES_tradnl" sz="2800" dirty="0" err="1"/>
              <a:t>implicativa</a:t>
            </a:r>
            <a:r>
              <a:rPr lang="es-ES_tradnl" sz="2800" dirty="0"/>
              <a:t>    p </a:t>
            </a:r>
            <a:r>
              <a:rPr lang="es-ES_tradnl" sz="2800" dirty="0">
                <a:sym typeface="Symbol"/>
              </a:rPr>
              <a:t></a:t>
            </a:r>
            <a:r>
              <a:rPr lang="es-ES_tradnl" sz="2800" dirty="0"/>
              <a:t> q; el condicionante (p) está constituido por la formulación de una hipótesis o suposición de cuyo cumplimiento el hablante hace depender la realización, o el conocimiento, del hecho enunciado en el condicionado (q</a:t>
            </a:r>
            <a:r>
              <a:rPr lang="es-ES_tradnl" sz="2800" dirty="0" smtClean="0"/>
              <a:t>)" </a:t>
            </a:r>
            <a:r>
              <a:rPr lang="es-ES_tradnl" sz="2800" dirty="0"/>
              <a:t>(</a:t>
            </a:r>
            <a:r>
              <a:rPr lang="es-ES_tradnl" sz="2800" dirty="0" smtClean="0"/>
              <a:t>Rivas 1990: </a:t>
            </a:r>
            <a:r>
              <a:rPr lang="es-ES_tradnl" sz="2800" dirty="0"/>
              <a:t>159).</a:t>
            </a:r>
            <a:endParaRPr lang="es-ES" sz="2800" dirty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Condicionales: nexos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dirty="0" smtClean="0"/>
              <a:t>Plácida Linero interpretaba los sueños ajenos </a:t>
            </a:r>
            <a:r>
              <a:rPr lang="es-ES" b="1" dirty="0" smtClean="0"/>
              <a:t>si</a:t>
            </a:r>
            <a:r>
              <a:rPr lang="es-ES" dirty="0" smtClean="0"/>
              <a:t> se los contaban en ayunas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Plácida interpretaba los sueños ajenos </a:t>
            </a:r>
            <a:r>
              <a:rPr lang="es-ES" b="1" dirty="0" smtClean="0"/>
              <a:t>siempre que </a:t>
            </a:r>
            <a:r>
              <a:rPr lang="es-ES" dirty="0" smtClean="0"/>
              <a:t>se los contaran en ayunas</a:t>
            </a:r>
          </a:p>
          <a:p>
            <a:pPr marL="514350" indent="-514350">
              <a:buFont typeface="+mj-lt"/>
              <a:buAutoNum type="arabicPeriod"/>
            </a:pPr>
            <a:r>
              <a:rPr lang="es-ES" b="1" dirty="0" smtClean="0"/>
              <a:t>Como</a:t>
            </a:r>
            <a:r>
              <a:rPr lang="es-ES" dirty="0" smtClean="0"/>
              <a:t> no le dé los cinco duros, seguro que me pega un tiro (CREA)</a:t>
            </a:r>
          </a:p>
          <a:p>
            <a:pPr marL="514350" indent="-514350">
              <a:buFont typeface="+mj-lt"/>
              <a:buAutoNum type="arabicPeriod"/>
            </a:pPr>
            <a:r>
              <a:rPr lang="es-ES" b="1" dirty="0" smtClean="0"/>
              <a:t>Cuando</a:t>
            </a:r>
            <a:r>
              <a:rPr lang="es-ES" dirty="0" smtClean="0"/>
              <a:t> lo dice, por algo será</a:t>
            </a:r>
          </a:p>
          <a:p>
            <a:pPr marL="514350" indent="-514350">
              <a:buFont typeface="+mj-lt"/>
              <a:buAutoNum type="arabicPeriod"/>
            </a:pPr>
            <a:r>
              <a:rPr lang="es-ES" b="1" dirty="0" smtClean="0"/>
              <a:t>De haber contado </a:t>
            </a:r>
            <a:r>
              <a:rPr lang="es-ES" dirty="0" smtClean="0"/>
              <a:t>con once hombres, sin duda el Betis hubiera conseguido marcar en el segundo tiempo (CREA)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Condicionales: clases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s-ES_tradnl" sz="2400" b="1" dirty="0"/>
              <a:t>Condicionales </a:t>
            </a:r>
            <a:r>
              <a:rPr lang="es-ES_tradnl" sz="2400" b="1" dirty="0" smtClean="0"/>
              <a:t>reales</a:t>
            </a:r>
            <a:endParaRPr lang="es-ES" sz="2400" dirty="0"/>
          </a:p>
          <a:p>
            <a:pPr>
              <a:buNone/>
            </a:pPr>
            <a:r>
              <a:rPr lang="es-ES_tradnl" sz="2400" i="1" dirty="0"/>
              <a:t>Prótasis</a:t>
            </a:r>
            <a:r>
              <a:rPr lang="es-ES_tradnl" sz="2400" dirty="0"/>
              <a:t> en </a:t>
            </a:r>
            <a:r>
              <a:rPr lang="es-ES_tradnl" sz="2400" u="sng" dirty="0" smtClean="0"/>
              <a:t>indicativo</a:t>
            </a:r>
            <a:endParaRPr lang="es-ES" sz="2400" dirty="0"/>
          </a:p>
          <a:p>
            <a:pPr>
              <a:buNone/>
            </a:pPr>
            <a:r>
              <a:rPr lang="es-ES_tradnl" sz="2400" i="1" dirty="0"/>
              <a:t>Apódosis</a:t>
            </a:r>
            <a:r>
              <a:rPr lang="es-ES_tradnl" sz="2400" dirty="0"/>
              <a:t> </a:t>
            </a:r>
            <a:r>
              <a:rPr lang="es-ES_tradnl" sz="2400" dirty="0" smtClean="0"/>
              <a:t>en cualquier </a:t>
            </a:r>
            <a:r>
              <a:rPr lang="es-ES_tradnl" sz="2400" dirty="0"/>
              <a:t>forma </a:t>
            </a:r>
            <a:r>
              <a:rPr lang="es-ES_tradnl" sz="2400" dirty="0" smtClean="0"/>
              <a:t>salvo </a:t>
            </a:r>
            <a:r>
              <a:rPr lang="es-ES_tradnl" sz="2400" dirty="0" err="1" smtClean="0"/>
              <a:t>antepretérito</a:t>
            </a:r>
            <a:endParaRPr lang="es-ES_tradnl" sz="2400" dirty="0" smtClean="0"/>
          </a:p>
          <a:p>
            <a:pPr lvl="1">
              <a:buNone/>
            </a:pPr>
            <a:r>
              <a:rPr lang="es-ES_tradnl" sz="2400" dirty="0" smtClean="0"/>
              <a:t>Si abres la ventana, entra la lluvia</a:t>
            </a:r>
          </a:p>
          <a:p>
            <a:pPr lvl="1">
              <a:buNone/>
            </a:pPr>
            <a:r>
              <a:rPr lang="es-ES_tradnl" sz="2400" dirty="0" smtClean="0"/>
              <a:t>Si lo invitaron a la fiesta, asistirá</a:t>
            </a:r>
            <a:endParaRPr lang="es-ES" sz="2400" dirty="0"/>
          </a:p>
          <a:p>
            <a:pPr lvl="0">
              <a:buNone/>
            </a:pPr>
            <a:r>
              <a:rPr lang="es-ES_tradnl" sz="2400" b="1" dirty="0"/>
              <a:t>Condicionales </a:t>
            </a:r>
            <a:r>
              <a:rPr lang="es-ES_tradnl" sz="2400" b="1" dirty="0" smtClean="0"/>
              <a:t>irreales</a:t>
            </a:r>
            <a:endParaRPr lang="es-ES" sz="2400" dirty="0"/>
          </a:p>
          <a:p>
            <a:pPr>
              <a:buNone/>
            </a:pPr>
            <a:r>
              <a:rPr lang="es-ES_tradnl" sz="2400" i="1" dirty="0"/>
              <a:t>Prótasis </a:t>
            </a:r>
            <a:r>
              <a:rPr lang="es-ES_tradnl" sz="2400" dirty="0"/>
              <a:t>en </a:t>
            </a:r>
            <a:r>
              <a:rPr lang="es-ES_tradnl" sz="2400" u="sng" dirty="0"/>
              <a:t>subjuntivo</a:t>
            </a:r>
            <a:r>
              <a:rPr lang="es-ES_tradnl" sz="2400" dirty="0"/>
              <a:t>:</a:t>
            </a:r>
            <a:endParaRPr lang="es-ES" sz="2400" dirty="0"/>
          </a:p>
          <a:p>
            <a:pPr lvl="1">
              <a:buNone/>
            </a:pPr>
            <a:r>
              <a:rPr lang="es-ES_tradnl" sz="2400" dirty="0"/>
              <a:t>Si </a:t>
            </a:r>
            <a:r>
              <a:rPr lang="es-ES_tradnl" sz="2400" dirty="0" smtClean="0"/>
              <a:t>abrieras la ventana, entraría la lluvia</a:t>
            </a:r>
            <a:endParaRPr lang="es-ES" sz="2400" dirty="0"/>
          </a:p>
          <a:p>
            <a:pPr lvl="1">
              <a:buNone/>
            </a:pPr>
            <a:r>
              <a:rPr lang="es-ES_tradnl" sz="2400" dirty="0"/>
              <a:t>Si yo pudiese trasladar aquí la Quinta, la trasladaba</a:t>
            </a:r>
            <a:endParaRPr lang="es-ES" sz="2400" dirty="0"/>
          </a:p>
          <a:p>
            <a:pPr lvl="1">
              <a:buNone/>
            </a:pPr>
            <a:r>
              <a:rPr lang="es-ES_tradnl" sz="2400" dirty="0"/>
              <a:t>Si te hubieses quedado, habrías visto algo bueno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5. La estructura bipolar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s-ES" dirty="0" smtClean="0"/>
          </a:p>
          <a:p>
            <a:pPr marL="514350" indent="-514350">
              <a:buFont typeface="+mj-lt"/>
              <a:buAutoNum type="arabicPeriod"/>
            </a:pPr>
            <a:endParaRPr lang="es-ES" dirty="0" smtClean="0"/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Comparativas y consecutivas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Causales y finales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Condicionales, concesivas y adversativas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Condicionales: contenido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ES_tradnl" sz="3000" dirty="0"/>
              <a:t>“La realidad o irrealidad de la condición debe interpretarse aquí de un modo muy relativo, puesto que toda condición es por naturaleza hipotética, eventual o contingente. Entre </a:t>
            </a:r>
            <a:r>
              <a:rPr lang="es-ES_tradnl" sz="3000" i="1" dirty="0"/>
              <a:t>si mañana hace buen tiempo saldremos</a:t>
            </a:r>
            <a:r>
              <a:rPr lang="es-ES_tradnl" sz="3000" dirty="0"/>
              <a:t> y </a:t>
            </a:r>
            <a:r>
              <a:rPr lang="es-ES_tradnl" sz="3000" i="1" dirty="0"/>
              <a:t>si mañana hiciese buen tiempo saldríamos</a:t>
            </a:r>
            <a:r>
              <a:rPr lang="es-ES_tradnl" sz="3000" dirty="0"/>
              <a:t>, no hay más diferencia que el sentido más dubitativo o problemático de la segunda; es una diferencia de grado, de probabilidad sentida como mayor o menor, pero no puede decirse propiamente que en la primera la condición sea </a:t>
            </a:r>
            <a:r>
              <a:rPr lang="es-ES_tradnl" sz="3000" i="1" dirty="0"/>
              <a:t>real</a:t>
            </a:r>
            <a:r>
              <a:rPr lang="es-ES_tradnl" sz="3000" dirty="0"/>
              <a:t> y en la segunda </a:t>
            </a:r>
            <a:r>
              <a:rPr lang="es-ES_tradnl" sz="3000" i="1" dirty="0"/>
              <a:t>irreal</a:t>
            </a:r>
            <a:r>
              <a:rPr lang="es-ES_tradnl" sz="3000" dirty="0"/>
              <a:t>.” </a:t>
            </a:r>
            <a:r>
              <a:rPr lang="es-ES_tradnl" sz="3000" dirty="0" smtClean="0"/>
              <a:t>(Gili Gaya 1961: </a:t>
            </a:r>
            <a:r>
              <a:rPr lang="es-ES_tradnl" sz="3000" dirty="0"/>
              <a:t>319)</a:t>
            </a:r>
            <a:endParaRPr lang="es-ES" sz="3000" dirty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Condicionales no prototípicas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Condicionales y sustantivas:</a:t>
            </a:r>
          </a:p>
          <a:p>
            <a:pPr lvl="1">
              <a:buNone/>
            </a:pPr>
            <a:r>
              <a:rPr lang="es-ES" sz="2400" dirty="0" smtClean="0"/>
              <a:t>¿No le importa </a:t>
            </a:r>
            <a:r>
              <a:rPr lang="es-ES" sz="2400" u="sng" dirty="0" smtClean="0"/>
              <a:t>si fumo</a:t>
            </a:r>
            <a:r>
              <a:rPr lang="es-ES" sz="2400" dirty="0" smtClean="0"/>
              <a:t>?</a:t>
            </a:r>
          </a:p>
          <a:p>
            <a:pPr lvl="1">
              <a:buNone/>
            </a:pPr>
            <a:r>
              <a:rPr lang="es-ES" sz="2400" dirty="0" smtClean="0"/>
              <a:t>Sería estupendo </a:t>
            </a:r>
            <a:r>
              <a:rPr lang="es-ES" sz="2400" u="sng" dirty="0" smtClean="0"/>
              <a:t>si se animara a venir</a:t>
            </a:r>
          </a:p>
          <a:p>
            <a:pPr lvl="1">
              <a:buNone/>
            </a:pPr>
            <a:r>
              <a:rPr lang="es-ES" sz="2400" dirty="0" smtClean="0"/>
              <a:t>Notaba  como si le faltara el aire</a:t>
            </a:r>
          </a:p>
          <a:p>
            <a:pPr>
              <a:buNone/>
            </a:pPr>
            <a:r>
              <a:rPr lang="es-ES" dirty="0" smtClean="0"/>
              <a:t>Condicionales y causales:</a:t>
            </a:r>
          </a:p>
          <a:p>
            <a:pPr lvl="1">
              <a:buNone/>
            </a:pPr>
            <a:r>
              <a:rPr lang="es-ES" sz="2400" dirty="0" smtClean="0"/>
              <a:t>Te lo digo </a:t>
            </a:r>
            <a:r>
              <a:rPr lang="es-ES" sz="2400" u="sng" dirty="0" smtClean="0"/>
              <a:t>por si (acaso) no lo sabes</a:t>
            </a:r>
          </a:p>
          <a:p>
            <a:pPr>
              <a:buNone/>
            </a:pPr>
            <a:r>
              <a:rPr lang="es-ES" dirty="0" smtClean="0"/>
              <a:t>Condicionales y comparativas:</a:t>
            </a:r>
          </a:p>
          <a:p>
            <a:pPr>
              <a:buNone/>
            </a:pPr>
            <a:r>
              <a:rPr lang="es-ES" dirty="0" smtClean="0"/>
              <a:t>	</a:t>
            </a:r>
            <a:r>
              <a:rPr lang="es-ES" sz="2400" dirty="0" smtClean="0"/>
              <a:t>La tía Pepita y la abuela lo trataban </a:t>
            </a:r>
            <a:r>
              <a:rPr lang="es-ES" sz="2400" u="sng" dirty="0" smtClean="0">
                <a:hlinkClick r:id="rId3" tooltip="54 -&gt; TÍTULO: La buena letra  AUTOR: Chirbes, Rafael  PAÍS: ESPAÑA  AÑO: 1992  PUBLICACIÓN: Debate (Madrid), 1995  TEMA: 07.Novela  "/>
              </a:rPr>
              <a:t>como si</a:t>
            </a:r>
            <a:r>
              <a:rPr lang="es-ES" sz="2400" u="sng" dirty="0" smtClean="0"/>
              <a:t> fuera un niño pequeño </a:t>
            </a:r>
            <a:r>
              <a:rPr lang="es-ES" sz="2400" dirty="0" smtClean="0"/>
              <a:t>(CREA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s-ES" sz="3600" dirty="0" smtClean="0"/>
              <a:t>Condicionales del enunciado y de la enunciación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es-ES" dirty="0" smtClean="0"/>
              <a:t>Condicionales del enunciado o de causa-efecto:</a:t>
            </a:r>
          </a:p>
          <a:p>
            <a:pPr lvl="1"/>
            <a:r>
              <a:rPr lang="es-ES" dirty="0" smtClean="0"/>
              <a:t>Si lo invitan, irá a la reunión</a:t>
            </a:r>
          </a:p>
          <a:p>
            <a:pPr lvl="1"/>
            <a:r>
              <a:rPr lang="es-ES" dirty="0" smtClean="0"/>
              <a:t>Si llueve, comeremos dentro de casa</a:t>
            </a:r>
          </a:p>
          <a:p>
            <a:r>
              <a:rPr lang="es-ES" dirty="0" smtClean="0"/>
              <a:t>Condicionales de la enunciación o de efecto-causa:</a:t>
            </a:r>
          </a:p>
          <a:p>
            <a:pPr lvl="1"/>
            <a:r>
              <a:rPr lang="es-ES" dirty="0" smtClean="0"/>
              <a:t>Si comen dentro, debe de llover</a:t>
            </a:r>
          </a:p>
          <a:p>
            <a:pPr lvl="1"/>
            <a:r>
              <a:rPr lang="es-ES" dirty="0" smtClean="0"/>
              <a:t>Si no estoy equivocado, el tren llega a las diez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Concesivas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s-ES_tradnl" dirty="0" smtClean="0"/>
              <a:t>		ANTITESIS</a:t>
            </a:r>
            <a:r>
              <a:rPr lang="es-ES_tradnl" dirty="0"/>
              <a:t>		</a:t>
            </a:r>
            <a:r>
              <a:rPr lang="es-ES_tradnl" dirty="0" smtClean="0"/>
              <a:t>TESIS</a:t>
            </a:r>
            <a:endParaRPr lang="es-ES" dirty="0"/>
          </a:p>
          <a:p>
            <a:pPr>
              <a:buNone/>
            </a:pPr>
            <a:r>
              <a:rPr lang="es-ES_tradnl" dirty="0"/>
              <a:t>		Aunque A		B</a:t>
            </a:r>
            <a:endParaRPr lang="es-ES" dirty="0"/>
          </a:p>
          <a:p>
            <a:pPr>
              <a:buNone/>
            </a:pPr>
            <a:r>
              <a:rPr lang="es-ES_tradnl" dirty="0"/>
              <a:t>Otros nexos: </a:t>
            </a:r>
            <a:r>
              <a:rPr lang="es-ES_tradnl" i="1" dirty="0"/>
              <a:t>así </a:t>
            </a:r>
            <a:r>
              <a:rPr lang="es-ES_tradnl" dirty="0"/>
              <a:t>+ subjuntivo, </a:t>
            </a:r>
            <a:r>
              <a:rPr lang="es-ES_tradnl" i="1" dirty="0"/>
              <a:t>bien que, si bien, aun cuando, a pesar de que</a:t>
            </a:r>
            <a:r>
              <a:rPr lang="es-ES_tradnl" dirty="0"/>
              <a:t>…</a:t>
            </a:r>
            <a:endParaRPr lang="es-ES" dirty="0"/>
          </a:p>
          <a:p>
            <a:pPr>
              <a:buNone/>
            </a:pPr>
            <a:r>
              <a:rPr lang="es-ES_tradnl" dirty="0"/>
              <a:t>Construcciones como:</a:t>
            </a:r>
            <a:endParaRPr lang="es-ES" dirty="0"/>
          </a:p>
          <a:p>
            <a:pPr>
              <a:buNone/>
            </a:pPr>
            <a:r>
              <a:rPr lang="es-ES_tradnl" i="1" dirty="0" smtClean="0"/>
              <a:t>	Diga </a:t>
            </a:r>
            <a:r>
              <a:rPr lang="es-ES_tradnl" i="1" dirty="0"/>
              <a:t>lo que diga, no tiene razón</a:t>
            </a:r>
            <a:endParaRPr lang="es-ES" dirty="0"/>
          </a:p>
          <a:p>
            <a:pPr>
              <a:buNone/>
            </a:pPr>
            <a:r>
              <a:rPr lang="es-ES_tradnl" i="1" dirty="0"/>
              <a:t>	Se ponga como se ponga, no va a conseguir nada</a:t>
            </a:r>
            <a:endParaRPr lang="es-ES" dirty="0"/>
          </a:p>
          <a:p>
            <a:pPr>
              <a:buNone/>
            </a:pPr>
            <a:r>
              <a:rPr lang="es-ES_tradnl" i="1" dirty="0"/>
              <a:t>	</a:t>
            </a:r>
            <a:endParaRPr lang="es-ES" dirty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Concesivas: contenido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_tradnl" sz="2800" dirty="0"/>
              <a:t>Las </a:t>
            </a:r>
            <a:r>
              <a:rPr lang="es-ES_tradnl" sz="2800" dirty="0" smtClean="0"/>
              <a:t>construcciones concesivas </a:t>
            </a:r>
            <a:r>
              <a:rPr lang="es-ES_tradnl" sz="2800" dirty="0"/>
              <a:t>expresan una objeción inoperante para que se dé una cierta situación</a:t>
            </a:r>
            <a:r>
              <a:rPr lang="es-ES_tradnl" sz="2800" dirty="0" smtClean="0"/>
              <a:t>.</a:t>
            </a:r>
          </a:p>
          <a:p>
            <a:pPr>
              <a:buNone/>
            </a:pPr>
            <a:r>
              <a:rPr lang="es-ES_tradnl" sz="2800" u="sng" dirty="0"/>
              <a:t>Concesivas y </a:t>
            </a:r>
            <a:r>
              <a:rPr lang="es-ES_tradnl" sz="2800" u="sng" dirty="0" smtClean="0"/>
              <a:t>adversativas</a:t>
            </a:r>
            <a:r>
              <a:rPr lang="es-ES_tradnl" sz="2800" i="1" dirty="0"/>
              <a:t> </a:t>
            </a:r>
            <a:r>
              <a:rPr lang="es-ES_tradnl" sz="2800" i="1" dirty="0" smtClean="0"/>
              <a:t>: </a:t>
            </a:r>
            <a:r>
              <a:rPr lang="es-ES_tradnl" sz="2800" dirty="0" smtClean="0"/>
              <a:t>similitudes y diferencias</a:t>
            </a:r>
            <a:endParaRPr lang="es-ES" sz="2800" dirty="0"/>
          </a:p>
          <a:p>
            <a:pPr>
              <a:buNone/>
            </a:pPr>
            <a:r>
              <a:rPr lang="es-ES_tradnl" sz="2400" i="1" dirty="0"/>
              <a:t>	Sabe mucho, pero no lo demuestra</a:t>
            </a:r>
            <a:endParaRPr lang="es-ES" sz="2400" dirty="0"/>
          </a:p>
          <a:p>
            <a:pPr>
              <a:buNone/>
            </a:pPr>
            <a:r>
              <a:rPr lang="es-ES_tradnl" sz="2400" i="1" dirty="0"/>
              <a:t>	Sabe mucho, aunque no lo demuestra</a:t>
            </a:r>
            <a:endParaRPr lang="es-ES" sz="2400" dirty="0"/>
          </a:p>
          <a:p>
            <a:pPr marL="0" indent="0">
              <a:buNone/>
            </a:pPr>
            <a:endParaRPr lang="es-ES" sz="2400" dirty="0"/>
          </a:p>
          <a:p>
            <a:pPr>
              <a:buNone/>
            </a:pPr>
            <a:r>
              <a:rPr lang="es-ES_tradnl" sz="2400" i="1" dirty="0" smtClean="0"/>
              <a:t>	Dame </a:t>
            </a:r>
            <a:r>
              <a:rPr lang="es-ES_tradnl" sz="2400" i="1" dirty="0"/>
              <a:t>aunque sea la mitad  // Dame *pero sea la mitad</a:t>
            </a:r>
            <a:endParaRPr lang="es-ES" sz="2400" dirty="0"/>
          </a:p>
          <a:p>
            <a:pPr>
              <a:buNone/>
            </a:pPr>
            <a:r>
              <a:rPr lang="es-ES_tradnl" sz="2400" i="1" dirty="0"/>
              <a:t> </a:t>
            </a:r>
            <a:endParaRPr lang="es-ES" sz="2400" dirty="0"/>
          </a:p>
          <a:p>
            <a:pPr>
              <a:buNone/>
            </a:pPr>
            <a:r>
              <a:rPr lang="es-ES_tradnl" sz="2400" i="1" dirty="0"/>
              <a:t>	No comprarás ese coche aunque tengas dinero</a:t>
            </a:r>
            <a:endParaRPr lang="es-ES" sz="2400" dirty="0"/>
          </a:p>
          <a:p>
            <a:pPr>
              <a:buNone/>
            </a:pPr>
            <a:r>
              <a:rPr lang="es-ES_tradnl" sz="2400" i="1" dirty="0"/>
              <a:t>	No comprarías ese coche aunque tuvieras dinero</a:t>
            </a:r>
            <a:endParaRPr lang="es-ES" sz="2400" dirty="0"/>
          </a:p>
          <a:p>
            <a:pPr>
              <a:buNone/>
            </a:pPr>
            <a:r>
              <a:rPr lang="es-ES_tradnl" sz="2400" i="1" dirty="0"/>
              <a:t>	No has comprado ese coche aunque hayas tenido dinero...</a:t>
            </a:r>
            <a:endParaRPr lang="es-ES" sz="2400" dirty="0"/>
          </a:p>
          <a:p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Concesivas: contenido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_tradnl" dirty="0"/>
              <a:t> </a:t>
            </a:r>
            <a:r>
              <a:rPr lang="es-ES_tradnl" sz="3300" dirty="0" smtClean="0"/>
              <a:t>Las </a:t>
            </a:r>
            <a:r>
              <a:rPr lang="es-ES_tradnl" sz="3300" dirty="0"/>
              <a:t>concesivas se caracterizan semánticamente porque:</a:t>
            </a:r>
            <a:endParaRPr lang="es-ES" sz="3300" dirty="0"/>
          </a:p>
          <a:p>
            <a:pPr marL="0" indent="0">
              <a:buNone/>
            </a:pPr>
            <a:r>
              <a:rPr lang="es-ES_tradnl" sz="3300" dirty="0" smtClean="0"/>
              <a:t>1</a:t>
            </a:r>
            <a:r>
              <a:rPr lang="es-ES_tradnl" sz="3300" dirty="0"/>
              <a:t>. presuponen una relación </a:t>
            </a:r>
            <a:r>
              <a:rPr lang="es-ES_tradnl" sz="3300" dirty="0" err="1"/>
              <a:t>implicativa</a:t>
            </a:r>
            <a:r>
              <a:rPr lang="es-ES_tradnl" sz="3300" dirty="0"/>
              <a:t> del tipo </a:t>
            </a:r>
            <a:r>
              <a:rPr lang="es-ES_tradnl" sz="3300" dirty="0" smtClean="0"/>
              <a:t>‘ 	cuando </a:t>
            </a:r>
            <a:r>
              <a:rPr lang="es-ES_tradnl" sz="3300" dirty="0"/>
              <a:t>p, no q';</a:t>
            </a:r>
            <a:endParaRPr lang="es-ES" sz="3300" dirty="0"/>
          </a:p>
          <a:p>
            <a:pPr marL="0" indent="0">
              <a:buNone/>
            </a:pPr>
            <a:r>
              <a:rPr lang="es-ES_tradnl" sz="3300" dirty="0" smtClean="0"/>
              <a:t>2</a:t>
            </a:r>
            <a:r>
              <a:rPr lang="es-ES_tradnl" sz="3300" dirty="0"/>
              <a:t>. A dicha relación se opone el valor no implicación de la formulación correspondiente: </a:t>
            </a:r>
            <a:endParaRPr lang="es-ES" sz="3300" dirty="0"/>
          </a:p>
          <a:p>
            <a:pPr marL="0" indent="0">
              <a:buNone/>
            </a:pPr>
            <a:r>
              <a:rPr lang="es-ES_tradnl" sz="3300" dirty="0"/>
              <a:t>	p --/--&gt;  no q</a:t>
            </a:r>
            <a:endParaRPr lang="es-ES" sz="3300" dirty="0"/>
          </a:p>
          <a:p>
            <a:pPr marL="0" indent="0">
              <a:buNone/>
            </a:pPr>
            <a:r>
              <a:rPr lang="es-ES_tradnl" sz="3300" dirty="0" smtClean="0"/>
              <a:t>3</a:t>
            </a:r>
            <a:r>
              <a:rPr lang="es-ES_tradnl" sz="3300" dirty="0"/>
              <a:t>. La </a:t>
            </a:r>
            <a:r>
              <a:rPr lang="es-ES_tradnl" sz="3300" b="1" dirty="0"/>
              <a:t>no implicación</a:t>
            </a:r>
            <a:r>
              <a:rPr lang="es-ES_tradnl" sz="3300" dirty="0"/>
              <a:t> es una relación más fuerte que la </a:t>
            </a:r>
            <a:r>
              <a:rPr lang="es-ES_tradnl" sz="3300" b="1" dirty="0"/>
              <a:t>no compatibilidad</a:t>
            </a:r>
            <a:r>
              <a:rPr lang="es-ES_tradnl" sz="3300" dirty="0"/>
              <a:t> </a:t>
            </a:r>
            <a:r>
              <a:rPr lang="es-ES_tradnl" sz="3300" dirty="0" smtClean="0"/>
              <a:t>asociada a  </a:t>
            </a:r>
            <a:r>
              <a:rPr lang="es-ES_tradnl" sz="3300" dirty="0"/>
              <a:t>las </a:t>
            </a:r>
            <a:r>
              <a:rPr lang="es-ES_tradnl" sz="3300" dirty="0" smtClean="0"/>
              <a:t>adversativas, representada </a:t>
            </a:r>
            <a:r>
              <a:rPr lang="es-ES_tradnl" sz="3300" dirty="0"/>
              <a:t>por E. Rivas del siguiente modo:</a:t>
            </a:r>
            <a:endParaRPr lang="es-ES" sz="3300" dirty="0"/>
          </a:p>
          <a:p>
            <a:pPr marL="0" indent="0">
              <a:buNone/>
            </a:pPr>
            <a:r>
              <a:rPr lang="es-ES_tradnl" sz="3300" dirty="0"/>
              <a:t>	p &lt;--/--&gt; no q</a:t>
            </a:r>
            <a:endParaRPr lang="es-ES" sz="3300" dirty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Concesivas: tipos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Indicativo</a:t>
            </a:r>
          </a:p>
          <a:p>
            <a:pPr lvl="1"/>
            <a:r>
              <a:rPr lang="es-ES" dirty="0" smtClean="0"/>
              <a:t>Aunque hace mal tiempo, saldré</a:t>
            </a:r>
          </a:p>
          <a:p>
            <a:r>
              <a:rPr lang="es-ES" dirty="0" smtClean="0"/>
              <a:t>Subjuntivo</a:t>
            </a:r>
          </a:p>
          <a:p>
            <a:pPr lvl="1"/>
            <a:r>
              <a:rPr lang="es-ES" dirty="0" smtClean="0"/>
              <a:t>Aunque haga mal tiempo, saldré</a:t>
            </a:r>
          </a:p>
          <a:p>
            <a:pPr lvl="1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Concesivas: tipos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0488" indent="-90488" algn="just">
              <a:buNone/>
            </a:pPr>
            <a:endParaRPr lang="es-ES_tradnl" sz="2800" dirty="0" smtClean="0"/>
          </a:p>
          <a:p>
            <a:pPr marL="90488" indent="-90488" algn="just">
              <a:buNone/>
            </a:pPr>
            <a:r>
              <a:rPr lang="es-ES_tradnl" sz="2800" dirty="0" smtClean="0"/>
              <a:t>“</a:t>
            </a:r>
            <a:r>
              <a:rPr lang="es-ES_tradnl" sz="2800" dirty="0"/>
              <a:t>si se dice, verbigracia, </a:t>
            </a:r>
            <a:r>
              <a:rPr lang="es-ES_tradnl" sz="2800" i="1" dirty="0"/>
              <a:t>lo deshereda, aunque es su hijo</a:t>
            </a:r>
            <a:r>
              <a:rPr lang="es-ES_tradnl" sz="2800" dirty="0"/>
              <a:t>, se afirman, oponiéndolas al mismo tiempo, </a:t>
            </a:r>
            <a:r>
              <a:rPr lang="es-ES_tradnl" sz="2800" i="1" dirty="0"/>
              <a:t>dos realidades</a:t>
            </a:r>
            <a:r>
              <a:rPr lang="es-ES_tradnl" sz="2800" dirty="0"/>
              <a:t>; por el contrario, en </a:t>
            </a:r>
            <a:r>
              <a:rPr lang="es-ES_tradnl" sz="2800" i="1" dirty="0"/>
              <a:t>lo deshereda, aunque sea su hijo</a:t>
            </a:r>
            <a:r>
              <a:rPr lang="es-ES_tradnl" sz="2800" dirty="0"/>
              <a:t>, ya no se trata de oponer a una realidad otra </a:t>
            </a:r>
            <a:r>
              <a:rPr lang="es-ES_tradnl" sz="2800" i="1" dirty="0"/>
              <a:t>nueva</a:t>
            </a:r>
            <a:r>
              <a:rPr lang="es-ES_tradnl" sz="2800" dirty="0"/>
              <a:t> realidad, sino que </a:t>
            </a:r>
            <a:r>
              <a:rPr lang="es-ES_tradnl" sz="2800" i="1" dirty="0"/>
              <a:t>dando por conocida esta segunda la deshecha por ineficaz</a:t>
            </a:r>
            <a:r>
              <a:rPr lang="es-ES_tradnl" sz="2800" dirty="0"/>
              <a:t>: se sale al encuentro de una objeción ineficaz que puede presentar un tercero</a:t>
            </a:r>
            <a:r>
              <a:rPr lang="es-ES_tradnl" sz="2800" dirty="0" smtClean="0"/>
              <a:t>” (Vallejo 1922)</a:t>
            </a:r>
            <a:endParaRPr lang="es-ES" sz="2800" dirty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Concesivas: tipos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_tradnl" dirty="0"/>
              <a:t>	</a:t>
            </a:r>
            <a:endParaRPr lang="es-ES_tradnl" dirty="0" smtClean="0"/>
          </a:p>
          <a:p>
            <a:pPr>
              <a:buNone/>
            </a:pPr>
            <a:endParaRPr lang="es-ES_tradnl" sz="2400" u="sng" dirty="0"/>
          </a:p>
          <a:p>
            <a:pPr>
              <a:buNone/>
            </a:pPr>
            <a:r>
              <a:rPr lang="es-ES_tradnl" sz="2400" u="sng" dirty="0" smtClean="0"/>
              <a:t>     </a:t>
            </a:r>
            <a:r>
              <a:rPr lang="es-ES_tradnl" sz="2400" u="sng" dirty="0"/>
              <a:t>Tipo	</a:t>
            </a:r>
            <a:r>
              <a:rPr lang="es-ES_tradnl" sz="2400" dirty="0"/>
              <a:t>		</a:t>
            </a:r>
            <a:r>
              <a:rPr lang="es-ES_tradnl" sz="2400" u="sng" dirty="0" smtClean="0"/>
              <a:t>Relación      </a:t>
            </a:r>
            <a:r>
              <a:rPr lang="es-ES_tradnl" sz="2400" u="sng" dirty="0"/>
              <a:t>discursiva</a:t>
            </a:r>
            <a:r>
              <a:rPr lang="es-ES_tradnl" sz="2400" dirty="0"/>
              <a:t>		</a:t>
            </a:r>
            <a:endParaRPr lang="es-ES" sz="2400" dirty="0"/>
          </a:p>
          <a:p>
            <a:pPr>
              <a:buNone/>
            </a:pPr>
            <a:r>
              <a:rPr lang="es-ES_tradnl" sz="2400" b="1" dirty="0"/>
              <a:t>“confirmativo”</a:t>
            </a:r>
            <a:r>
              <a:rPr lang="es-ES_tradnl" sz="2400" dirty="0"/>
              <a:t>	acuerdo hablante-oyente	 </a:t>
            </a:r>
            <a:r>
              <a:rPr lang="es-ES_tradnl" sz="2400" dirty="0" smtClean="0"/>
              <a:t>   indicativo</a:t>
            </a:r>
            <a:endParaRPr lang="es-ES" sz="2400" dirty="0"/>
          </a:p>
          <a:p>
            <a:pPr>
              <a:buNone/>
            </a:pPr>
            <a:r>
              <a:rPr lang="es-ES_tradnl" sz="2400" b="1" dirty="0"/>
              <a:t>“polémico”</a:t>
            </a:r>
            <a:r>
              <a:rPr lang="es-ES_tradnl" sz="2400" dirty="0"/>
              <a:t>	</a:t>
            </a:r>
            <a:r>
              <a:rPr lang="es-ES_tradnl" sz="2400" dirty="0" smtClean="0"/>
              <a:t>	desacuerdo </a:t>
            </a:r>
            <a:r>
              <a:rPr lang="es-ES_tradnl" sz="2400" dirty="0"/>
              <a:t>hablante-oyente	</a:t>
            </a:r>
            <a:r>
              <a:rPr lang="es-ES_tradnl" sz="2400" dirty="0" smtClean="0"/>
              <a:t>    subjuntivo</a:t>
            </a:r>
            <a:endParaRPr lang="es-ES" sz="2400" dirty="0"/>
          </a:p>
          <a:p>
            <a:pPr>
              <a:buNone/>
            </a:pPr>
            <a:r>
              <a:rPr lang="es-ES_tradnl" sz="2400" dirty="0"/>
              <a:t> </a:t>
            </a:r>
            <a:endParaRPr lang="es-ES" sz="2400" dirty="0"/>
          </a:p>
          <a:p>
            <a:pPr>
              <a:buNone/>
            </a:pPr>
            <a:r>
              <a:rPr lang="es-ES" dirty="0" smtClean="0"/>
              <a:t>						</a:t>
            </a:r>
            <a:r>
              <a:rPr lang="es-ES" sz="2400" dirty="0" smtClean="0"/>
              <a:t>(A. López 1994: 172)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Adversativas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470912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ES_tradnl" dirty="0" smtClean="0"/>
              <a:t>		</a:t>
            </a:r>
            <a:r>
              <a:rPr lang="es-ES_tradnl" sz="3400" dirty="0" smtClean="0"/>
              <a:t>TESIS</a:t>
            </a:r>
            <a:r>
              <a:rPr lang="es-ES_tradnl" sz="3400" dirty="0"/>
              <a:t>		</a:t>
            </a:r>
            <a:r>
              <a:rPr lang="es-ES_tradnl" sz="3400" dirty="0" err="1" smtClean="0"/>
              <a:t>Nx</a:t>
            </a:r>
            <a:r>
              <a:rPr lang="es-ES_tradnl" sz="3400" dirty="0"/>
              <a:t>	</a:t>
            </a:r>
            <a:r>
              <a:rPr lang="es-ES_tradnl" sz="3400" dirty="0" smtClean="0"/>
              <a:t>ANTITESIS</a:t>
            </a:r>
            <a:endParaRPr lang="es-ES" sz="3400" dirty="0"/>
          </a:p>
          <a:p>
            <a:pPr>
              <a:buNone/>
            </a:pPr>
            <a:r>
              <a:rPr lang="es-ES_tradnl" sz="3400" dirty="0"/>
              <a:t>		A		</a:t>
            </a:r>
            <a:r>
              <a:rPr lang="es-ES_tradnl" sz="3400" i="1" dirty="0"/>
              <a:t>pero</a:t>
            </a:r>
            <a:r>
              <a:rPr lang="es-ES_tradnl" sz="3400" dirty="0"/>
              <a:t>	</a:t>
            </a:r>
            <a:r>
              <a:rPr lang="es-ES_tradnl" sz="3400" dirty="0" smtClean="0"/>
              <a:t>B</a:t>
            </a:r>
            <a:endParaRPr lang="es-ES" sz="3400" dirty="0"/>
          </a:p>
          <a:p>
            <a:pPr>
              <a:buNone/>
            </a:pPr>
            <a:r>
              <a:rPr lang="es-ES_tradnl" sz="3400" dirty="0"/>
              <a:t> </a:t>
            </a:r>
            <a:endParaRPr lang="es-ES" sz="3400" dirty="0"/>
          </a:p>
          <a:p>
            <a:pPr>
              <a:buNone/>
            </a:pPr>
            <a:r>
              <a:rPr lang="es-ES_tradnl" sz="3400" dirty="0"/>
              <a:t>Otros nexos: </a:t>
            </a:r>
            <a:r>
              <a:rPr lang="es-ES_tradnl" sz="3400" i="1" dirty="0"/>
              <a:t>mas, sino que</a:t>
            </a:r>
            <a:r>
              <a:rPr lang="es-ES_tradnl" sz="3400" dirty="0"/>
              <a:t>.</a:t>
            </a:r>
            <a:endParaRPr lang="es-ES" sz="3400" dirty="0"/>
          </a:p>
          <a:p>
            <a:pPr>
              <a:buNone/>
            </a:pPr>
            <a:endParaRPr lang="es-ES_tradnl" sz="3400" u="sng" dirty="0" smtClean="0"/>
          </a:p>
          <a:p>
            <a:pPr>
              <a:buNone/>
            </a:pPr>
            <a:r>
              <a:rPr lang="es-ES_tradnl" sz="3400" u="sng" dirty="0" smtClean="0"/>
              <a:t>Descripción </a:t>
            </a:r>
            <a:r>
              <a:rPr lang="es-ES_tradnl" sz="3400" u="sng" dirty="0"/>
              <a:t>tradicional</a:t>
            </a:r>
            <a:endParaRPr lang="es-ES" sz="3400" dirty="0"/>
          </a:p>
          <a:p>
            <a:pPr marL="0" indent="0" algn="just">
              <a:buNone/>
            </a:pPr>
            <a:r>
              <a:rPr lang="es-ES_tradnl" sz="3400" dirty="0"/>
              <a:t>Tradicionalmente, las oraciones adversativas son consideradas coordinadas. Sin embargo no presentan una de las características definitorias de la relación de coordinación, su carácter </a:t>
            </a:r>
            <a:r>
              <a:rPr lang="es-ES_tradnl" sz="3400" dirty="0" smtClean="0"/>
              <a:t>abierto, sino que  la estructura está restringida </a:t>
            </a:r>
            <a:r>
              <a:rPr lang="es-ES_tradnl" sz="3400" dirty="0"/>
              <a:t>a sólo dos miembros (</a:t>
            </a:r>
            <a:r>
              <a:rPr lang="es-ES_tradnl" sz="3400" cap="small" dirty="0"/>
              <a:t>Tesis </a:t>
            </a:r>
            <a:r>
              <a:rPr lang="es-ES_tradnl" sz="3400" dirty="0"/>
              <a:t>y </a:t>
            </a:r>
            <a:r>
              <a:rPr lang="es-ES_tradnl" sz="3400" cap="small" dirty="0"/>
              <a:t>Antítesis</a:t>
            </a:r>
            <a:r>
              <a:rPr lang="es-ES_tradnl" sz="3400" dirty="0"/>
              <a:t>). </a:t>
            </a:r>
            <a:r>
              <a:rPr lang="es-ES_tradnl" sz="3400" dirty="0" smtClean="0"/>
              <a:t>Tampoco es </a:t>
            </a:r>
            <a:r>
              <a:rPr lang="es-ES_tradnl" sz="3400" dirty="0"/>
              <a:t>posible intercambiar las posiciones de los dos miembros sin alteración del sentido de la secuencia, cosa que no ocurre (implicaciones informativas aparte) en las construcciones coordinativas.</a:t>
            </a:r>
            <a:endParaRPr lang="es-ES" sz="3400" dirty="0"/>
          </a:p>
          <a:p>
            <a:pPr>
              <a:buNone/>
            </a:pPr>
            <a:endParaRPr lang="es-ES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/>
              <a:t>Las “subordinadas adverbiales” 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00113" indent="-900113">
              <a:buAutoNum type="arabicParenBoth"/>
            </a:pPr>
            <a:r>
              <a:rPr lang="es-ES_tradnl" dirty="0" smtClean="0"/>
              <a:t>a.	</a:t>
            </a:r>
            <a:r>
              <a:rPr lang="es-ES_tradnl" i="1" dirty="0" smtClean="0"/>
              <a:t>Comeremos </a:t>
            </a:r>
            <a:r>
              <a:rPr lang="es-ES_tradnl" i="1" u="sng" dirty="0" smtClean="0"/>
              <a:t>donde tú prefieras</a:t>
            </a:r>
            <a:endParaRPr lang="es-ES_tradnl" dirty="0" smtClean="0"/>
          </a:p>
          <a:p>
            <a:pPr marL="914400" lvl="1" indent="-514350">
              <a:buNone/>
            </a:pPr>
            <a:r>
              <a:rPr lang="es-ES_tradnl" i="1" dirty="0" smtClean="0"/>
              <a:t>	</a:t>
            </a:r>
            <a:r>
              <a:rPr lang="es-ES_tradnl" sz="3200" i="1" dirty="0" smtClean="0"/>
              <a:t>	Comeremos </a:t>
            </a:r>
            <a:r>
              <a:rPr lang="es-ES_tradnl" sz="3200" i="1" u="sng" dirty="0" smtClean="0">
                <a:solidFill>
                  <a:srgbClr val="FF0000"/>
                </a:solidFill>
              </a:rPr>
              <a:t>allí</a:t>
            </a:r>
            <a:endParaRPr lang="es-ES" sz="3200" dirty="0" smtClean="0"/>
          </a:p>
          <a:p>
            <a:pPr>
              <a:buNone/>
            </a:pPr>
            <a:r>
              <a:rPr lang="es-ES_tradnl" dirty="0" smtClean="0"/>
              <a:t>		b.	</a:t>
            </a:r>
            <a:r>
              <a:rPr lang="es-ES_tradnl" i="1" dirty="0" smtClean="0"/>
              <a:t>Haz el ejercicio </a:t>
            </a:r>
            <a:r>
              <a:rPr lang="es-ES_tradnl" i="1" u="sng" dirty="0" smtClean="0"/>
              <a:t>como te explicado</a:t>
            </a:r>
            <a:endParaRPr lang="es-ES_tradnl" dirty="0" smtClean="0"/>
          </a:p>
          <a:p>
            <a:pPr>
              <a:buNone/>
            </a:pPr>
            <a:r>
              <a:rPr lang="es-ES_tradnl" i="1" dirty="0" smtClean="0"/>
              <a:t>			Hazlo </a:t>
            </a:r>
            <a:r>
              <a:rPr lang="es-ES_tradnl" i="1" u="sng" dirty="0" smtClean="0">
                <a:solidFill>
                  <a:srgbClr val="FF0000"/>
                </a:solidFill>
              </a:rPr>
              <a:t>así</a:t>
            </a:r>
            <a:endParaRPr lang="es-ES" dirty="0" smtClean="0"/>
          </a:p>
          <a:p>
            <a:pPr>
              <a:buNone/>
            </a:pPr>
            <a:r>
              <a:rPr lang="es-ES_tradnl" dirty="0" smtClean="0"/>
              <a:t>		c.	</a:t>
            </a:r>
            <a:r>
              <a:rPr lang="es-ES_tradnl" i="1" dirty="0" smtClean="0"/>
              <a:t>No había nadie en casa </a:t>
            </a:r>
            <a:r>
              <a:rPr lang="es-ES_tradnl" i="1" u="sng" dirty="0" smtClean="0"/>
              <a:t>cuando vino </a:t>
            </a:r>
            <a:r>
              <a:rPr lang="es-ES_tradnl" i="1" dirty="0" smtClean="0"/>
              <a:t>		</a:t>
            </a:r>
            <a:r>
              <a:rPr lang="es-ES_tradnl" i="1" u="sng" dirty="0" smtClean="0"/>
              <a:t>el cartero</a:t>
            </a:r>
          </a:p>
          <a:p>
            <a:pPr lvl="3">
              <a:buNone/>
            </a:pPr>
            <a:r>
              <a:rPr lang="es-ES_tradnl" dirty="0" smtClean="0">
                <a:sym typeface="Symbol"/>
              </a:rPr>
              <a:t>		</a:t>
            </a:r>
            <a:r>
              <a:rPr lang="es-ES_tradnl" sz="3200" i="1" dirty="0" smtClean="0"/>
              <a:t>No había nadie en casa </a:t>
            </a:r>
            <a:r>
              <a:rPr lang="es-ES_tradnl" sz="3200" i="1" u="sng" dirty="0" smtClean="0">
                <a:solidFill>
                  <a:srgbClr val="FF0000"/>
                </a:solidFill>
              </a:rPr>
              <a:t>entonces</a:t>
            </a:r>
            <a:endParaRPr lang="es-ES" sz="3200" dirty="0" smtClean="0">
              <a:solidFill>
                <a:srgbClr val="FF0000"/>
              </a:solidFill>
            </a:endParaRP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Adversativas: tipos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ES_tradnl" dirty="0" smtClean="0"/>
              <a:t>1</a:t>
            </a:r>
            <a:r>
              <a:rPr lang="es-ES_tradnl" dirty="0"/>
              <a:t>.</a:t>
            </a:r>
            <a:r>
              <a:rPr lang="es-ES_tradnl" b="1" dirty="0"/>
              <a:t> Restrictivo o correctivo</a:t>
            </a:r>
            <a:r>
              <a:rPr lang="es-ES_tradnl" dirty="0"/>
              <a:t>   (</a:t>
            </a:r>
            <a:r>
              <a:rPr lang="es-ES_tradnl" i="1" dirty="0"/>
              <a:t>A pero B</a:t>
            </a:r>
            <a:r>
              <a:rPr lang="es-ES_tradnl" dirty="0"/>
              <a:t>): modificación, corrección o restricción de la idea </a:t>
            </a:r>
            <a:r>
              <a:rPr lang="es-ES_tradnl" dirty="0" smtClean="0"/>
              <a:t>presentada.</a:t>
            </a:r>
            <a:endParaRPr lang="es-ES" dirty="0"/>
          </a:p>
          <a:p>
            <a:pPr>
              <a:buNone/>
            </a:pPr>
            <a:r>
              <a:rPr lang="es-ES_tradnl" dirty="0"/>
              <a:t>	</a:t>
            </a:r>
            <a:r>
              <a:rPr lang="es-ES_tradnl" i="1" dirty="0"/>
              <a:t>Sabrá mucho 	pero no lo demuestra</a:t>
            </a:r>
            <a:endParaRPr lang="es-ES" dirty="0"/>
          </a:p>
          <a:p>
            <a:pPr>
              <a:buNone/>
            </a:pPr>
            <a:r>
              <a:rPr lang="es-ES_tradnl" i="1" dirty="0"/>
              <a:t>	Avanzó hacia proa, pero al dar un paso, el suelo escapó bajo su pie</a:t>
            </a:r>
            <a:endParaRPr lang="es-ES" dirty="0"/>
          </a:p>
          <a:p>
            <a:pPr>
              <a:buNone/>
            </a:pPr>
            <a:r>
              <a:rPr lang="es-ES_tradnl" dirty="0"/>
              <a:t> </a:t>
            </a:r>
            <a:endParaRPr lang="es-ES" dirty="0"/>
          </a:p>
          <a:p>
            <a:pPr>
              <a:buNone/>
            </a:pPr>
            <a:r>
              <a:rPr lang="es-ES_tradnl" dirty="0"/>
              <a:t>2. </a:t>
            </a:r>
            <a:r>
              <a:rPr lang="es-ES_tradnl" b="1" dirty="0"/>
              <a:t>Exclusivo</a:t>
            </a:r>
            <a:r>
              <a:rPr lang="es-ES_tradnl" dirty="0"/>
              <a:t>  (</a:t>
            </a:r>
            <a:r>
              <a:rPr lang="es-ES_tradnl" i="1" dirty="0"/>
              <a:t>no A sino B</a:t>
            </a:r>
            <a:r>
              <a:rPr lang="es-ES_tradnl" dirty="0"/>
              <a:t>):  exclusión o supresión de la idea precedente.</a:t>
            </a:r>
            <a:endParaRPr lang="es-ES" dirty="0"/>
          </a:p>
          <a:p>
            <a:pPr>
              <a:buNone/>
            </a:pPr>
            <a:r>
              <a:rPr lang="es-ES_tradnl" dirty="0"/>
              <a:t>	</a:t>
            </a:r>
            <a:r>
              <a:rPr lang="es-ES_tradnl" i="1" dirty="0"/>
              <a:t>No vive solo sino que comparte piso con tres chicas</a:t>
            </a:r>
            <a:endParaRPr lang="es-ES" dirty="0"/>
          </a:p>
          <a:p>
            <a:pPr>
              <a:buNone/>
            </a:pPr>
            <a:r>
              <a:rPr lang="es-ES_tradnl" dirty="0"/>
              <a:t>	</a:t>
            </a:r>
            <a:r>
              <a:rPr lang="es-ES_tradnl" i="1" dirty="0"/>
              <a:t>Y esto no es un programa de gobierno sino que se cumplirá en todas sus partes</a:t>
            </a:r>
            <a:endParaRPr lang="es-ES" dirty="0"/>
          </a:p>
          <a:p>
            <a:pPr>
              <a:buNone/>
            </a:pPr>
            <a:r>
              <a:rPr lang="es-ES_tradnl" i="1" dirty="0"/>
              <a:t> </a:t>
            </a:r>
            <a:endParaRPr lang="es-ES" dirty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Las “subordinadas adverbiales”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ES_tradnl" sz="2800" dirty="0" smtClean="0"/>
              <a:t>(2)	</a:t>
            </a:r>
            <a:r>
              <a:rPr lang="es-ES_tradnl" sz="2600" dirty="0" smtClean="0"/>
              <a:t>a.	</a:t>
            </a:r>
            <a:r>
              <a:rPr lang="es-ES_tradnl" sz="2600" i="1" dirty="0" smtClean="0"/>
              <a:t>No fui a la fiesta </a:t>
            </a:r>
            <a:r>
              <a:rPr lang="es-ES_tradnl" sz="2600" i="1" u="sng" dirty="0" smtClean="0"/>
              <a:t>porque estaba cansada</a:t>
            </a:r>
            <a:r>
              <a:rPr lang="es-ES_tradnl" sz="2600" i="1" dirty="0" smtClean="0"/>
              <a:t> /</a:t>
            </a:r>
            <a:r>
              <a:rPr lang="es-ES_tradnl" sz="2600" i="1" u="sng" dirty="0" smtClean="0">
                <a:solidFill>
                  <a:srgbClr val="FF0000"/>
                </a:solidFill>
              </a:rPr>
              <a:t>por eso</a:t>
            </a:r>
            <a:endParaRPr lang="es-ES" sz="26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s-ES_tradnl" sz="2600" dirty="0" smtClean="0"/>
              <a:t>		b.	</a:t>
            </a:r>
            <a:r>
              <a:rPr lang="es-ES_tradnl" sz="2600" i="1" dirty="0" smtClean="0"/>
              <a:t>Llamaron </a:t>
            </a:r>
            <a:r>
              <a:rPr lang="es-ES_tradnl" sz="2600" i="1" u="sng" dirty="0" smtClean="0"/>
              <a:t>para que les reservasen una mesa</a:t>
            </a:r>
            <a:r>
              <a:rPr lang="es-ES_tradnl" sz="2600" dirty="0" smtClean="0"/>
              <a:t> 			</a:t>
            </a:r>
            <a:r>
              <a:rPr lang="es-ES_tradnl" sz="2600" i="1" dirty="0" smtClean="0"/>
              <a:t>Llamaron </a:t>
            </a:r>
            <a:r>
              <a:rPr lang="es-ES_tradnl" sz="2600" i="1" u="sng" dirty="0" smtClean="0">
                <a:solidFill>
                  <a:srgbClr val="FF0000"/>
                </a:solidFill>
              </a:rPr>
              <a:t>para eso</a:t>
            </a:r>
          </a:p>
          <a:p>
            <a:pPr>
              <a:buNone/>
            </a:pPr>
            <a:endParaRPr lang="es-ES" sz="26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s-ES_tradnl" sz="2600" dirty="0" smtClean="0"/>
              <a:t>(2bis)	a.	</a:t>
            </a:r>
            <a:r>
              <a:rPr lang="es-ES_tradnl" sz="2600" i="1" dirty="0" smtClean="0"/>
              <a:t>Te lo digo </a:t>
            </a:r>
            <a:r>
              <a:rPr lang="es-ES_tradnl" sz="2600" i="1" u="sng" dirty="0" smtClean="0"/>
              <a:t>para que lo sepas</a:t>
            </a:r>
            <a:r>
              <a:rPr lang="es-ES_tradnl" sz="2600" i="1" dirty="0" smtClean="0"/>
              <a:t> / </a:t>
            </a:r>
            <a:r>
              <a:rPr lang="es-ES_tradnl" sz="2600" i="1" u="sng" dirty="0" smtClean="0">
                <a:solidFill>
                  <a:srgbClr val="FF0000"/>
                </a:solidFill>
              </a:rPr>
              <a:t>para tu información</a:t>
            </a:r>
            <a:endParaRPr lang="es-ES" sz="26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s-ES_tradnl" sz="2600" dirty="0" smtClean="0"/>
              <a:t>		b.	</a:t>
            </a:r>
            <a:r>
              <a:rPr lang="es-ES_tradnl" sz="2600" i="1" dirty="0" smtClean="0"/>
              <a:t>Lo hice </a:t>
            </a:r>
            <a:r>
              <a:rPr lang="es-ES_tradnl" sz="2600" i="1" u="sng" dirty="0" smtClean="0"/>
              <a:t>porque te aprecio</a:t>
            </a:r>
            <a:r>
              <a:rPr lang="es-ES_tradnl" sz="2600" i="1" dirty="0" smtClean="0"/>
              <a:t> / </a:t>
            </a:r>
            <a:r>
              <a:rPr lang="es-ES_tradnl" sz="2600" i="1" u="sng" dirty="0" smtClean="0">
                <a:solidFill>
                  <a:srgbClr val="FF0000"/>
                </a:solidFill>
              </a:rPr>
              <a:t>por amistad</a:t>
            </a:r>
            <a:endParaRPr lang="es-ES" sz="26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s-ES_tradnl" sz="2600" dirty="0" smtClean="0"/>
              <a:t>		c.	</a:t>
            </a:r>
            <a:r>
              <a:rPr lang="es-ES_tradnl" sz="2600" i="1" dirty="0" smtClean="0"/>
              <a:t>Entró </a:t>
            </a:r>
            <a:r>
              <a:rPr lang="es-ES_tradnl" sz="2600" i="1" u="sng" dirty="0" smtClean="0"/>
              <a:t>sin que nadie lo viese</a:t>
            </a:r>
            <a:r>
              <a:rPr lang="es-ES_tradnl" sz="2600" i="1" dirty="0" smtClean="0"/>
              <a:t> / </a:t>
            </a:r>
            <a:r>
              <a:rPr lang="es-ES_tradnl" sz="2600" i="1" u="sng" dirty="0" smtClean="0">
                <a:solidFill>
                  <a:srgbClr val="FF0000"/>
                </a:solidFill>
              </a:rPr>
              <a:t>sin permiso</a:t>
            </a:r>
          </a:p>
          <a:p>
            <a:pPr>
              <a:buNone/>
            </a:pPr>
            <a:endParaRPr lang="es-ES" sz="2600" dirty="0" smtClean="0"/>
          </a:p>
          <a:p>
            <a:pPr>
              <a:buNone/>
            </a:pPr>
            <a:r>
              <a:rPr lang="es-ES_tradnl" sz="2600" dirty="0" smtClean="0"/>
              <a:t>(3)	a.	</a:t>
            </a:r>
            <a:r>
              <a:rPr lang="es-ES_tradnl" sz="2600" i="1" dirty="0" smtClean="0"/>
              <a:t>Dice tales tonterías que no hay quien lo aguante</a:t>
            </a:r>
            <a:endParaRPr lang="es-ES" sz="2600" dirty="0" smtClean="0"/>
          </a:p>
          <a:p>
            <a:pPr>
              <a:buNone/>
            </a:pPr>
            <a:r>
              <a:rPr lang="es-ES_tradnl" sz="2600" i="1" dirty="0" smtClean="0"/>
              <a:t>		</a:t>
            </a:r>
            <a:r>
              <a:rPr lang="es-ES_tradnl" sz="2600" dirty="0" smtClean="0"/>
              <a:t>b.	</a:t>
            </a:r>
            <a:r>
              <a:rPr lang="es-ES_tradnl" sz="2600" i="1" dirty="0" smtClean="0"/>
              <a:t>Aunque vivía cerca del mar, apenas iba a la playa</a:t>
            </a:r>
            <a:endParaRPr lang="es-ES" sz="2600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Las adverbiales impropias como estructuras bipolares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s-ES_tradnl" sz="2800" b="1" dirty="0" smtClean="0"/>
              <a:t>Frente a las ‘subordinadas-incrustadas’:</a:t>
            </a:r>
            <a:endParaRPr lang="es-ES" sz="2800" dirty="0" smtClean="0"/>
          </a:p>
          <a:p>
            <a:pPr marL="457200" lvl="0" indent="-457200">
              <a:buFont typeface="+mj-lt"/>
              <a:buAutoNum type="alphaLcPeriod"/>
            </a:pPr>
            <a:r>
              <a:rPr lang="es-ES_tradnl" sz="2800" dirty="0" smtClean="0"/>
              <a:t>No cubren un hueco funcional en relación con el verbo regente (? adverbiales propias).</a:t>
            </a:r>
            <a:endParaRPr lang="es-ES" sz="2800" dirty="0" smtClean="0"/>
          </a:p>
          <a:p>
            <a:pPr marL="457200" lvl="0" indent="-457200">
              <a:buFont typeface="+mj-lt"/>
              <a:buAutoNum type="alphaLcPeriod"/>
            </a:pPr>
            <a:r>
              <a:rPr lang="es-ES_tradnl" sz="2800" dirty="0" smtClean="0"/>
              <a:t>Carecen de equivalentes funcionales bajo la forma de palabras y frases (? finales y causales).</a:t>
            </a:r>
            <a:endParaRPr lang="es-ES" sz="2800" dirty="0" smtClean="0"/>
          </a:p>
          <a:p>
            <a:pPr marL="457200" lvl="0" indent="-457200">
              <a:buFont typeface="+mj-lt"/>
              <a:buAutoNum type="alphaLcPeriod"/>
            </a:pPr>
            <a:r>
              <a:rPr lang="es-ES_tradnl" sz="2800" dirty="0" smtClean="0"/>
              <a:t>Muestran exigencia lógico-semántica entre los miembros, con independencia de las posibilidades de aparición aislada de cada uno.</a:t>
            </a:r>
            <a:endParaRPr lang="es-ES" sz="2800" dirty="0" smtClean="0"/>
          </a:p>
          <a:p>
            <a:pPr>
              <a:buNone/>
            </a:pP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l"/>
            <a:r>
              <a:rPr lang="es-ES_tradnl" sz="3600" dirty="0" smtClean="0"/>
              <a:t/>
            </a:r>
            <a:br>
              <a:rPr lang="es-ES_tradnl" sz="3600" dirty="0" smtClean="0"/>
            </a:br>
            <a:r>
              <a:rPr lang="es-ES_tradnl" sz="3600" dirty="0" smtClean="0"/>
              <a:t>Frente a la estructuras coordinadas, </a:t>
            </a:r>
            <a:br>
              <a:rPr lang="es-ES_tradnl" sz="3600" dirty="0" smtClean="0"/>
            </a:br>
            <a:r>
              <a:rPr lang="es-ES_tradnl" sz="3600" dirty="0" smtClean="0"/>
              <a:t>las construcciones bipolares</a:t>
            </a:r>
            <a:r>
              <a:rPr lang="es-ES" sz="3600" dirty="0" smtClean="0"/>
              <a:t/>
            </a:r>
            <a:br>
              <a:rPr lang="es-ES" sz="3600" dirty="0" smtClean="0"/>
            </a:b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45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s-ES_tradnl" sz="2600" dirty="0" smtClean="0"/>
              <a:t>Poseen una estructura binaria cerrada.</a:t>
            </a:r>
          </a:p>
          <a:p>
            <a:pPr marL="514350" lvl="0" indent="-514350">
              <a:buFont typeface="+mj-lt"/>
              <a:buAutoNum type="alphaLcPeriod"/>
            </a:pPr>
            <a:r>
              <a:rPr lang="es-ES_tradnl" sz="2600" dirty="0" smtClean="0"/>
              <a:t>Presentan dos miembros no equivalentes funcionalmente, de ahí que no sean intercambiables.</a:t>
            </a:r>
          </a:p>
          <a:p>
            <a:pPr marL="903288" lvl="1" indent="-322263">
              <a:buFont typeface="+mj-lt"/>
              <a:buAutoNum type="arabicPeriod"/>
            </a:pPr>
            <a:r>
              <a:rPr lang="es-ES_tradnl" sz="2000" dirty="0" smtClean="0"/>
              <a:t>a.  Es un chico simpático	pero  	habla mucho</a:t>
            </a:r>
          </a:p>
          <a:p>
            <a:pPr marL="719138" lvl="1" indent="0">
              <a:buNone/>
              <a:tabLst>
                <a:tab pos="900113" algn="l"/>
              </a:tabLst>
            </a:pPr>
            <a:r>
              <a:rPr lang="es-ES_tradnl" sz="2000" dirty="0" smtClean="0"/>
              <a:t>	b.  Habla mucho		pero	es un chico simpático</a:t>
            </a:r>
            <a:endParaRPr lang="es-ES_tradnl" sz="2200" dirty="0" smtClean="0"/>
          </a:p>
          <a:p>
            <a:pPr marL="630238" indent="-90488">
              <a:buFont typeface="+mj-lt"/>
              <a:buAutoNum type="arabicPeriod" startAt="2"/>
            </a:pPr>
            <a:r>
              <a:rPr lang="es-ES_tradnl" sz="2000" dirty="0" smtClean="0"/>
              <a:t>   a. Se va a París	si	le dan la beca</a:t>
            </a:r>
            <a:endParaRPr lang="es-ES" sz="2000" dirty="0" smtClean="0"/>
          </a:p>
          <a:p>
            <a:pPr>
              <a:buNone/>
            </a:pPr>
            <a:r>
              <a:rPr lang="es-ES_tradnl" sz="2000" dirty="0" smtClean="0"/>
              <a:t>		b. Le dan la beca	si 	se va a París</a:t>
            </a:r>
            <a:endParaRPr lang="es-ES" sz="2000" dirty="0" smtClean="0"/>
          </a:p>
          <a:p>
            <a:pPr marL="539750" indent="-539750">
              <a:buNone/>
            </a:pPr>
            <a:r>
              <a:rPr lang="es-ES_tradnl" sz="2800" dirty="0" smtClean="0"/>
              <a:t>c. 	El </a:t>
            </a:r>
            <a:r>
              <a:rPr lang="es-ES_tradnl" sz="2600" dirty="0" smtClean="0"/>
              <a:t>nexo aparece vinculado a uno de los miembros.</a:t>
            </a:r>
            <a:endParaRPr lang="es-ES" sz="2600" dirty="0" smtClean="0"/>
          </a:p>
          <a:p>
            <a:pPr marL="514350" indent="-514350">
              <a:buFont typeface="+mj-lt"/>
              <a:buAutoNum type="alphaLcPeriod"/>
            </a:pPr>
            <a:r>
              <a:rPr lang="es-ES_tradnl" sz="2600" dirty="0" smtClean="0"/>
              <a:t>El nexo es compatible con otros del mismo tipo: </a:t>
            </a:r>
          </a:p>
          <a:p>
            <a:pPr marL="514350" indent="-514350">
              <a:buNone/>
            </a:pPr>
            <a:r>
              <a:rPr lang="es-ES_tradnl" sz="2600" i="1" dirty="0" smtClean="0"/>
              <a:t>	</a:t>
            </a:r>
            <a:r>
              <a:rPr lang="es-ES_tradnl" sz="2400" i="1" dirty="0" smtClean="0"/>
              <a:t>Tengo examen mañana, </a:t>
            </a:r>
            <a:r>
              <a:rPr lang="es-ES_tradnl" sz="2400" b="1" i="1" dirty="0" smtClean="0">
                <a:solidFill>
                  <a:srgbClr val="FF0000"/>
                </a:solidFill>
              </a:rPr>
              <a:t>pero si </a:t>
            </a:r>
            <a:r>
              <a:rPr lang="es-ES_tradnl" sz="2400" i="1" dirty="0" smtClean="0"/>
              <a:t>tu compras las entradas, iré al cine contigo</a:t>
            </a:r>
            <a:r>
              <a:rPr lang="es-ES_tradnl" sz="2600" i="1" dirty="0" smtClean="0"/>
              <a:t>.</a:t>
            </a:r>
            <a:endParaRPr lang="es-ES" sz="2600" dirty="0" smtClean="0"/>
          </a:p>
          <a:p>
            <a:pPr marL="514350" indent="-514350">
              <a:buFont typeface="+mj-lt"/>
              <a:buAutoNum type="alphaLcPeriod"/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s-ES_tradnl" sz="3600" dirty="0" smtClean="0"/>
              <a:t>Rasgos formales de la relación de </a:t>
            </a:r>
            <a:r>
              <a:rPr lang="es-ES_tradnl" sz="3600" dirty="0" err="1" smtClean="0"/>
              <a:t>interordinación</a:t>
            </a:r>
            <a:endParaRPr lang="es-ES" sz="3600" dirty="0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lphaLcPeriod"/>
            </a:pPr>
            <a:r>
              <a:rPr lang="es-ES_tradnl" sz="2800" dirty="0" smtClean="0"/>
              <a:t>Partículas correlativas binarias (comparativas y consecutivas):</a:t>
            </a:r>
          </a:p>
          <a:p>
            <a:pPr marL="514350" lvl="0" indent="-514350">
              <a:buNone/>
            </a:pPr>
            <a:r>
              <a:rPr lang="es-ES_tradnl" sz="2000" dirty="0" smtClean="0"/>
              <a:t>	</a:t>
            </a:r>
            <a:r>
              <a:rPr lang="es-ES_tradnl" sz="2400" dirty="0" smtClean="0"/>
              <a:t>Hace </a:t>
            </a:r>
            <a:r>
              <a:rPr lang="es-ES_tradnl" sz="2400" b="1" dirty="0" smtClean="0"/>
              <a:t>tan</a:t>
            </a:r>
            <a:r>
              <a:rPr lang="es-ES_tradnl" sz="2400" dirty="0" smtClean="0"/>
              <a:t> buen tiempo </a:t>
            </a:r>
            <a:r>
              <a:rPr lang="es-ES_tradnl" sz="2400" b="1" dirty="0" smtClean="0"/>
              <a:t>que</a:t>
            </a:r>
            <a:r>
              <a:rPr lang="es-ES_tradnl" sz="2400" dirty="0" smtClean="0"/>
              <a:t> dan ganas de ir a la playa</a:t>
            </a:r>
            <a:endParaRPr lang="es-ES" sz="2000" dirty="0" smtClean="0"/>
          </a:p>
          <a:p>
            <a:pPr marL="514350" lvl="0" indent="-514350">
              <a:buFont typeface="+mj-lt"/>
              <a:buAutoNum type="alphaLcPeriod"/>
            </a:pPr>
            <a:r>
              <a:rPr lang="es-ES_tradnl" sz="2800" dirty="0" smtClean="0"/>
              <a:t>Correlaciones modo-temporales: </a:t>
            </a:r>
          </a:p>
          <a:p>
            <a:pPr marL="514350" lvl="0" indent="-514350">
              <a:buNone/>
            </a:pPr>
            <a:r>
              <a:rPr lang="es-ES_tradnl" sz="2800" i="1" dirty="0" smtClean="0"/>
              <a:t>	</a:t>
            </a:r>
            <a:r>
              <a:rPr lang="es-ES_tradnl" sz="2400" dirty="0" smtClean="0"/>
              <a:t>Si hace buen tiempo, salgo / Si hiciese buen tiempo, saldría / si hubiese hecho buen tiempo, habría salido.</a:t>
            </a:r>
            <a:endParaRPr lang="es-ES" sz="2400" dirty="0" smtClean="0"/>
          </a:p>
          <a:p>
            <a:pPr marL="514350" lvl="0" indent="-514350">
              <a:buFont typeface="+mj-lt"/>
              <a:buAutoNum type="alphaLcPeriod"/>
            </a:pPr>
            <a:r>
              <a:rPr lang="es-ES_tradnl" sz="2800" dirty="0" smtClean="0"/>
              <a:t>Restricciones semánticas y </a:t>
            </a:r>
            <a:r>
              <a:rPr lang="es-ES_tradnl" sz="2800" dirty="0" err="1" smtClean="0"/>
              <a:t>presuposicionales</a:t>
            </a:r>
            <a:r>
              <a:rPr lang="es-ES_tradnl" sz="2800" dirty="0" smtClean="0"/>
              <a:t> entre los miembros. </a:t>
            </a:r>
            <a:endParaRPr lang="es-ES" sz="2800" dirty="0" smtClean="0"/>
          </a:p>
          <a:p>
            <a:pPr>
              <a:buNone/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5. La estructura bipolar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s-ES" dirty="0" smtClean="0"/>
          </a:p>
          <a:p>
            <a:pPr marL="514350" indent="-514350">
              <a:buFont typeface="+mj-lt"/>
              <a:buAutoNum type="arabicPeriod"/>
            </a:pPr>
            <a:endParaRPr lang="es-ES" dirty="0" smtClean="0"/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Comparativas y consecutivas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Causales y finales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Condicionales, concesivas y adversativas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467544" y="2852936"/>
            <a:ext cx="6120680" cy="57606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1927</TotalTime>
  <Words>1473</Words>
  <Application>Microsoft Office PowerPoint</Application>
  <PresentationFormat>Presentación en pantalla (4:3)</PresentationFormat>
  <Paragraphs>314</Paragraphs>
  <Slides>40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40</vt:i4>
      </vt:variant>
    </vt:vector>
  </HeadingPairs>
  <TitlesOfParts>
    <vt:vector size="41" baseType="lpstr">
      <vt:lpstr>Tema de Office</vt:lpstr>
      <vt:lpstr>Tema 3 Las unidades complejas</vt:lpstr>
      <vt:lpstr>Las unidades complejas</vt:lpstr>
      <vt:lpstr>5. La estructura bipolar</vt:lpstr>
      <vt:lpstr>Las “subordinadas adverbiales” </vt:lpstr>
      <vt:lpstr>Las “subordinadas adverbiales” </vt:lpstr>
      <vt:lpstr> Las adverbiales impropias como estructuras bipolares </vt:lpstr>
      <vt:lpstr> Frente a la estructuras coordinadas,  las construcciones bipolares </vt:lpstr>
      <vt:lpstr>Rasgos formales de la relación de interordinación</vt:lpstr>
      <vt:lpstr>5. La estructura bipolar</vt:lpstr>
      <vt:lpstr>5.1. Estructuras comparativas</vt:lpstr>
      <vt:lpstr>Diapositiva 11</vt:lpstr>
      <vt:lpstr>Semántica de la comparación</vt:lpstr>
      <vt:lpstr>Elementos constitutivos (NGBLE p. 249) </vt:lpstr>
      <vt:lpstr>Diapositiva 14</vt:lpstr>
      <vt:lpstr>Estructuras consecutivas</vt:lpstr>
      <vt:lpstr>Estructuras consecutivas</vt:lpstr>
      <vt:lpstr>Estructuras consecutivas</vt:lpstr>
      <vt:lpstr>5. La estructura bipolar</vt:lpstr>
      <vt:lpstr>Estatus funcional de causales y finales</vt:lpstr>
      <vt:lpstr>Bipolares y causalidad</vt:lpstr>
      <vt:lpstr>Tipos de causales</vt:lpstr>
      <vt:lpstr>Nexos de causales</vt:lpstr>
      <vt:lpstr>Finales</vt:lpstr>
      <vt:lpstr>Finales</vt:lpstr>
      <vt:lpstr>Finales “externas”</vt:lpstr>
      <vt:lpstr>5. La estructura bipolar</vt:lpstr>
      <vt:lpstr>Condicionales</vt:lpstr>
      <vt:lpstr>Condicionales: nexos</vt:lpstr>
      <vt:lpstr>Condicionales: clases </vt:lpstr>
      <vt:lpstr>Condicionales: contenido</vt:lpstr>
      <vt:lpstr>Condicionales no prototípicas</vt:lpstr>
      <vt:lpstr>Condicionales del enunciado y de la enunciación</vt:lpstr>
      <vt:lpstr>Concesivas</vt:lpstr>
      <vt:lpstr>Concesivas: contenido</vt:lpstr>
      <vt:lpstr>Concesivas: contenido</vt:lpstr>
      <vt:lpstr>Concesivas: tipos</vt:lpstr>
      <vt:lpstr>Concesivas: tipos</vt:lpstr>
      <vt:lpstr>Concesivas: tipos</vt:lpstr>
      <vt:lpstr>Adversativas</vt:lpstr>
      <vt:lpstr>Adversativas: tipos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3 Las unidades complejas</dc:title>
  <dc:creator>victoria.vazquez</dc:creator>
  <cp:lastModifiedBy>Admin</cp:lastModifiedBy>
  <cp:revision>193</cp:revision>
  <dcterms:created xsi:type="dcterms:W3CDTF">2012-05-08T19:03:33Z</dcterms:created>
  <dcterms:modified xsi:type="dcterms:W3CDTF">2017-05-15T09:46:45Z</dcterms:modified>
</cp:coreProperties>
</file>