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24" autoAdjust="0"/>
  </p:normalViewPr>
  <p:slideViewPr>
    <p:cSldViewPr>
      <p:cViewPr varScale="1">
        <p:scale>
          <a:sx n="88" d="100"/>
          <a:sy n="88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D6E4C-6195-41E6-9A05-9F853AE779A6}" type="datetimeFigureOut">
              <a:rPr lang="es-ES" smtClean="0"/>
              <a:t>08/05/2017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9C668-20EE-4A71-A42F-59907622513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5C636-E556-415E-BBFC-BD3B9D4C5C05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903B9-6519-4F44-B307-6648F5F3556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432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9543E-316A-4B92-8B94-02D8E3A64D2B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obstante, en la coordinación de relativas especificativas es frecuente que se haga pausa antes de la conjunción copulativa que encabeza el </a:t>
            </a: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Segundo miembro, como en </a:t>
            </a:r>
            <a:r>
              <a:rPr lang="es-ES" sz="1200" i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Desaparecían camaradas en los que había confiado, y que resultaban ser traidores, conspiradores trotskistas, enemigos del pueblo (Muñoz Molina, </a:t>
            </a:r>
            <a:r>
              <a:rPr lang="es-ES" sz="1200" i="1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Sefarad</a:t>
            </a:r>
            <a:r>
              <a:rPr lang="es-ES" sz="1200" i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[RAE 2010: 845].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903B9-6519-4F44-B307-6648F5F35566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dirty="0"/>
              <a:t>[Cfr. RAE 2010: 846]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903B9-6519-4F44-B307-6648F5F3556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interpretación del antecedente en este tipo de relativas se obtiene a menudo a partir del discurso anterior o del posterior. </a:t>
            </a: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Otras veces no es necesario recurrir a un elemento nominal recuperado contextualmente (lecturas genéricas).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903B9-6519-4F44-B307-6648F5F35566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Pueden </a:t>
            </a:r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ocupar el lugar del relativo </a:t>
            </a:r>
            <a:r>
              <a:rPr lang="es-ES" sz="1200" i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que, lo que, etc., otros segmentos más complejos: </a:t>
            </a: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a. Lo peor que puedes hacer es abandonar ahora </a:t>
            </a: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El único que avisó fui yo; </a:t>
            </a:r>
          </a:p>
          <a:p>
            <a:r>
              <a:rPr lang="es-E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Lo mínimo que debe uno hacer es agradecer el favor. </a:t>
            </a:r>
          </a:p>
          <a:p>
            <a:endParaRPr lang="es-E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903B9-6519-4F44-B307-6648F5F35566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12A11-DA5D-4DA2-AD16-977AEDB6E97E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2A44C-B822-4CC8-BA14-D711B918F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Tema 3</a:t>
            </a:r>
            <a:br>
              <a:rPr lang="es-ES" dirty="0"/>
            </a:br>
            <a:r>
              <a:rPr lang="es-ES" dirty="0"/>
              <a:t>Las unidades complejas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Gramática española 2: Sintaxis</a:t>
            </a:r>
          </a:p>
          <a:p>
            <a:r>
              <a:rPr lang="es-ES" sz="2800" dirty="0"/>
              <a:t>2016-2017</a:t>
            </a:r>
          </a:p>
          <a:p>
            <a:endParaRPr lang="es-E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3.2. Relativas en estructuras </a:t>
            </a:r>
            <a:r>
              <a:rPr lang="es-ES" sz="3600" dirty="0" err="1"/>
              <a:t>ecuacionales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sz="3100" u="sng" dirty="0"/>
              <a:t>Otras denominaciones</a:t>
            </a:r>
            <a:r>
              <a:rPr lang="es-ES" sz="3100" dirty="0"/>
              <a:t>: copulativas enfáticas (RAE 2009, 2010), construcciones de relieve y formas de relieve. </a:t>
            </a:r>
          </a:p>
          <a:p>
            <a:pPr marL="0" indent="0">
              <a:buNone/>
            </a:pPr>
            <a:r>
              <a:rPr lang="es-ES" sz="3400" dirty="0"/>
              <a:t>Construcciones con el verbo </a:t>
            </a:r>
            <a:r>
              <a:rPr lang="es-ES" sz="3400" i="1" dirty="0"/>
              <a:t>ser</a:t>
            </a:r>
            <a:r>
              <a:rPr lang="es-ES" sz="3400" dirty="0"/>
              <a:t> en las que se destaca o focaliza uno de sus componentes. </a:t>
            </a:r>
          </a:p>
          <a:p>
            <a:pPr marL="0" indent="0">
              <a:buNone/>
            </a:pPr>
            <a:r>
              <a:rPr lang="es-ES" sz="3400" dirty="0"/>
              <a:t>Subtipos:</a:t>
            </a:r>
          </a:p>
          <a:p>
            <a:pPr marL="514350" indent="-514350">
              <a:buAutoNum type="alphaLcPeriod"/>
            </a:pPr>
            <a:r>
              <a:rPr lang="es-ES" sz="3400" dirty="0"/>
              <a:t>Copulativas </a:t>
            </a:r>
            <a:r>
              <a:rPr lang="es-ES" sz="3400" b="1" dirty="0"/>
              <a:t>enfáticas de relativo</a:t>
            </a:r>
            <a:r>
              <a:rPr lang="es-ES" sz="3400" dirty="0"/>
              <a:t>: </a:t>
            </a:r>
            <a:r>
              <a:rPr lang="es-ES" sz="3400" i="1" dirty="0"/>
              <a:t>Eso es lo que digo yo; Así fue como lo hice; De Luisa es de quien más me acuerdo</a:t>
            </a:r>
            <a:r>
              <a:rPr lang="es-ES" sz="3400" dirty="0"/>
              <a:t>. </a:t>
            </a:r>
          </a:p>
          <a:p>
            <a:pPr marL="514350" indent="-514350">
              <a:buAutoNum type="alphaLcPeriod"/>
            </a:pPr>
            <a:r>
              <a:rPr lang="es-ES" sz="3400" dirty="0"/>
              <a:t>Copulativas </a:t>
            </a:r>
            <a:r>
              <a:rPr lang="es-ES" sz="3400" b="1" dirty="0"/>
              <a:t>de </a:t>
            </a:r>
            <a:r>
              <a:rPr lang="es-ES" sz="3400" b="1" i="1" dirty="0"/>
              <a:t>que</a:t>
            </a:r>
            <a:r>
              <a:rPr lang="es-ES" sz="3400" b="1" dirty="0"/>
              <a:t> galicado</a:t>
            </a:r>
            <a:r>
              <a:rPr lang="es-ES" sz="3400" dirty="0"/>
              <a:t>: </a:t>
            </a:r>
            <a:r>
              <a:rPr lang="es-ES" sz="3400" i="1" dirty="0"/>
              <a:t>¿Cómo fue que ocurrió?; Fue en este lugar que lo encontraron</a:t>
            </a:r>
            <a:r>
              <a:rPr lang="es-ES" sz="3400" dirty="0"/>
              <a:t>. </a:t>
            </a:r>
          </a:p>
          <a:p>
            <a:pPr marL="514350" indent="-514350">
              <a:buAutoNum type="alphaLcPeriod"/>
            </a:pPr>
            <a:r>
              <a:rPr lang="es-ES" sz="3400" b="1" dirty="0" err="1"/>
              <a:t>Ecuandicionales</a:t>
            </a:r>
            <a:r>
              <a:rPr lang="es-ES" sz="3400" dirty="0"/>
              <a:t> o copulativas enfáticas condicionales: </a:t>
            </a:r>
            <a:r>
              <a:rPr lang="es-ES" sz="3400" i="1" dirty="0"/>
              <a:t>Si lo hace será porque le gusta; Si habla con alguien es con su amigo Pablo.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3.2. Relativas en estructuras </a:t>
            </a:r>
            <a:r>
              <a:rPr lang="es-ES" sz="3600" dirty="0" err="1"/>
              <a:t>ecuacionales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600" dirty="0"/>
              <a:t>Las copulativas enfáticas de relativo, también denominadas oraciones hendidas, escindidas, </a:t>
            </a:r>
            <a:r>
              <a:rPr lang="es-ES" sz="2600" dirty="0" err="1"/>
              <a:t>ecuacionales</a:t>
            </a:r>
            <a:r>
              <a:rPr lang="es-ES" sz="2600" dirty="0"/>
              <a:t> y perífrasis de relativo, constan de tres componentes: </a:t>
            </a:r>
          </a:p>
          <a:p>
            <a:pPr marL="514350" indent="-514350">
              <a:buAutoNum type="alphaLcParenR"/>
            </a:pPr>
            <a:r>
              <a:rPr lang="es-ES" sz="2600" dirty="0"/>
              <a:t>el verbo </a:t>
            </a:r>
            <a:r>
              <a:rPr lang="es-ES" sz="2600" i="1" dirty="0"/>
              <a:t>ser, </a:t>
            </a:r>
          </a:p>
          <a:p>
            <a:pPr marL="514350" indent="-514350">
              <a:buAutoNum type="alphaLcParenR"/>
            </a:pPr>
            <a:r>
              <a:rPr lang="es-ES" sz="2600" dirty="0"/>
              <a:t>una oración de relativo sin antecedente expreso, y </a:t>
            </a:r>
          </a:p>
          <a:p>
            <a:pPr marL="514350" indent="-514350">
              <a:buAutoNum type="alphaLcParenR"/>
            </a:pPr>
            <a:r>
              <a:rPr lang="es-ES" sz="2600" dirty="0"/>
              <a:t>un segmento referencial de naturaleza focal. </a:t>
            </a:r>
          </a:p>
          <a:p>
            <a:pPr>
              <a:buNone/>
            </a:pPr>
            <a:endParaRPr lang="es-ES" sz="2600" dirty="0"/>
          </a:p>
          <a:p>
            <a:pPr lvl="1">
              <a:buNone/>
            </a:pPr>
            <a:r>
              <a:rPr lang="es-ES" sz="2600" dirty="0"/>
              <a:t>Soy </a:t>
            </a:r>
            <a:r>
              <a:rPr lang="es-ES" sz="2600" dirty="0">
                <a:solidFill>
                  <a:srgbClr val="C00000"/>
                </a:solidFill>
              </a:rPr>
              <a:t>yo</a:t>
            </a:r>
            <a:r>
              <a:rPr lang="es-ES" sz="2600" dirty="0"/>
              <a:t> </a:t>
            </a:r>
            <a:r>
              <a:rPr lang="es-ES" sz="2600" dirty="0">
                <a:solidFill>
                  <a:srgbClr val="0000FF"/>
                </a:solidFill>
              </a:rPr>
              <a:t>quien le da a usted las gracias</a:t>
            </a:r>
            <a:endParaRPr lang="es-ES" sz="2600" dirty="0"/>
          </a:p>
          <a:p>
            <a:pPr lvl="1">
              <a:buNone/>
            </a:pPr>
            <a:r>
              <a:rPr lang="es-ES" sz="2600" dirty="0">
                <a:solidFill>
                  <a:srgbClr val="C00000"/>
                </a:solidFill>
              </a:rPr>
              <a:t>Un poco más fría </a:t>
            </a:r>
            <a:r>
              <a:rPr lang="es-ES" sz="2600" dirty="0"/>
              <a:t>es </a:t>
            </a:r>
            <a:r>
              <a:rPr lang="es-ES" sz="2600" dirty="0">
                <a:solidFill>
                  <a:srgbClr val="0000FF"/>
                </a:solidFill>
              </a:rPr>
              <a:t>como me gusta a mí la cerveza</a:t>
            </a:r>
            <a:endParaRPr lang="es-ES" sz="2600" dirty="0"/>
          </a:p>
          <a:p>
            <a:pPr lvl="1">
              <a:buNone/>
            </a:pPr>
            <a:r>
              <a:rPr lang="es-ES" sz="2600" dirty="0">
                <a:solidFill>
                  <a:srgbClr val="C00000"/>
                </a:solidFill>
              </a:rPr>
              <a:t>En esa casa </a:t>
            </a:r>
            <a:r>
              <a:rPr lang="es-ES" sz="2600" dirty="0"/>
              <a:t>es </a:t>
            </a:r>
            <a:r>
              <a:rPr lang="es-ES" sz="2600" dirty="0">
                <a:solidFill>
                  <a:srgbClr val="0000FF"/>
                </a:solidFill>
              </a:rPr>
              <a:t>donde murió Borges</a:t>
            </a:r>
          </a:p>
          <a:p>
            <a:pPr lvl="1">
              <a:buNone/>
            </a:pPr>
            <a:r>
              <a:rPr lang="es-ES" sz="2600" dirty="0">
                <a:solidFill>
                  <a:srgbClr val="C00000"/>
                </a:solidFill>
              </a:rPr>
              <a:t>De los médicos </a:t>
            </a:r>
            <a:r>
              <a:rPr lang="es-ES" sz="2600" dirty="0"/>
              <a:t>es </a:t>
            </a:r>
            <a:r>
              <a:rPr lang="es-ES" sz="2600" dirty="0">
                <a:solidFill>
                  <a:srgbClr val="0000FF"/>
                </a:solidFill>
              </a:rPr>
              <a:t>de quienes no se fía</a:t>
            </a:r>
          </a:p>
          <a:p>
            <a:pPr lvl="1">
              <a:buNone/>
            </a:pPr>
            <a:r>
              <a:rPr lang="es-ES" sz="2600" dirty="0">
                <a:solidFill>
                  <a:srgbClr val="0000FF"/>
                </a:solidFill>
              </a:rPr>
              <a:t>lo que hizo </a:t>
            </a:r>
            <a:r>
              <a:rPr lang="es-ES" sz="2600" dirty="0"/>
              <a:t>fue </a:t>
            </a:r>
            <a:r>
              <a:rPr lang="es-ES" sz="2600" dirty="0">
                <a:solidFill>
                  <a:srgbClr val="C00000"/>
                </a:solidFill>
              </a:rPr>
              <a:t>declinar su oferta</a:t>
            </a:r>
          </a:p>
          <a:p>
            <a:pPr marL="514350" indent="-514350">
              <a:buNone/>
            </a:pPr>
            <a:endParaRPr lang="es-E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3.3. Construcciones con adverbios relativos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70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000" dirty="0"/>
              <a:t>Los adverbios </a:t>
            </a:r>
            <a:r>
              <a:rPr lang="es-ES" sz="3000" i="1" dirty="0"/>
              <a:t>donde</a:t>
            </a:r>
            <a:r>
              <a:rPr lang="es-ES" sz="3000" dirty="0"/>
              <a:t>, </a:t>
            </a:r>
            <a:r>
              <a:rPr lang="es-ES" sz="3000" i="1" dirty="0"/>
              <a:t>como</a:t>
            </a:r>
            <a:r>
              <a:rPr lang="es-ES" sz="3000" dirty="0"/>
              <a:t> y </a:t>
            </a:r>
            <a:r>
              <a:rPr lang="es-ES" sz="3000" i="1" dirty="0"/>
              <a:t>cuando</a:t>
            </a:r>
            <a:r>
              <a:rPr lang="es-ES" sz="3000" dirty="0"/>
              <a:t> designan lugares, modos y momentos, respectivamente, y pueden ser sustituidos por </a:t>
            </a:r>
            <a:r>
              <a:rPr lang="es-ES" sz="3000" i="1" dirty="0"/>
              <a:t>(en) el lugar donde</a:t>
            </a:r>
            <a:r>
              <a:rPr lang="es-ES" sz="3000" dirty="0"/>
              <a:t>, </a:t>
            </a:r>
            <a:r>
              <a:rPr lang="es-ES" sz="3000" i="1" dirty="0"/>
              <a:t>(de) la manera como </a:t>
            </a:r>
            <a:r>
              <a:rPr lang="es-ES" sz="3000" dirty="0"/>
              <a:t>y </a:t>
            </a:r>
            <a:r>
              <a:rPr lang="es-ES" sz="3000" i="1" dirty="0"/>
              <a:t>(en) el momento en que</a:t>
            </a:r>
            <a:r>
              <a:rPr lang="es-ES" sz="3000" dirty="0"/>
              <a:t>. </a:t>
            </a:r>
          </a:p>
          <a:p>
            <a:pPr marL="0" indent="0">
              <a:buNone/>
            </a:pPr>
            <a:r>
              <a:rPr lang="es-ES" sz="3000" dirty="0"/>
              <a:t>Estas relativas (libres, según la NGLE) llevan incorporada la referencia implícita a su propio antecedente, lo cual les permite funcionar como argumentos o adjuntos del predicado principal:</a:t>
            </a:r>
          </a:p>
          <a:p>
            <a:pPr marL="534988" lvl="1" indent="0">
              <a:buNone/>
            </a:pPr>
            <a:r>
              <a:rPr lang="es-ES" dirty="0"/>
              <a:t>Fuimos a </a:t>
            </a:r>
            <a:r>
              <a:rPr lang="es-ES" dirty="0">
                <a:solidFill>
                  <a:srgbClr val="0000FF"/>
                </a:solidFill>
              </a:rPr>
              <a:t>donde quise ir yo</a:t>
            </a:r>
          </a:p>
          <a:p>
            <a:pPr marL="534988" lvl="1" indent="0">
              <a:buNone/>
            </a:pPr>
            <a:r>
              <a:rPr lang="es-ES" dirty="0">
                <a:solidFill>
                  <a:srgbClr val="0000FF"/>
                </a:solidFill>
              </a:rPr>
              <a:t>Cuando te vi en la librería </a:t>
            </a:r>
            <a:r>
              <a:rPr lang="es-ES" dirty="0"/>
              <a:t>no te reconocí. </a:t>
            </a:r>
          </a:p>
          <a:p>
            <a:pPr marL="514350" indent="-514350">
              <a:buNone/>
            </a:pP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4. Las estructuras coordinadas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Están formadas por dos o más constituyentes que no se exigen mutuamente ni mantienen una relación de dependencia.</a:t>
            </a:r>
          </a:p>
          <a:p>
            <a:r>
              <a:rPr lang="es-ES" sz="2400" dirty="0"/>
              <a:t>Sus constituyentes pueden pertenecer a distintos tipos de unidad o al mismo:</a:t>
            </a:r>
          </a:p>
          <a:p>
            <a:endParaRPr lang="es-ES" sz="2400" dirty="0"/>
          </a:p>
          <a:p>
            <a:pPr lvl="1"/>
            <a:r>
              <a:rPr lang="es-ES" sz="2400" dirty="0"/>
              <a:t>Nos encanta </a:t>
            </a:r>
            <a:r>
              <a:rPr lang="es-ES" sz="2400" b="1" u="sng" dirty="0">
                <a:solidFill>
                  <a:srgbClr val="C00000"/>
                </a:solidFill>
              </a:rPr>
              <a:t>que nos visites </a:t>
            </a:r>
            <a:r>
              <a:rPr lang="es-ES" sz="2400" b="1" dirty="0">
                <a:solidFill>
                  <a:srgbClr val="C00000"/>
                </a:solidFill>
              </a:rPr>
              <a:t>y </a:t>
            </a:r>
            <a:r>
              <a:rPr lang="es-ES" sz="2400" b="1" u="sng" dirty="0">
                <a:solidFill>
                  <a:srgbClr val="C00000"/>
                </a:solidFill>
              </a:rPr>
              <a:t>que traigas flores</a:t>
            </a:r>
          </a:p>
          <a:p>
            <a:pPr lvl="1"/>
            <a:endParaRPr lang="es-ES" sz="2400" b="1" u="sng" dirty="0">
              <a:solidFill>
                <a:srgbClr val="C00000"/>
              </a:solidFill>
            </a:endParaRPr>
          </a:p>
          <a:p>
            <a:pPr lvl="1"/>
            <a:r>
              <a:rPr lang="es-ES" sz="2400" dirty="0"/>
              <a:t>Nos explicaron </a:t>
            </a:r>
            <a:r>
              <a:rPr lang="es-ES" sz="2400" b="1" u="sng" dirty="0">
                <a:solidFill>
                  <a:srgbClr val="C00000"/>
                </a:solidFill>
              </a:rPr>
              <a:t>cómo solicitar las becas </a:t>
            </a:r>
            <a:r>
              <a:rPr lang="es-ES" sz="2400" b="1" dirty="0">
                <a:solidFill>
                  <a:srgbClr val="C00000"/>
                </a:solidFill>
              </a:rPr>
              <a:t>y </a:t>
            </a:r>
            <a:r>
              <a:rPr lang="es-ES" sz="2400" b="1" u="sng" dirty="0">
                <a:solidFill>
                  <a:srgbClr val="C00000"/>
                </a:solidFill>
              </a:rPr>
              <a:t>algunas otras cuestiones</a:t>
            </a:r>
          </a:p>
          <a:p>
            <a:pPr lvl="1"/>
            <a:endParaRPr lang="es-ES" sz="24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5315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4. Estructuras coordinadas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/>
              <a:t>Subtipos</a:t>
            </a:r>
          </a:p>
          <a:p>
            <a:pPr lvl="1">
              <a:buNone/>
            </a:pPr>
            <a:r>
              <a:rPr lang="es-ES" dirty="0"/>
              <a:t>Copulativas:</a:t>
            </a:r>
          </a:p>
          <a:p>
            <a:pPr lvl="4">
              <a:buFont typeface="Arial" pitchFamily="34" charset="0"/>
              <a:buChar char="•"/>
            </a:pPr>
            <a:r>
              <a:rPr lang="es-ES" dirty="0"/>
              <a:t>Hace deporte a primera hora y luego desayuna</a:t>
            </a:r>
          </a:p>
          <a:p>
            <a:pPr lvl="4">
              <a:buFont typeface="Arial" pitchFamily="34" charset="0"/>
              <a:buChar char="•"/>
            </a:pPr>
            <a:r>
              <a:rPr lang="es-ES" dirty="0"/>
              <a:t>No ha llamado ni ha dado señales de vida </a:t>
            </a:r>
          </a:p>
          <a:p>
            <a:pPr lvl="4">
              <a:buFont typeface="Arial" pitchFamily="34" charset="0"/>
              <a:buChar char="•"/>
            </a:pPr>
            <a:r>
              <a:rPr lang="es-ES" dirty="0"/>
              <a:t>No solo vino Juan sino que también vinieron sus primos.</a:t>
            </a:r>
          </a:p>
          <a:p>
            <a:pPr lvl="1">
              <a:buNone/>
            </a:pPr>
            <a:r>
              <a:rPr lang="es-ES" dirty="0"/>
              <a:t>Disyuntivas:</a:t>
            </a:r>
          </a:p>
          <a:p>
            <a:pPr lvl="4">
              <a:buFont typeface="Arial" pitchFamily="34" charset="0"/>
              <a:buChar char="•"/>
            </a:pPr>
            <a:r>
              <a:rPr lang="es-ES" dirty="0"/>
              <a:t>O hablas ahora o callas para siempre</a:t>
            </a:r>
          </a:p>
          <a:p>
            <a:pPr lvl="1">
              <a:buNone/>
            </a:pPr>
            <a:r>
              <a:rPr lang="es-ES" dirty="0"/>
              <a:t>Distributivas:</a:t>
            </a:r>
          </a:p>
          <a:p>
            <a:pPr lvl="4">
              <a:buFont typeface="Arial" pitchFamily="34" charset="0"/>
              <a:buChar char="•"/>
            </a:pPr>
            <a:r>
              <a:rPr lang="es-ES" dirty="0"/>
              <a:t>No vendrá, sea porque no le apetece, sea porque está ocupada</a:t>
            </a:r>
          </a:p>
          <a:p>
            <a:pPr lvl="4">
              <a:buFont typeface="Arial" pitchFamily="34" charset="0"/>
              <a:buChar char="•"/>
            </a:pPr>
            <a:endParaRPr lang="es-ES" dirty="0"/>
          </a:p>
          <a:p>
            <a:pPr lvl="3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0766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Las unidades complejas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400" dirty="0"/>
              <a:t>1</a:t>
            </a:r>
            <a:r>
              <a:rPr lang="es-ES" sz="2800" dirty="0"/>
              <a:t>. Las cláusulas integradas: completivas, relativas y adverbiales</a:t>
            </a:r>
          </a:p>
          <a:p>
            <a:pPr>
              <a:buNone/>
            </a:pPr>
            <a:r>
              <a:rPr lang="es-ES" sz="2800" dirty="0"/>
              <a:t>2. Construcciones con completivas</a:t>
            </a:r>
          </a:p>
          <a:p>
            <a:pPr>
              <a:buNone/>
            </a:pPr>
            <a:r>
              <a:rPr lang="es-ES" sz="2800" dirty="0"/>
              <a:t>3. Las cláusulas relativas</a:t>
            </a:r>
          </a:p>
          <a:p>
            <a:pPr>
              <a:buNone/>
            </a:pPr>
            <a:r>
              <a:rPr lang="es-ES" sz="2800" dirty="0"/>
              <a:t>4. Las estructuras coordinadas</a:t>
            </a:r>
          </a:p>
          <a:p>
            <a:pPr>
              <a:buNone/>
            </a:pPr>
            <a:r>
              <a:rPr lang="es-ES" sz="2800" dirty="0"/>
              <a:t>5. La estructura bipolar</a:t>
            </a:r>
          </a:p>
          <a:p>
            <a:pPr>
              <a:buNone/>
            </a:pPr>
            <a:endParaRPr lang="es-ES" sz="2800" dirty="0"/>
          </a:p>
        </p:txBody>
      </p:sp>
      <p:sp>
        <p:nvSpPr>
          <p:cNvPr id="7" name="6 Rectángulo redondeado"/>
          <p:cNvSpPr/>
          <p:nvPr/>
        </p:nvSpPr>
        <p:spPr>
          <a:xfrm>
            <a:off x="457200" y="3068960"/>
            <a:ext cx="4474840" cy="1008112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3.3. Las cláusulas relativas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600" dirty="0"/>
              <a:t>Van introducidas por una palabra relativa que, además de funcionar como NEXO o RELACIONANTE, desempeña una función dentro de la cláusula relativa. </a:t>
            </a:r>
          </a:p>
          <a:p>
            <a:pPr>
              <a:buNone/>
            </a:pPr>
            <a:r>
              <a:rPr lang="es-ES" sz="2600" dirty="0"/>
              <a:t>1. Pronombres (</a:t>
            </a:r>
            <a:r>
              <a:rPr lang="es-ES" sz="2600" i="1" dirty="0"/>
              <a:t>que, quien, cuanto; cual…); determinativo (cuyo) </a:t>
            </a:r>
          </a:p>
          <a:p>
            <a:pPr>
              <a:spcBef>
                <a:spcPts val="300"/>
              </a:spcBef>
              <a:buNone/>
            </a:pPr>
            <a:r>
              <a:rPr lang="es-ES" sz="2400" dirty="0"/>
              <a:t>	Hay que conocer las razones </a:t>
            </a:r>
            <a:r>
              <a:rPr lang="es-ES" sz="2400" b="1" dirty="0">
                <a:solidFill>
                  <a:srgbClr val="0000FF"/>
                </a:solidFill>
              </a:rPr>
              <a:t>que</a:t>
            </a:r>
            <a:r>
              <a:rPr lang="es-ES" sz="2400" dirty="0">
                <a:solidFill>
                  <a:srgbClr val="0000FF"/>
                </a:solidFill>
              </a:rPr>
              <a:t> justifican su dimisión</a:t>
            </a:r>
          </a:p>
          <a:p>
            <a:pPr>
              <a:spcBef>
                <a:spcPts val="300"/>
              </a:spcBef>
              <a:buNone/>
            </a:pPr>
            <a:r>
              <a:rPr lang="es-ES" sz="2400" dirty="0"/>
              <a:t>	lo ha repetido una y otra vez a </a:t>
            </a:r>
            <a:r>
              <a:rPr lang="es-ES" sz="2400" b="1" dirty="0">
                <a:solidFill>
                  <a:srgbClr val="0000FF"/>
                </a:solidFill>
              </a:rPr>
              <a:t>quien</a:t>
            </a:r>
            <a:r>
              <a:rPr lang="es-ES" sz="2400" dirty="0">
                <a:solidFill>
                  <a:srgbClr val="0000FF"/>
                </a:solidFill>
              </a:rPr>
              <a:t> ha querido escucharle</a:t>
            </a:r>
          </a:p>
          <a:p>
            <a:pPr>
              <a:spcBef>
                <a:spcPts val="300"/>
              </a:spcBef>
              <a:buNone/>
            </a:pPr>
            <a:r>
              <a:rPr lang="es-ES" sz="2400" dirty="0"/>
              <a:t>	El hilo conductor de la novela es un taxista </a:t>
            </a:r>
            <a:r>
              <a:rPr lang="es-ES" sz="2400" dirty="0">
                <a:solidFill>
                  <a:srgbClr val="0000FF"/>
                </a:solidFill>
              </a:rPr>
              <a:t>a </a:t>
            </a:r>
            <a:r>
              <a:rPr lang="es-ES" sz="2400" b="1" dirty="0">
                <a:solidFill>
                  <a:srgbClr val="0000FF"/>
                </a:solidFill>
              </a:rPr>
              <a:t>cuyo</a:t>
            </a:r>
            <a:r>
              <a:rPr lang="es-ES" sz="2400" dirty="0">
                <a:solidFill>
                  <a:srgbClr val="0000FF"/>
                </a:solidFill>
              </a:rPr>
              <a:t> coche suben los distintos personajes</a:t>
            </a:r>
          </a:p>
          <a:p>
            <a:pPr>
              <a:buNone/>
            </a:pPr>
            <a:r>
              <a:rPr lang="es-ES" sz="2600" dirty="0"/>
              <a:t>2. Adverbios (</a:t>
            </a:r>
            <a:r>
              <a:rPr lang="es-ES" sz="2600" i="1" dirty="0"/>
              <a:t>como, cuando, adonde, donde) </a:t>
            </a:r>
          </a:p>
          <a:p>
            <a:pPr>
              <a:spcBef>
                <a:spcPts val="300"/>
              </a:spcBef>
              <a:buNone/>
            </a:pPr>
            <a:r>
              <a:rPr lang="es-ES" dirty="0"/>
              <a:t>	</a:t>
            </a:r>
            <a:r>
              <a:rPr lang="es-ES" sz="2400" dirty="0"/>
              <a:t>Volvió a la ciudad </a:t>
            </a:r>
            <a:r>
              <a:rPr lang="es-ES" sz="2400" b="1" dirty="0">
                <a:solidFill>
                  <a:srgbClr val="0000FF"/>
                </a:solidFill>
              </a:rPr>
              <a:t>donde</a:t>
            </a:r>
            <a:r>
              <a:rPr lang="es-ES" sz="2400" dirty="0">
                <a:solidFill>
                  <a:srgbClr val="0000FF"/>
                </a:solidFill>
              </a:rPr>
              <a:t> había nacido</a:t>
            </a:r>
          </a:p>
          <a:p>
            <a:pPr>
              <a:spcBef>
                <a:spcPts val="300"/>
              </a:spcBef>
              <a:buNone/>
            </a:pPr>
            <a:r>
              <a:rPr lang="es-ES" sz="2400" dirty="0"/>
              <a:t>	</a:t>
            </a:r>
            <a:r>
              <a:rPr lang="es-ES" sz="2400" b="1" dirty="0">
                <a:solidFill>
                  <a:srgbClr val="0000FF"/>
                </a:solidFill>
              </a:rPr>
              <a:t>Cuando</a:t>
            </a:r>
            <a:r>
              <a:rPr lang="es-ES" sz="2400" dirty="0">
                <a:solidFill>
                  <a:srgbClr val="0000FF"/>
                </a:solidFill>
              </a:rPr>
              <a:t> me lo dijeron</a:t>
            </a:r>
            <a:r>
              <a:rPr lang="es-ES" sz="2400" dirty="0"/>
              <a:t>, pensé que era una broma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3.3. Las cláusulas relativas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r>
              <a:rPr lang="es-ES" sz="2600" dirty="0"/>
              <a:t>Las cláusulas de relativo se caracterizan por modificar a un segmento que las precede, casi siempre de manera inmediata, y que recibe el nombre de </a:t>
            </a:r>
            <a:r>
              <a:rPr lang="es-ES" sz="2600" b="1" dirty="0"/>
              <a:t>antecedente</a:t>
            </a:r>
            <a:r>
              <a:rPr lang="es-ES" sz="2600" dirty="0"/>
              <a:t>. </a:t>
            </a:r>
          </a:p>
          <a:p>
            <a:r>
              <a:rPr lang="es-ES" sz="2600" dirty="0"/>
              <a:t>Entre el relativo y el antecedente se da una relación anafórica, que permite identificar el referente del relativo. </a:t>
            </a:r>
          </a:p>
          <a:p>
            <a:pPr lvl="1">
              <a:buNone/>
            </a:pPr>
            <a:r>
              <a:rPr lang="es-ES" sz="2400" dirty="0"/>
              <a:t>Hay que conocer las </a:t>
            </a:r>
            <a:r>
              <a:rPr lang="es-ES" sz="2400" u="sng" dirty="0"/>
              <a:t>razones</a:t>
            </a:r>
            <a:r>
              <a:rPr lang="es-ES" sz="2400" dirty="0"/>
              <a:t> </a:t>
            </a:r>
            <a:r>
              <a:rPr lang="es-ES" sz="2400" b="1" dirty="0">
                <a:solidFill>
                  <a:srgbClr val="0000FF"/>
                </a:solidFill>
              </a:rPr>
              <a:t>que</a:t>
            </a:r>
            <a:r>
              <a:rPr lang="es-ES" sz="2400" dirty="0">
                <a:solidFill>
                  <a:srgbClr val="0000FF"/>
                </a:solidFill>
              </a:rPr>
              <a:t> justifican su dimisión</a:t>
            </a:r>
          </a:p>
          <a:p>
            <a:pPr lvl="1">
              <a:buNone/>
            </a:pPr>
            <a:r>
              <a:rPr lang="es-ES" sz="2400" dirty="0"/>
              <a:t>El hilo conductor de la novela es un </a:t>
            </a:r>
            <a:r>
              <a:rPr lang="es-ES" sz="2400" u="sng" dirty="0"/>
              <a:t>taxista </a:t>
            </a:r>
            <a:r>
              <a:rPr lang="es-ES" sz="2400" dirty="0">
                <a:solidFill>
                  <a:srgbClr val="0000FF"/>
                </a:solidFill>
              </a:rPr>
              <a:t>a </a:t>
            </a:r>
            <a:r>
              <a:rPr lang="es-ES" sz="2400" b="1" dirty="0">
                <a:solidFill>
                  <a:srgbClr val="0000FF"/>
                </a:solidFill>
              </a:rPr>
              <a:t>cuyo</a:t>
            </a:r>
            <a:r>
              <a:rPr lang="es-ES" sz="2400" dirty="0">
                <a:solidFill>
                  <a:srgbClr val="0000FF"/>
                </a:solidFill>
              </a:rPr>
              <a:t> coche suben los distintos personajes</a:t>
            </a:r>
          </a:p>
          <a:p>
            <a:pPr lvl="1">
              <a:buNone/>
            </a:pPr>
            <a:r>
              <a:rPr lang="es-ES" sz="2400" dirty="0"/>
              <a:t>Volvió a la </a:t>
            </a:r>
            <a:r>
              <a:rPr lang="es-ES" sz="2400" u="sng" dirty="0"/>
              <a:t>ciudad</a:t>
            </a:r>
            <a:r>
              <a:rPr lang="es-ES" sz="2400" dirty="0"/>
              <a:t> </a:t>
            </a:r>
            <a:r>
              <a:rPr lang="es-ES" sz="2400" b="1" dirty="0">
                <a:solidFill>
                  <a:srgbClr val="0000FF"/>
                </a:solidFill>
              </a:rPr>
              <a:t>donde</a:t>
            </a:r>
            <a:r>
              <a:rPr lang="es-ES" sz="2400" dirty="0">
                <a:solidFill>
                  <a:srgbClr val="0000FF"/>
                </a:solidFill>
              </a:rPr>
              <a:t> había nacido</a:t>
            </a:r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3.3. Las cláusulas relativas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68760"/>
            <a:ext cx="8496944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dirty="0"/>
              <a:t>Si aparece una preposición ante el relativo, esta viene condicionada por el papel sintáctico que desempeña el relativo (o el constituyente en que se integra: ej. </a:t>
            </a:r>
            <a:r>
              <a:rPr lang="es-ES" sz="2800" smtClean="0"/>
              <a:t>c) </a:t>
            </a:r>
            <a:r>
              <a:rPr lang="es-ES" sz="2800" dirty="0"/>
              <a:t>en la cláusula integrada: </a:t>
            </a:r>
          </a:p>
          <a:p>
            <a:pPr marL="971550" lvl="1" indent="-514350">
              <a:buFont typeface="+mj-lt"/>
              <a:buAutoNum type="alphaLcPeriod"/>
            </a:pPr>
            <a:r>
              <a:rPr lang="es-ES" sz="2400" dirty="0"/>
              <a:t>El documento </a:t>
            </a:r>
            <a:r>
              <a:rPr lang="es-ES" sz="2400" b="1" u="sng" dirty="0">
                <a:solidFill>
                  <a:srgbClr val="0000FF"/>
                </a:solidFill>
              </a:rPr>
              <a:t>por</a:t>
            </a:r>
            <a:r>
              <a:rPr lang="es-ES" sz="2400" u="sng" dirty="0">
                <a:solidFill>
                  <a:srgbClr val="0000FF"/>
                </a:solidFill>
              </a:rPr>
              <a:t> el que </a:t>
            </a:r>
            <a:r>
              <a:rPr lang="es-ES" sz="2400" u="sng" dirty="0"/>
              <a:t>se interesaba</a:t>
            </a:r>
            <a:endParaRPr lang="es-ES" sz="2400" dirty="0"/>
          </a:p>
          <a:p>
            <a:pPr marL="971550" lvl="1" indent="-514350">
              <a:buFont typeface="+mj-lt"/>
              <a:buAutoNum type="alphaLcPeriod"/>
            </a:pPr>
            <a:r>
              <a:rPr lang="es-ES" sz="2400" dirty="0"/>
              <a:t>Había un comisario de policía </a:t>
            </a:r>
            <a:r>
              <a:rPr lang="es-ES" sz="2400" b="1" u="sng" dirty="0">
                <a:solidFill>
                  <a:srgbClr val="0000FF"/>
                </a:solidFill>
              </a:rPr>
              <a:t>a</a:t>
            </a:r>
            <a:r>
              <a:rPr lang="es-ES" sz="2400" u="sng" dirty="0">
                <a:solidFill>
                  <a:srgbClr val="0000FF"/>
                </a:solidFill>
              </a:rPr>
              <a:t>l que </a:t>
            </a:r>
            <a:r>
              <a:rPr lang="es-ES" sz="2400" u="sng" dirty="0"/>
              <a:t>llamaban La Esfinge</a:t>
            </a:r>
            <a:endParaRPr lang="es-ES" sz="2400" dirty="0"/>
          </a:p>
          <a:p>
            <a:pPr marL="971550" lvl="1" indent="-514350">
              <a:buFont typeface="+mj-lt"/>
              <a:buAutoNum type="alphaLcPeriod"/>
            </a:pPr>
            <a:r>
              <a:rPr lang="es-ES" sz="2400" dirty="0"/>
              <a:t>El hilo conductor de la novela es un taxista </a:t>
            </a:r>
            <a:r>
              <a:rPr lang="es-ES" sz="2400" b="1" u="sng" dirty="0">
                <a:solidFill>
                  <a:srgbClr val="0000FF"/>
                </a:solidFill>
              </a:rPr>
              <a:t>a</a:t>
            </a:r>
            <a:r>
              <a:rPr lang="es-ES" sz="2400" u="sng" dirty="0">
                <a:solidFill>
                  <a:srgbClr val="0000FF"/>
                </a:solidFill>
              </a:rPr>
              <a:t> cuyo coche </a:t>
            </a:r>
            <a:r>
              <a:rPr lang="es-ES" sz="2400" u="sng" dirty="0"/>
              <a:t>suben los distintos personajes</a:t>
            </a:r>
          </a:p>
          <a:p>
            <a:pPr marL="90488" indent="-33338">
              <a:buNone/>
            </a:pPr>
            <a:r>
              <a:rPr lang="es-ES" sz="2800" dirty="0"/>
              <a:t>PERO no ocurre lo mismo con las preposiciones que introducen relativas sin antecedente (nominalizadas, libres o </a:t>
            </a:r>
            <a:r>
              <a:rPr lang="es-ES" sz="2800" dirty="0" err="1"/>
              <a:t>semilibres</a:t>
            </a:r>
            <a:r>
              <a:rPr lang="es-ES" sz="2800" dirty="0"/>
              <a:t>):</a:t>
            </a:r>
          </a:p>
          <a:p>
            <a:pPr marL="490538" lvl="1" indent="-33338">
              <a:buNone/>
            </a:pPr>
            <a:r>
              <a:rPr lang="es-ES" sz="2400" dirty="0"/>
              <a:t>		He de separarme </a:t>
            </a:r>
            <a:r>
              <a:rPr lang="es-ES" sz="2400" b="1" dirty="0">
                <a:solidFill>
                  <a:srgbClr val="0000FF"/>
                </a:solidFill>
              </a:rPr>
              <a:t>de </a:t>
            </a:r>
            <a:r>
              <a:rPr lang="es-ES" sz="2400" u="sng" dirty="0"/>
              <a:t>lo que más amo  en el mundo</a:t>
            </a:r>
          </a:p>
          <a:p>
            <a:pPr marL="90488" indent="-33338">
              <a:buNone/>
            </a:pPr>
            <a:endParaRPr lang="es-E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3.1. Relativas especificativas y explicativas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s-ES" sz="2400" b="1" dirty="0"/>
              <a:t>Relativas especificativas</a:t>
            </a:r>
            <a:r>
              <a:rPr lang="es-ES" sz="2400" dirty="0"/>
              <a:t>: restringen la referencia indicada por el antecedente y forman con él un grupo fónico unitario. Su antecedente nunca puede ser un nombre propio ni un pronombre personal tónico. 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	Avisaron a la hija </a:t>
            </a:r>
            <a:r>
              <a:rPr lang="es-ES" sz="2400" dirty="0">
                <a:solidFill>
                  <a:srgbClr val="0000FF"/>
                </a:solidFill>
              </a:rPr>
              <a:t>que vivía en Londres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400" b="1" dirty="0"/>
              <a:t>Relativas explicativas </a:t>
            </a:r>
            <a:r>
              <a:rPr lang="es-ES" sz="2400" dirty="0"/>
              <a:t>(o “incidentales”): añaden alguna particularidad que no modifica la referencia del antecedente y constituyen un grupo fónico independiente. Pueden llevar como antecedente un nombre propio o un pronombre personal.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	Avisaron a la hija, </a:t>
            </a:r>
            <a:r>
              <a:rPr lang="es-ES" sz="2400" dirty="0">
                <a:solidFill>
                  <a:srgbClr val="0000FF"/>
                </a:solidFill>
              </a:rPr>
              <a:t>que vivía en Londres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3.1. Relativas especificativas y explicativas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424936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3800" dirty="0"/>
              <a:t>Nivel de incidencia </a:t>
            </a:r>
          </a:p>
          <a:p>
            <a:pPr marL="0" indent="0">
              <a:buNone/>
            </a:pPr>
            <a:r>
              <a:rPr lang="es-ES" sz="2800" b="1" dirty="0"/>
              <a:t>Relativa especificativa</a:t>
            </a:r>
            <a:r>
              <a:rPr lang="es-ES" sz="2800" dirty="0"/>
              <a:t>: el antecedente modificado incluye NÚCLEO (+ MODIFICADORES), pero no los determinativos y cuantificadores. Queda bajo el ámbito de determinantes y cuantificadores. </a:t>
            </a:r>
          </a:p>
          <a:p>
            <a:pPr marL="0" indent="0">
              <a:buNone/>
            </a:pPr>
            <a:r>
              <a:rPr lang="es-ES" sz="2800" b="1" dirty="0"/>
              <a:t>Relativa explicativa</a:t>
            </a:r>
            <a:r>
              <a:rPr lang="es-ES" sz="2800" dirty="0"/>
              <a:t>: el antecedente es toda la frase nominal precedente. Queda fuera del ámbito de los cuantificadores y determinantes. </a:t>
            </a:r>
          </a:p>
          <a:p>
            <a:pPr marL="357188" indent="-357188">
              <a:spcBef>
                <a:spcPts val="1200"/>
              </a:spcBef>
              <a:buNone/>
            </a:pPr>
            <a:r>
              <a:rPr lang="es-ES" sz="2800" dirty="0"/>
              <a:t>	a.    </a:t>
            </a:r>
            <a:r>
              <a:rPr lang="es-ES" sz="2600" dirty="0"/>
              <a:t>Al acto asistieron cinco </a:t>
            </a:r>
            <a:r>
              <a:rPr lang="es-ES" sz="2600" u="sng" dirty="0"/>
              <a:t>embajadores</a:t>
            </a:r>
            <a:r>
              <a:rPr lang="es-ES" sz="2600" dirty="0"/>
              <a:t> </a:t>
            </a:r>
            <a:r>
              <a:rPr lang="es-ES" sz="2600" dirty="0">
                <a:solidFill>
                  <a:srgbClr val="0000FF"/>
                </a:solidFill>
              </a:rPr>
              <a:t>que representaban a los países del Mercosur</a:t>
            </a:r>
            <a:r>
              <a:rPr lang="es-ES" sz="2600" dirty="0"/>
              <a:t>.    </a:t>
            </a:r>
            <a:r>
              <a:rPr lang="es-ES" sz="2200" dirty="0"/>
              <a:t>ANTECEDENTE / NÚC.</a:t>
            </a:r>
          </a:p>
          <a:p>
            <a:pPr marL="357188" indent="-357188">
              <a:spcBef>
                <a:spcPts val="1200"/>
              </a:spcBef>
              <a:buNone/>
            </a:pPr>
            <a:r>
              <a:rPr lang="es-ES" sz="2600" dirty="0"/>
              <a:t>	b.    Al acto asistieron </a:t>
            </a:r>
            <a:r>
              <a:rPr lang="es-ES" sz="2600" u="sng" dirty="0"/>
              <a:t>cinco embajadores</a:t>
            </a:r>
            <a:r>
              <a:rPr lang="es-ES" sz="2600" dirty="0"/>
              <a:t>, </a:t>
            </a:r>
            <a:r>
              <a:rPr lang="es-ES" sz="2600" dirty="0">
                <a:solidFill>
                  <a:srgbClr val="0000FF"/>
                </a:solidFill>
              </a:rPr>
              <a:t>que representaban a los países del Mercosur</a:t>
            </a:r>
            <a:r>
              <a:rPr lang="es-ES" sz="2600" dirty="0"/>
              <a:t>. </a:t>
            </a:r>
            <a:r>
              <a:rPr lang="es-ES" sz="2200" dirty="0"/>
              <a:t>ANTECEDENTE / NÚC.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143000"/>
          </a:xfrm>
        </p:spPr>
        <p:txBody>
          <a:bodyPr>
            <a:normAutofit/>
          </a:bodyPr>
          <a:lstStyle/>
          <a:p>
            <a:pPr algn="l"/>
            <a:r>
              <a:rPr lang="es-ES" sz="3400" dirty="0"/>
              <a:t>3.2. Construcciones sin antecedente explícito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/>
              <a:t>Estas relativas se denominan relativas libres, relativas con antecedente implícito o incorporado, o relativas sin antecedente expreso, y también relativas sustantivadas.</a:t>
            </a:r>
          </a:p>
          <a:p>
            <a:pPr marL="0" indent="0">
              <a:buNone/>
            </a:pPr>
            <a:endParaRPr lang="es-ES" sz="2800" dirty="0"/>
          </a:p>
          <a:p>
            <a:pPr marL="0" indent="0">
              <a:buNone/>
            </a:pPr>
            <a:r>
              <a:rPr lang="es-ES" sz="2800" dirty="0"/>
              <a:t>Lo ha repetido una y otra vez a </a:t>
            </a:r>
            <a:r>
              <a:rPr lang="es-ES" sz="2800" b="1" dirty="0">
                <a:solidFill>
                  <a:srgbClr val="0000FF"/>
                </a:solidFill>
              </a:rPr>
              <a:t>quien</a:t>
            </a:r>
            <a:r>
              <a:rPr lang="es-ES" sz="2800" dirty="0">
                <a:solidFill>
                  <a:srgbClr val="0000FF"/>
                </a:solidFill>
              </a:rPr>
              <a:t> ha querido escucharle</a:t>
            </a:r>
          </a:p>
          <a:p>
            <a:pPr marL="0" indent="0">
              <a:buNone/>
            </a:pPr>
            <a:r>
              <a:rPr lang="es-ES" sz="2800" b="1" dirty="0">
                <a:solidFill>
                  <a:srgbClr val="0000FF"/>
                </a:solidFill>
              </a:rPr>
              <a:t>Cuando</a:t>
            </a:r>
            <a:r>
              <a:rPr lang="es-ES" sz="2800" dirty="0">
                <a:solidFill>
                  <a:srgbClr val="0000FF"/>
                </a:solidFill>
              </a:rPr>
              <a:t> me lo dijeron</a:t>
            </a:r>
            <a:r>
              <a:rPr lang="es-ES" sz="2800" dirty="0"/>
              <a:t>, pensé que era una broma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143000"/>
          </a:xfrm>
        </p:spPr>
        <p:txBody>
          <a:bodyPr>
            <a:normAutofit/>
          </a:bodyPr>
          <a:lstStyle/>
          <a:p>
            <a:pPr algn="l"/>
            <a:r>
              <a:rPr lang="es-ES" sz="3400" dirty="0"/>
              <a:t>3.2. Construcciones sin antecedente explícito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b="1" dirty="0"/>
              <a:t>Relativas libres</a:t>
            </a:r>
            <a:r>
              <a:rPr lang="es-ES" sz="2800" dirty="0"/>
              <a:t>: aquellas que incorporan semánticamente su antecedente, pero no lo expresan de manera sintáctica. Ej.:</a:t>
            </a:r>
          </a:p>
          <a:p>
            <a:pPr marL="400050" lvl="1" indent="0">
              <a:buNone/>
            </a:pPr>
            <a:r>
              <a:rPr lang="es-ES" sz="2600" dirty="0">
                <a:solidFill>
                  <a:srgbClr val="0000FF"/>
                </a:solidFill>
              </a:rPr>
              <a:t>Quien dice eso </a:t>
            </a:r>
            <a:r>
              <a:rPr lang="es-ES" sz="2600" dirty="0"/>
              <a:t>miente </a:t>
            </a:r>
            <a:endParaRPr lang="es-ES" sz="2800" i="1" dirty="0"/>
          </a:p>
          <a:p>
            <a:pPr marL="0" indent="0">
              <a:buNone/>
            </a:pPr>
            <a:r>
              <a:rPr lang="es-ES" sz="2800" b="1" dirty="0"/>
              <a:t>Relativas </a:t>
            </a:r>
            <a:r>
              <a:rPr lang="es-ES" sz="2800" b="1" dirty="0" err="1"/>
              <a:t>semilibres</a:t>
            </a:r>
            <a:r>
              <a:rPr lang="es-ES" sz="2800" dirty="0"/>
              <a:t>: las relativas sin antecedente expreso encabezadas por el artículo determinado y el pronombre </a:t>
            </a:r>
            <a:r>
              <a:rPr lang="es-ES" sz="2800" i="1" dirty="0"/>
              <a:t>que</a:t>
            </a:r>
            <a:r>
              <a:rPr lang="es-ES" sz="2800" dirty="0"/>
              <a:t>. </a:t>
            </a:r>
            <a:r>
              <a:rPr lang="es-ES" sz="2800" dirty="0" err="1"/>
              <a:t>Ejs</a:t>
            </a:r>
            <a:r>
              <a:rPr lang="es-ES" sz="2800" dirty="0"/>
              <a:t>.:</a:t>
            </a:r>
          </a:p>
          <a:p>
            <a:pPr indent="19050">
              <a:buNone/>
            </a:pPr>
            <a:r>
              <a:rPr lang="es-ES" sz="2600" dirty="0"/>
              <a:t>No hay ningún sendero que se parezca al (= a + </a:t>
            </a:r>
            <a:r>
              <a:rPr lang="es-ES" sz="2600" dirty="0">
                <a:solidFill>
                  <a:srgbClr val="0000FF"/>
                </a:solidFill>
              </a:rPr>
              <a:t>el</a:t>
            </a:r>
            <a:r>
              <a:rPr lang="es-ES" sz="2600" dirty="0"/>
              <a:t>)</a:t>
            </a:r>
            <a:r>
              <a:rPr lang="es-ES" sz="2600" dirty="0">
                <a:solidFill>
                  <a:srgbClr val="0000FF"/>
                </a:solidFill>
              </a:rPr>
              <a:t> que recorro ahora</a:t>
            </a:r>
            <a:endParaRPr lang="es-ES" sz="2600" dirty="0"/>
          </a:p>
          <a:p>
            <a:pPr indent="19050">
              <a:buNone/>
            </a:pPr>
            <a:r>
              <a:rPr lang="es-ES" sz="2600" dirty="0"/>
              <a:t>Pía arremetió contra </a:t>
            </a:r>
            <a:r>
              <a:rPr lang="es-ES" sz="2600" dirty="0">
                <a:solidFill>
                  <a:srgbClr val="0000FF"/>
                </a:solidFill>
              </a:rPr>
              <a:t>el que la ponía en ridículo</a:t>
            </a:r>
            <a:r>
              <a:rPr lang="es-ES" sz="2600" dirty="0"/>
              <a:t> </a:t>
            </a:r>
          </a:p>
          <a:p>
            <a:pPr lvl="1" indent="19050">
              <a:buNone/>
            </a:pPr>
            <a:endParaRPr lang="es-ES" sz="2400" dirty="0"/>
          </a:p>
          <a:p>
            <a:pPr marL="400050" lvl="1" indent="0">
              <a:buNone/>
            </a:pPr>
            <a:endParaRPr lang="es-E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1076</Words>
  <Application>Microsoft Office PowerPoint</Application>
  <PresentationFormat>Presentación en pantalla (4:3)</PresentationFormat>
  <Paragraphs>108</Paragraphs>
  <Slides>14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Tema 3 Las unidades complejas</vt:lpstr>
      <vt:lpstr>Las unidades complejas</vt:lpstr>
      <vt:lpstr>3.3. Las cláusulas relativas</vt:lpstr>
      <vt:lpstr>3.3. Las cláusulas relativas</vt:lpstr>
      <vt:lpstr>3.3. Las cláusulas relativas</vt:lpstr>
      <vt:lpstr>3.1. Relativas especificativas y explicativas</vt:lpstr>
      <vt:lpstr>3.1. Relativas especificativas y explicativas</vt:lpstr>
      <vt:lpstr>3.2. Construcciones sin antecedente explícito</vt:lpstr>
      <vt:lpstr>3.2. Construcciones sin antecedente explícito</vt:lpstr>
      <vt:lpstr>3.2. Relativas en estructuras ecuacionales</vt:lpstr>
      <vt:lpstr>3.2. Relativas en estructuras ecuacionales</vt:lpstr>
      <vt:lpstr>3.3. Construcciones con adverbios relativos</vt:lpstr>
      <vt:lpstr>4. Las estructuras coordinadas</vt:lpstr>
      <vt:lpstr>4. Estructuras coordinadas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 Las unidades complejas</dc:title>
  <dc:creator>Admin</dc:creator>
  <cp:lastModifiedBy>Admin</cp:lastModifiedBy>
  <cp:revision>46</cp:revision>
  <dcterms:created xsi:type="dcterms:W3CDTF">2013-04-22T16:28:14Z</dcterms:created>
  <dcterms:modified xsi:type="dcterms:W3CDTF">2017-05-08T09:30:28Z</dcterms:modified>
</cp:coreProperties>
</file>