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7" r:id="rId2"/>
    <p:sldId id="296" r:id="rId3"/>
    <p:sldId id="266" r:id="rId4"/>
    <p:sldId id="269" r:id="rId5"/>
    <p:sldId id="267" r:id="rId6"/>
    <p:sldId id="272" r:id="rId7"/>
    <p:sldId id="262" r:id="rId8"/>
    <p:sldId id="273" r:id="rId9"/>
    <p:sldId id="274" r:id="rId10"/>
    <p:sldId id="275" r:id="rId11"/>
    <p:sldId id="263" r:id="rId12"/>
    <p:sldId id="265" r:id="rId13"/>
    <p:sldId id="268" r:id="rId14"/>
    <p:sldId id="276" r:id="rId15"/>
    <p:sldId id="277" r:id="rId16"/>
    <p:sldId id="278" r:id="rId17"/>
    <p:sldId id="279" r:id="rId18"/>
    <p:sldId id="280" r:id="rId19"/>
    <p:sldId id="281" r:id="rId20"/>
    <p:sldId id="282" r:id="rId21"/>
    <p:sldId id="283" r:id="rId22"/>
    <p:sldId id="284" r:id="rId23"/>
    <p:sldId id="285" r:id="rId24"/>
    <p:sldId id="287" r:id="rId25"/>
    <p:sldId id="288" r:id="rId26"/>
    <p:sldId id="289" r:id="rId27"/>
    <p:sldId id="290" r:id="rId28"/>
    <p:sldId id="286" r:id="rId29"/>
    <p:sldId id="291" r:id="rId30"/>
    <p:sldId id="292" r:id="rId31"/>
    <p:sldId id="293" r:id="rId32"/>
    <p:sldId id="294" r:id="rId33"/>
    <p:sldId id="297" r:id="rId34"/>
  </p:sldIdLst>
  <p:sldSz cx="9144000" cy="6858000" type="screen4x3"/>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partamento de Lingua Española" initials="DdLE"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B05B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44" autoAdjust="0"/>
    <p:restoredTop sz="69406" autoAdjust="0"/>
  </p:normalViewPr>
  <p:slideViewPr>
    <p:cSldViewPr>
      <p:cViewPr varScale="1">
        <p:scale>
          <a:sx n="68" d="100"/>
          <a:sy n="68" d="100"/>
        </p:scale>
        <p:origin x="-120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99B391D-9740-4C0D-A6E2-3DA3C09A8D9B}" type="datetimeFigureOut">
              <a:rPr lang="es-ES" smtClean="0"/>
              <a:pPr/>
              <a:t>08/05/2017</a:t>
            </a:fld>
            <a:endParaRPr lang="es-ES"/>
          </a:p>
        </p:txBody>
      </p:sp>
      <p:sp>
        <p:nvSpPr>
          <p:cNvPr id="4" name="3 Marcador de pie de página"/>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1EB2E0A-D22F-492F-A1D7-8D7B9E5C707D}" type="slidenum">
              <a:rPr lang="es-ES" smtClean="0"/>
              <a:pPr/>
              <a:t>‹Nº›</a:t>
            </a:fld>
            <a:endParaRPr lang="es-ES"/>
          </a:p>
        </p:txBody>
      </p:sp>
    </p:spTree>
    <p:extLst>
      <p:ext uri="{BB962C8B-B14F-4D97-AF65-F5344CB8AC3E}">
        <p14:creationId xmlns="" xmlns:p14="http://schemas.microsoft.com/office/powerpoint/2010/main" val="2051656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7232A97-27FE-4538-9925-13D5DE849A34}" type="datetimeFigureOut">
              <a:rPr lang="es-ES" smtClean="0"/>
              <a:pPr/>
              <a:t>08/05/2017</a:t>
            </a:fld>
            <a:endParaRPr lang="es-ES"/>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330FDE1-E07A-4106-BC6E-100237663617}" type="slidenum">
              <a:rPr lang="es-ES" smtClean="0"/>
              <a:pPr/>
              <a:t>‹Nº›</a:t>
            </a:fld>
            <a:endParaRPr lang="es-ES"/>
          </a:p>
        </p:txBody>
      </p:sp>
    </p:spTree>
    <p:extLst>
      <p:ext uri="{BB962C8B-B14F-4D97-AF65-F5344CB8AC3E}">
        <p14:creationId xmlns="" xmlns:p14="http://schemas.microsoft.com/office/powerpoint/2010/main" val="3506956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FEF9543E-316A-4B92-8B94-02D8E3A64D2B}" type="slidenum">
              <a:rPr lang="es-ES" smtClean="0"/>
              <a:pPr/>
              <a:t>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5330FDE1-E07A-4106-BC6E-100237663617}" type="slidenum">
              <a:rPr lang="es-ES" smtClean="0"/>
              <a:pPr/>
              <a:t>2</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5330FDE1-E07A-4106-BC6E-100237663617}" type="slidenum">
              <a:rPr lang="es-ES" smtClean="0"/>
              <a:pPr/>
              <a:t>3</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dirty="0">
                <a:solidFill>
                  <a:schemeClr val="tx1"/>
                </a:solidFill>
                <a:latin typeface="+mn-lt"/>
                <a:ea typeface="+mn-ea"/>
                <a:cs typeface="+mn-cs"/>
              </a:rPr>
              <a:t>Se consideran relativas y no sustantivas las cláusulas introducidas por los relativos </a:t>
            </a:r>
            <a:r>
              <a:rPr lang="es-ES" sz="1200" i="1" kern="1200" dirty="0">
                <a:solidFill>
                  <a:schemeClr val="tx1"/>
                </a:solidFill>
                <a:latin typeface="+mn-lt"/>
                <a:ea typeface="+mn-ea"/>
                <a:cs typeface="+mn-cs"/>
              </a:rPr>
              <a:t>quien/es</a:t>
            </a:r>
            <a:r>
              <a:rPr lang="es-ES" sz="1200" kern="1200" dirty="0">
                <a:solidFill>
                  <a:schemeClr val="tx1"/>
                </a:solidFill>
                <a:latin typeface="+mn-lt"/>
                <a:ea typeface="+mn-ea"/>
                <a:cs typeface="+mn-cs"/>
              </a:rPr>
              <a:t> y </a:t>
            </a:r>
            <a:r>
              <a:rPr lang="es-ES" sz="1200" i="1" kern="1200" dirty="0">
                <a:solidFill>
                  <a:schemeClr val="tx1"/>
                </a:solidFill>
                <a:latin typeface="+mn-lt"/>
                <a:ea typeface="+mn-ea"/>
                <a:cs typeface="+mn-cs"/>
              </a:rPr>
              <a:t>el/la/lo/los/las que</a:t>
            </a:r>
            <a:r>
              <a:rPr lang="es-ES" sz="1200" kern="1200" dirty="0">
                <a:solidFill>
                  <a:schemeClr val="tx1"/>
                </a:solidFill>
                <a:latin typeface="+mn-lt"/>
                <a:ea typeface="+mn-ea"/>
                <a:cs typeface="+mn-cs"/>
              </a:rPr>
              <a:t> sin antecedente sintáctico expreso. Según se indica en 44.1.2c, d, estas relativas “libres” y “</a:t>
            </a:r>
            <a:r>
              <a:rPr lang="es-ES" sz="1200" kern="1200" dirty="0" err="1">
                <a:solidFill>
                  <a:schemeClr val="tx1"/>
                </a:solidFill>
                <a:latin typeface="+mn-lt"/>
                <a:ea typeface="+mn-ea"/>
                <a:cs typeface="+mn-cs"/>
              </a:rPr>
              <a:t>semilibres</a:t>
            </a:r>
            <a:r>
              <a:rPr lang="es-ES" sz="1200" kern="1200" dirty="0">
                <a:solidFill>
                  <a:schemeClr val="tx1"/>
                </a:solidFill>
                <a:latin typeface="+mn-lt"/>
                <a:ea typeface="+mn-ea"/>
                <a:cs typeface="+mn-cs"/>
              </a:rPr>
              <a:t>” no denotan hechos o proposiciones sino cualquier tipo de entidad (humana siempre en el caso de </a:t>
            </a:r>
            <a:r>
              <a:rPr lang="es-ES" sz="1200" i="1" kern="1200" dirty="0">
                <a:solidFill>
                  <a:schemeClr val="tx1"/>
                </a:solidFill>
                <a:latin typeface="+mn-lt"/>
                <a:ea typeface="+mn-ea"/>
                <a:cs typeface="+mn-cs"/>
              </a:rPr>
              <a:t>quien/quienes</a:t>
            </a:r>
            <a:r>
              <a:rPr lang="es-ES" sz="1200" kern="1200" dirty="0">
                <a:solidFill>
                  <a:schemeClr val="tx1"/>
                </a:solidFill>
                <a:latin typeface="+mn-lt"/>
                <a:ea typeface="+mn-ea"/>
                <a:cs typeface="+mn-cs"/>
              </a:rPr>
              <a:t>).</a:t>
            </a:r>
          </a:p>
          <a:p>
            <a:endParaRPr lang="es-ES" dirty="0"/>
          </a:p>
        </p:txBody>
      </p:sp>
      <p:sp>
        <p:nvSpPr>
          <p:cNvPr id="4" name="3 Marcador de número de diapositiva"/>
          <p:cNvSpPr>
            <a:spLocks noGrp="1"/>
          </p:cNvSpPr>
          <p:nvPr>
            <p:ph type="sldNum" sz="quarter" idx="10"/>
          </p:nvPr>
        </p:nvSpPr>
        <p:spPr/>
        <p:txBody>
          <a:bodyPr/>
          <a:lstStyle/>
          <a:p>
            <a:fld id="{5330FDE1-E07A-4106-BC6E-100237663617}" type="slidenum">
              <a:rPr lang="es-ES" smtClean="0"/>
              <a:pPr/>
              <a:t>8</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sz="1200" kern="1200" dirty="0">
                <a:solidFill>
                  <a:schemeClr val="tx1"/>
                </a:solidFill>
                <a:latin typeface="+mn-lt"/>
                <a:ea typeface="+mn-ea"/>
                <a:cs typeface="+mn-cs"/>
              </a:rPr>
              <a:t>Los adverbios </a:t>
            </a:r>
            <a:r>
              <a:rPr lang="es-ES" sz="1200" i="1" kern="1200" dirty="0">
                <a:solidFill>
                  <a:schemeClr val="tx1"/>
                </a:solidFill>
                <a:latin typeface="+mn-lt"/>
                <a:ea typeface="+mn-ea"/>
                <a:cs typeface="+mn-cs"/>
              </a:rPr>
              <a:t>donde, como </a:t>
            </a:r>
            <a:r>
              <a:rPr lang="es-ES" sz="1200" kern="1200" dirty="0">
                <a:solidFill>
                  <a:schemeClr val="tx1"/>
                </a:solidFill>
                <a:latin typeface="+mn-lt"/>
                <a:ea typeface="+mn-ea"/>
                <a:cs typeface="+mn-cs"/>
              </a:rPr>
              <a:t>y </a:t>
            </a:r>
            <a:r>
              <a:rPr lang="es-ES" sz="1200" i="1" kern="1200" dirty="0">
                <a:solidFill>
                  <a:schemeClr val="tx1"/>
                </a:solidFill>
                <a:latin typeface="+mn-lt"/>
                <a:ea typeface="+mn-ea"/>
                <a:cs typeface="+mn-cs"/>
              </a:rPr>
              <a:t>cuando </a:t>
            </a:r>
            <a:r>
              <a:rPr lang="es-ES" sz="1200" kern="1200" dirty="0">
                <a:solidFill>
                  <a:schemeClr val="tx1"/>
                </a:solidFill>
                <a:latin typeface="+mn-lt"/>
                <a:ea typeface="+mn-ea"/>
                <a:cs typeface="+mn-cs"/>
              </a:rPr>
              <a:t>designan lugares, modos y momentos, respectivamente, y pueden ser sustituidos por </a:t>
            </a:r>
            <a:r>
              <a:rPr lang="es-ES" sz="1200" i="1" kern="1200" dirty="0">
                <a:solidFill>
                  <a:schemeClr val="tx1"/>
                </a:solidFill>
                <a:latin typeface="+mn-lt"/>
                <a:ea typeface="+mn-ea"/>
                <a:cs typeface="+mn-cs"/>
              </a:rPr>
              <a:t>(en) el lugar donde, (de) la manera como </a:t>
            </a:r>
            <a:r>
              <a:rPr lang="es-ES" sz="1200" kern="1200" dirty="0">
                <a:solidFill>
                  <a:schemeClr val="tx1"/>
                </a:solidFill>
                <a:latin typeface="+mn-lt"/>
                <a:ea typeface="+mn-ea"/>
                <a:cs typeface="+mn-cs"/>
              </a:rPr>
              <a:t>y </a:t>
            </a:r>
            <a:r>
              <a:rPr lang="es-ES" sz="1200" i="1" kern="1200" dirty="0">
                <a:solidFill>
                  <a:schemeClr val="tx1"/>
                </a:solidFill>
                <a:latin typeface="+mn-lt"/>
                <a:ea typeface="+mn-ea"/>
                <a:cs typeface="+mn-cs"/>
              </a:rPr>
              <a:t>(en) el momento en que. </a:t>
            </a:r>
            <a:r>
              <a:rPr lang="es-ES" sz="1200" kern="1200" dirty="0">
                <a:solidFill>
                  <a:schemeClr val="tx1"/>
                </a:solidFill>
                <a:latin typeface="+mn-lt"/>
                <a:ea typeface="+mn-ea"/>
                <a:cs typeface="+mn-cs"/>
              </a:rPr>
              <a:t>Para la gramática tradicional, introducen subordinadas adverbiales, pero la NGLE 2010 las incluye entre las “relativas libres”, que llevan incorporada la referencia implícita a su propio antecedente (44.1.1b)</a:t>
            </a:r>
            <a:endParaRPr lang="es-ES" dirty="0"/>
          </a:p>
        </p:txBody>
      </p:sp>
      <p:sp>
        <p:nvSpPr>
          <p:cNvPr id="4" name="3 Marcador de número de diapositiva"/>
          <p:cNvSpPr>
            <a:spLocks noGrp="1"/>
          </p:cNvSpPr>
          <p:nvPr>
            <p:ph type="sldNum" sz="quarter" idx="10"/>
          </p:nvPr>
        </p:nvSpPr>
        <p:spPr/>
        <p:txBody>
          <a:bodyPr/>
          <a:lstStyle/>
          <a:p>
            <a:fld id="{5330FDE1-E07A-4106-BC6E-100237663617}" type="slidenum">
              <a:rPr lang="es-ES" smtClean="0"/>
              <a:pPr/>
              <a:t>9</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5330FDE1-E07A-4106-BC6E-100237663617}" type="slidenum">
              <a:rPr lang="es-ES" smtClean="0"/>
              <a:pPr/>
              <a:t>13</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sz="1200" kern="1200" baseline="0" dirty="0">
                <a:solidFill>
                  <a:schemeClr val="tx1"/>
                </a:solidFill>
                <a:latin typeface="+mn-lt"/>
                <a:ea typeface="+mn-ea"/>
                <a:cs typeface="+mn-cs"/>
              </a:rPr>
              <a:t>(Manual NGLE p. 478) Algunos de los predicados agrupados arriba (como los de afección y los de valoración) son </a:t>
            </a:r>
            <a:r>
              <a:rPr lang="es-ES" sz="1200" kern="1200" baseline="0" dirty="0" err="1">
                <a:solidFill>
                  <a:schemeClr val="tx1"/>
                </a:solidFill>
                <a:latin typeface="+mn-lt"/>
                <a:ea typeface="+mn-ea"/>
                <a:cs typeface="+mn-cs"/>
              </a:rPr>
              <a:t>factivos</a:t>
            </a:r>
            <a:r>
              <a:rPr lang="es-ES" sz="1200" kern="1200" baseline="0" dirty="0">
                <a:solidFill>
                  <a:schemeClr val="tx1"/>
                </a:solidFill>
                <a:latin typeface="+mn-lt"/>
                <a:ea typeface="+mn-ea"/>
                <a:cs typeface="+mn-cs"/>
              </a:rPr>
              <a:t> y presuponen, por tanto, la certeza de su complemento. Así pues, tanto </a:t>
            </a:r>
            <a:r>
              <a:rPr lang="es-ES" sz="1200" i="1" kern="1200" baseline="0" dirty="0">
                <a:solidFill>
                  <a:schemeClr val="tx1"/>
                </a:solidFill>
                <a:latin typeface="+mn-lt"/>
                <a:ea typeface="+mn-ea"/>
                <a:cs typeface="+mn-cs"/>
              </a:rPr>
              <a:t>Me alegro de que ocurriera como No me alegro de que ocurriera implican ‘Ocurrió’. La información nueva no es, en estos casos, la aportada por la subordinada, que se da por supuesta, sino su valoración emotiva. </a:t>
            </a:r>
          </a:p>
          <a:p>
            <a:r>
              <a:rPr lang="es-ES" sz="1200" kern="1200" baseline="0" dirty="0">
                <a:solidFill>
                  <a:schemeClr val="tx1"/>
                </a:solidFill>
                <a:latin typeface="+mn-lt"/>
                <a:ea typeface="+mn-ea"/>
                <a:cs typeface="+mn-cs"/>
              </a:rPr>
              <a:t>Otros muchos predicados que inducen subjuntivo no son, en cambio, </a:t>
            </a:r>
            <a:r>
              <a:rPr lang="es-ES" sz="1200" kern="1200" baseline="0" dirty="0" err="1">
                <a:solidFill>
                  <a:schemeClr val="tx1"/>
                </a:solidFill>
                <a:latin typeface="+mn-lt"/>
                <a:ea typeface="+mn-ea"/>
                <a:cs typeface="+mn-cs"/>
              </a:rPr>
              <a:t>factivos</a:t>
            </a:r>
            <a:r>
              <a:rPr lang="es-ES" sz="1200" kern="1200" baseline="0" dirty="0">
                <a:solidFill>
                  <a:schemeClr val="tx1"/>
                </a:solidFill>
                <a:latin typeface="+mn-lt"/>
                <a:ea typeface="+mn-ea"/>
                <a:cs typeface="+mn-cs"/>
              </a:rPr>
              <a:t>. Así, los de significación prospectiva aluden a estados de cosas no factuales que se sitúan generalmente en el futuro, como los que expresan intención, causa e influencia. Se han caracterizado los predicados que inducen el subjuntivo como no asertivos, puesto que más que informar de un estado de cosas lo presentan bajo el prisma de una evaluación, una emoción, una intención o una acción ejercida sobre algo o alguien, es decir, bajo el conjunto de nociones que permiten expresar </a:t>
            </a:r>
            <a:r>
              <a:rPr lang="es-ES" sz="1200" kern="1200" baseline="0" dirty="0" err="1">
                <a:solidFill>
                  <a:schemeClr val="tx1"/>
                </a:solidFill>
                <a:latin typeface="+mn-lt"/>
                <a:ea typeface="+mn-ea"/>
                <a:cs typeface="+mn-cs"/>
              </a:rPr>
              <a:t>léxicamente</a:t>
            </a:r>
            <a:r>
              <a:rPr lang="es-ES" sz="1200" kern="1200" baseline="0" dirty="0">
                <a:solidFill>
                  <a:schemeClr val="tx1"/>
                </a:solidFill>
                <a:latin typeface="+mn-lt"/>
                <a:ea typeface="+mn-ea"/>
                <a:cs typeface="+mn-cs"/>
              </a:rPr>
              <a:t> el concepto mismo de ‘modalidad’. </a:t>
            </a:r>
            <a:endParaRPr lang="es-ES" dirty="0"/>
          </a:p>
        </p:txBody>
      </p:sp>
      <p:sp>
        <p:nvSpPr>
          <p:cNvPr id="4" name="3 Marcador de número de diapositiva"/>
          <p:cNvSpPr>
            <a:spLocks noGrp="1"/>
          </p:cNvSpPr>
          <p:nvPr>
            <p:ph type="sldNum" sz="quarter" idx="10"/>
          </p:nvPr>
        </p:nvSpPr>
        <p:spPr/>
        <p:txBody>
          <a:bodyPr/>
          <a:lstStyle/>
          <a:p>
            <a:fld id="{5330FDE1-E07A-4106-BC6E-100237663617}" type="slidenum">
              <a:rPr lang="es-ES" smtClean="0"/>
              <a:pPr/>
              <a:t>17</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a:t>El caso de “mandar” requiere un estudio específico </a:t>
            </a:r>
            <a:r>
              <a:rPr lang="es-ES"/>
              <a:t>con corpus</a:t>
            </a:r>
          </a:p>
        </p:txBody>
      </p:sp>
      <p:sp>
        <p:nvSpPr>
          <p:cNvPr id="4" name="3 Marcador de número de diapositiva"/>
          <p:cNvSpPr>
            <a:spLocks noGrp="1"/>
          </p:cNvSpPr>
          <p:nvPr>
            <p:ph type="sldNum" sz="quarter" idx="10"/>
          </p:nvPr>
        </p:nvSpPr>
        <p:spPr/>
        <p:txBody>
          <a:bodyPr/>
          <a:lstStyle/>
          <a:p>
            <a:fld id="{5330FDE1-E07A-4106-BC6E-100237663617}" type="slidenum">
              <a:rPr lang="es-ES" smtClean="0"/>
              <a:pPr/>
              <a:t>31</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5330FDE1-E07A-4106-BC6E-100237663617}" type="slidenum">
              <a:rPr lang="es-ES" smtClean="0"/>
              <a:pPr/>
              <a:t>33</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B6CF796-5D36-4DC1-B5D0-A265D7C570E7}" type="datetimeFigureOut">
              <a:rPr lang="es-ES" smtClean="0"/>
              <a:pPr/>
              <a:t>08/05/2017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73132B2-DA0E-4560-BD9A-60B4AED73A61}"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6CF796-5D36-4DC1-B5D0-A265D7C570E7}" type="datetimeFigureOut">
              <a:rPr lang="es-ES" smtClean="0"/>
              <a:pPr/>
              <a:t>08/05/2017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132B2-DA0E-4560-BD9A-60B4AED73A61}"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a:t>Tema 3</a:t>
            </a:r>
            <a:br>
              <a:rPr lang="es-ES" dirty="0"/>
            </a:br>
            <a:r>
              <a:rPr lang="es-ES" dirty="0"/>
              <a:t>Las unidades complejas</a:t>
            </a:r>
          </a:p>
        </p:txBody>
      </p:sp>
      <p:sp>
        <p:nvSpPr>
          <p:cNvPr id="3" name="2 Subtítulo"/>
          <p:cNvSpPr>
            <a:spLocks noGrp="1"/>
          </p:cNvSpPr>
          <p:nvPr>
            <p:ph type="subTitle" idx="1"/>
          </p:nvPr>
        </p:nvSpPr>
        <p:spPr/>
        <p:txBody>
          <a:bodyPr>
            <a:normAutofit/>
          </a:bodyPr>
          <a:lstStyle/>
          <a:p>
            <a:r>
              <a:rPr lang="es-ES" sz="2800" dirty="0"/>
              <a:t>Gramática española 2: Sintaxis</a:t>
            </a:r>
          </a:p>
          <a:p>
            <a:r>
              <a:rPr lang="es-ES" sz="2800" dirty="0"/>
              <a:t>2016-2017</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 Construcciones con completivas</a:t>
            </a:r>
          </a:p>
        </p:txBody>
      </p:sp>
      <p:sp>
        <p:nvSpPr>
          <p:cNvPr id="3" name="2 Marcador de contenido"/>
          <p:cNvSpPr>
            <a:spLocks noGrp="1"/>
          </p:cNvSpPr>
          <p:nvPr>
            <p:ph idx="1"/>
          </p:nvPr>
        </p:nvSpPr>
        <p:spPr>
          <a:xfrm>
            <a:off x="323528" y="1412776"/>
            <a:ext cx="8363272" cy="4896544"/>
          </a:xfrm>
        </p:spPr>
        <p:txBody>
          <a:bodyPr>
            <a:normAutofit fontScale="92500" lnSpcReduction="20000"/>
          </a:bodyPr>
          <a:lstStyle/>
          <a:p>
            <a:pPr marL="0" indent="0">
              <a:buNone/>
            </a:pPr>
            <a:r>
              <a:rPr lang="es-ES" sz="2800" i="1" dirty="0"/>
              <a:t>Completivas</a:t>
            </a:r>
            <a:r>
              <a:rPr lang="es-ES" sz="2800" dirty="0"/>
              <a:t>  u </a:t>
            </a:r>
            <a:r>
              <a:rPr lang="es-ES" sz="2800" i="1" dirty="0"/>
              <a:t>oraciones / proposiciones subordinadas sustantivas</a:t>
            </a:r>
            <a:endParaRPr lang="es-ES" sz="2800" dirty="0"/>
          </a:p>
          <a:p>
            <a:pPr marL="514350" indent="-514350">
              <a:lnSpc>
                <a:spcPct val="120000"/>
              </a:lnSpc>
              <a:buFont typeface="+mj-lt"/>
              <a:buAutoNum type="arabicPeriod" startAt="19"/>
            </a:pPr>
            <a:r>
              <a:rPr lang="es-ES" sz="2600" dirty="0"/>
              <a:t>A nadie le importa cómo se hizo el negocio</a:t>
            </a:r>
          </a:p>
          <a:p>
            <a:pPr marL="514350" indent="-514350">
              <a:lnSpc>
                <a:spcPct val="120000"/>
              </a:lnSpc>
              <a:buFont typeface="+mj-lt"/>
              <a:buAutoNum type="arabicPeriod" startAt="19"/>
            </a:pPr>
            <a:r>
              <a:rPr lang="es-ES" sz="2600" dirty="0"/>
              <a:t>La señorita </a:t>
            </a:r>
            <a:r>
              <a:rPr lang="es-ES" sz="2600" dirty="0" err="1"/>
              <a:t>Trash</a:t>
            </a:r>
            <a:r>
              <a:rPr lang="es-ES" sz="2600" dirty="0"/>
              <a:t> y yo desearíamos hablar con usted unos instantes</a:t>
            </a:r>
          </a:p>
          <a:p>
            <a:pPr marL="514350" indent="-514350">
              <a:lnSpc>
                <a:spcPct val="120000"/>
              </a:lnSpc>
              <a:buFont typeface="+mj-lt"/>
              <a:buAutoNum type="arabicPeriod" startAt="19"/>
            </a:pPr>
            <a:r>
              <a:rPr lang="es-ES" sz="2600" dirty="0"/>
              <a:t>Se ignora a quién le concedieron el permiso y cuándo entra en vigor</a:t>
            </a:r>
          </a:p>
          <a:p>
            <a:pPr marL="514350" indent="-514350">
              <a:lnSpc>
                <a:spcPct val="120000"/>
              </a:lnSpc>
              <a:buFont typeface="+mj-lt"/>
              <a:buAutoNum type="arabicPeriod" startAt="19"/>
            </a:pPr>
            <a:r>
              <a:rPr lang="es-ES" sz="2600" dirty="0"/>
              <a:t>No sé si podrá acompañarnos en el viaje</a:t>
            </a:r>
          </a:p>
          <a:p>
            <a:pPr marL="514350" indent="-514350">
              <a:lnSpc>
                <a:spcPct val="120000"/>
              </a:lnSpc>
              <a:buFont typeface="+mj-lt"/>
              <a:buAutoNum type="arabicPeriod" startAt="19"/>
            </a:pPr>
            <a:r>
              <a:rPr lang="es-ES" sz="2600" dirty="0"/>
              <a:t>El grupo confiaba en poder trabajar con normalidad</a:t>
            </a:r>
          </a:p>
          <a:p>
            <a:pPr marL="514350" indent="-514350">
              <a:lnSpc>
                <a:spcPct val="120000"/>
              </a:lnSpc>
              <a:buFont typeface="+mj-lt"/>
              <a:buAutoNum type="arabicPeriod" startAt="19"/>
            </a:pPr>
            <a:r>
              <a:rPr lang="es-ES" sz="2600" dirty="0"/>
              <a:t>En mis cavilaciones de niña sobre lo que yo consideraba tu secreto nunca apareció la posibilidad de que tú pudieras abandonarme</a:t>
            </a:r>
          </a:p>
          <a:p>
            <a:endParaRPr lang="es-ES" sz="2400" dirty="0"/>
          </a:p>
          <a:p>
            <a:endParaRPr lang="es-E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l"/>
            <a:r>
              <a:rPr lang="es-ES" sz="2800" dirty="0"/>
              <a:t>2.1. Jerarquía de integración</a:t>
            </a:r>
          </a:p>
        </p:txBody>
      </p:sp>
      <p:sp>
        <p:nvSpPr>
          <p:cNvPr id="20483" name="Rectangle 3"/>
          <p:cNvSpPr>
            <a:spLocks noGrp="1" noChangeArrowheads="1"/>
          </p:cNvSpPr>
          <p:nvPr>
            <p:ph type="body" idx="1"/>
          </p:nvPr>
        </p:nvSpPr>
        <p:spPr>
          <a:xfrm>
            <a:off x="457200" y="1600200"/>
            <a:ext cx="8507413" cy="4525963"/>
          </a:xfrm>
        </p:spPr>
        <p:txBody>
          <a:bodyPr/>
          <a:lstStyle/>
          <a:p>
            <a:pPr algn="just">
              <a:buFontTx/>
              <a:buNone/>
            </a:pPr>
            <a:r>
              <a:rPr lang="es-ES" sz="2900" dirty="0"/>
              <a:t>	</a:t>
            </a:r>
            <a:r>
              <a:rPr lang="es-ES" sz="2400" dirty="0"/>
              <a:t>Se constatan diferentes niveles de integración sintáctico-semántica de la completiva en la cláusula dominante.</a:t>
            </a:r>
          </a:p>
          <a:p>
            <a:pPr lvl="1" algn="just">
              <a:buFontTx/>
              <a:buNone/>
            </a:pPr>
            <a:r>
              <a:rPr lang="es-ES" sz="2400" i="1" dirty="0" err="1"/>
              <a:t>Binding</a:t>
            </a:r>
            <a:r>
              <a:rPr lang="es-ES" sz="2400" i="1" dirty="0"/>
              <a:t> </a:t>
            </a:r>
            <a:r>
              <a:rPr lang="es-ES" sz="2400" i="1" dirty="0" err="1"/>
              <a:t>hierarchy</a:t>
            </a:r>
            <a:r>
              <a:rPr lang="es-ES" sz="2400" dirty="0"/>
              <a:t> (</a:t>
            </a:r>
            <a:r>
              <a:rPr lang="es-ES" sz="2400" dirty="0" err="1"/>
              <a:t>Givón</a:t>
            </a:r>
            <a:r>
              <a:rPr lang="es-ES" sz="2400" dirty="0"/>
              <a:t> 1980):</a:t>
            </a:r>
          </a:p>
          <a:p>
            <a:pPr lvl="1" algn="just">
              <a:buFontTx/>
              <a:buNone/>
            </a:pPr>
            <a:r>
              <a:rPr lang="es-ES" sz="2400" dirty="0"/>
              <a:t>	</a:t>
            </a:r>
          </a:p>
          <a:p>
            <a:pPr marL="179388" lvl="1" indent="0" algn="just">
              <a:buFontTx/>
              <a:buNone/>
            </a:pPr>
            <a:r>
              <a:rPr lang="es-ES" sz="2400" dirty="0"/>
              <a:t>Relación entre la forma del complemento y el grado de influencia que se atribuye al sujeto del predicado dominante sobre el evento representado en la cláusula integrada: </a:t>
            </a:r>
            <a:r>
              <a:rPr lang="es-ES" sz="2400" b="1" dirty="0">
                <a:solidFill>
                  <a:srgbClr val="1B05BB"/>
                </a:solidFill>
              </a:rPr>
              <a:t>a mayor control intencional y directo del sujeto menos características de independencia sintáctica en la cláusula complemento</a:t>
            </a:r>
            <a:r>
              <a:rPr lang="es-ES" sz="2400" b="1" dirty="0"/>
              <a: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2.1. Jerarquía de integración. Parámetros</a:t>
            </a:r>
          </a:p>
        </p:txBody>
      </p:sp>
      <p:sp>
        <p:nvSpPr>
          <p:cNvPr id="3" name="2 Marcador de contenido"/>
          <p:cNvSpPr>
            <a:spLocks noGrp="1"/>
          </p:cNvSpPr>
          <p:nvPr>
            <p:ph idx="1"/>
          </p:nvPr>
        </p:nvSpPr>
        <p:spPr>
          <a:xfrm>
            <a:off x="251520" y="1412776"/>
            <a:ext cx="8640960" cy="4713387"/>
          </a:xfrm>
        </p:spPr>
        <p:txBody>
          <a:bodyPr>
            <a:normAutofit/>
          </a:bodyPr>
          <a:lstStyle/>
          <a:p>
            <a:pPr marL="0" indent="0">
              <a:buNone/>
            </a:pPr>
            <a:r>
              <a:rPr lang="es-ES" sz="2700" dirty="0"/>
              <a:t>Contraste entre cláusula integrada y cláusula independiente</a:t>
            </a:r>
          </a:p>
          <a:p>
            <a:pPr marL="514350" indent="-514350">
              <a:buFont typeface="+mj-lt"/>
              <a:buAutoNum type="alphaLcPeriod"/>
            </a:pPr>
            <a:endParaRPr lang="es-ES" sz="2400" dirty="0"/>
          </a:p>
          <a:p>
            <a:pPr marL="514350" indent="-514350">
              <a:spcBef>
                <a:spcPts val="1200"/>
              </a:spcBef>
              <a:buFont typeface="+mj-lt"/>
              <a:buAutoNum type="alphaLcPeriod"/>
            </a:pPr>
            <a:r>
              <a:rPr lang="es-ES" sz="2400" dirty="0"/>
              <a:t>¿Se marcan los argumentos del predicado de la misma forma que en una cláusula independiente?</a:t>
            </a:r>
          </a:p>
          <a:p>
            <a:pPr marL="514350" indent="-514350">
              <a:spcBef>
                <a:spcPts val="1200"/>
              </a:spcBef>
              <a:buFont typeface="+mj-lt"/>
              <a:buAutoNum type="alphaLcPeriod"/>
            </a:pPr>
            <a:r>
              <a:rPr lang="es-ES" sz="2400" dirty="0"/>
              <a:t>¿Admite el predicado de la cláusula integrada variaciones temporales modales y aspectuales? </a:t>
            </a:r>
          </a:p>
          <a:p>
            <a:pPr marL="514350" indent="-514350">
              <a:spcBef>
                <a:spcPts val="1200"/>
              </a:spcBef>
              <a:buFont typeface="+mj-lt"/>
              <a:buAutoNum type="alphaLcPeriod"/>
            </a:pPr>
            <a:r>
              <a:rPr lang="es-ES" sz="2400" dirty="0"/>
              <a:t>¿Admite la cláusula integrada negación autónoma?</a:t>
            </a:r>
          </a:p>
          <a:p>
            <a:pPr marL="514350" indent="-514350">
              <a:spcBef>
                <a:spcPts val="1200"/>
              </a:spcBef>
              <a:buFont typeface="+mj-lt"/>
              <a:buAutoNum type="alphaLcPeriod"/>
            </a:pPr>
            <a:r>
              <a:rPr lang="es-ES" sz="2400" dirty="0"/>
              <a:t>¿Admite la cláusula integrada oposiciones como ‘declarativo’ / ‘interrogativo’ / ‘imperativo’?</a:t>
            </a:r>
          </a:p>
          <a:p>
            <a:pPr marL="514350" indent="-514350">
              <a:buFont typeface="+mj-lt"/>
              <a:buAutoNum type="alphaLcPeriod"/>
            </a:pPr>
            <a:endParaRPr lang="es-ES" sz="24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l"/>
            <a:r>
              <a:rPr lang="es-ES" sz="3200" dirty="0"/>
              <a:t>2.1. Jerarquía de integración</a:t>
            </a:r>
            <a:endParaRPr lang="gl-ES" sz="3200" dirty="0"/>
          </a:p>
        </p:txBody>
      </p:sp>
      <p:sp>
        <p:nvSpPr>
          <p:cNvPr id="21507" name="Rectangle 3"/>
          <p:cNvSpPr>
            <a:spLocks noGrp="1" noChangeArrowheads="1"/>
          </p:cNvSpPr>
          <p:nvPr>
            <p:ph type="body" idx="1"/>
          </p:nvPr>
        </p:nvSpPr>
        <p:spPr>
          <a:xfrm>
            <a:off x="323528" y="1412776"/>
            <a:ext cx="8363272" cy="5445224"/>
          </a:xfrm>
        </p:spPr>
        <p:txBody>
          <a:bodyPr>
            <a:noAutofit/>
          </a:bodyPr>
          <a:lstStyle/>
          <a:p>
            <a:pPr marL="1847850" lvl="3" indent="-533400">
              <a:lnSpc>
                <a:spcPts val="2100"/>
              </a:lnSpc>
              <a:spcBef>
                <a:spcPts val="600"/>
              </a:spcBef>
              <a:buClr>
                <a:schemeClr val="tx1"/>
              </a:buClr>
              <a:buFont typeface="+mj-lt"/>
              <a:buAutoNum type="alphaLcPeriod"/>
            </a:pPr>
            <a:r>
              <a:rPr lang="es-ES" dirty="0"/>
              <a:t>Marcas de argumentos</a:t>
            </a:r>
          </a:p>
          <a:p>
            <a:pPr marL="1847850" lvl="3" indent="-533400">
              <a:lnSpc>
                <a:spcPts val="2100"/>
              </a:lnSpc>
              <a:spcBef>
                <a:spcPts val="600"/>
              </a:spcBef>
              <a:buClr>
                <a:schemeClr val="tx1"/>
              </a:buClr>
              <a:buFont typeface="+mj-lt"/>
              <a:buAutoNum type="alphaLcPeriod"/>
            </a:pPr>
            <a:r>
              <a:rPr lang="es-ES" dirty="0"/>
              <a:t>Variaciones MTA</a:t>
            </a:r>
          </a:p>
          <a:p>
            <a:pPr marL="1847850" lvl="3" indent="-533400">
              <a:lnSpc>
                <a:spcPts val="2100"/>
              </a:lnSpc>
              <a:spcBef>
                <a:spcPts val="600"/>
              </a:spcBef>
              <a:buClr>
                <a:schemeClr val="tx1"/>
              </a:buClr>
              <a:buFont typeface="+mj-lt"/>
              <a:buAutoNum type="alphaLcPeriod"/>
            </a:pPr>
            <a:r>
              <a:rPr lang="es-ES" dirty="0"/>
              <a:t>Negación</a:t>
            </a:r>
          </a:p>
          <a:p>
            <a:pPr marL="1847850" lvl="3" indent="-533400">
              <a:lnSpc>
                <a:spcPts val="2100"/>
              </a:lnSpc>
              <a:spcBef>
                <a:spcPts val="600"/>
              </a:spcBef>
              <a:buClr>
                <a:schemeClr val="tx1"/>
              </a:buClr>
              <a:buFont typeface="+mj-lt"/>
              <a:buAutoNum type="alphaLcPeriod"/>
            </a:pPr>
            <a:r>
              <a:rPr lang="es-ES" dirty="0"/>
              <a:t>Modus</a:t>
            </a:r>
          </a:p>
          <a:p>
            <a:pPr marL="539750" lvl="1" indent="-539750">
              <a:spcBef>
                <a:spcPts val="1200"/>
              </a:spcBef>
              <a:buClr>
                <a:schemeClr val="tx1"/>
              </a:buClr>
              <a:buFont typeface="+mj-lt"/>
              <a:buAutoNum type="arabicPeriod" startAt="25"/>
            </a:pPr>
            <a:r>
              <a:rPr lang="es-ES" sz="2400" dirty="0"/>
              <a:t>Dejaron hablar a su sobrino</a:t>
            </a:r>
          </a:p>
          <a:p>
            <a:pPr marL="539750" lvl="1" indent="-539750">
              <a:buClr>
                <a:schemeClr val="tx1"/>
              </a:buClr>
              <a:buFont typeface="+mj-lt"/>
              <a:buAutoNum type="arabicPeriod" startAt="25"/>
            </a:pPr>
            <a:r>
              <a:rPr lang="es-ES" sz="2400" dirty="0"/>
              <a:t>Roosevelt y Churchill decidieron abandonar a su antiguo aliado</a:t>
            </a:r>
          </a:p>
          <a:p>
            <a:pPr marL="539750" lvl="1" indent="-539750">
              <a:buClr>
                <a:schemeClr val="tx1"/>
              </a:buClr>
              <a:buFont typeface="+mj-lt"/>
              <a:buAutoNum type="arabicPeriod" startAt="25"/>
            </a:pPr>
            <a:r>
              <a:rPr lang="gl-ES" sz="2400" dirty="0" err="1"/>
              <a:t>Siento</a:t>
            </a:r>
            <a:r>
              <a:rPr lang="gl-ES" sz="2400" dirty="0"/>
              <a:t> que </a:t>
            </a:r>
            <a:r>
              <a:rPr lang="gl-ES" sz="2400" dirty="0" err="1"/>
              <a:t>ellos</a:t>
            </a:r>
            <a:r>
              <a:rPr lang="gl-ES" sz="2400" dirty="0"/>
              <a:t> sigan enfadados</a:t>
            </a:r>
            <a:endParaRPr lang="es-ES" sz="2400" dirty="0"/>
          </a:p>
          <a:p>
            <a:pPr marL="539750" lvl="1" indent="-539750">
              <a:buClr>
                <a:schemeClr val="tx1"/>
              </a:buClr>
              <a:buFont typeface="+mj-lt"/>
              <a:buAutoNum type="arabicPeriod" startAt="25"/>
            </a:pPr>
            <a:r>
              <a:rPr lang="gl-ES" sz="2400" dirty="0"/>
              <a:t>Plácida </a:t>
            </a:r>
            <a:r>
              <a:rPr lang="gl-ES" sz="2400" dirty="0" err="1"/>
              <a:t>Linero</a:t>
            </a:r>
            <a:r>
              <a:rPr lang="gl-ES" sz="2400" dirty="0"/>
              <a:t> </a:t>
            </a:r>
            <a:r>
              <a:rPr lang="gl-ES" sz="2400" dirty="0" err="1"/>
              <a:t>pensó</a:t>
            </a:r>
            <a:r>
              <a:rPr lang="gl-ES" sz="2400" dirty="0"/>
              <a:t> que había pasado el </a:t>
            </a:r>
            <a:r>
              <a:rPr lang="gl-ES" sz="2400" dirty="0" err="1"/>
              <a:t>peligro</a:t>
            </a:r>
            <a:endParaRPr lang="gl-ES" sz="2400" dirty="0"/>
          </a:p>
          <a:p>
            <a:pPr marL="539750" lvl="1" indent="-539750">
              <a:buClr>
                <a:schemeClr val="tx1"/>
              </a:buClr>
              <a:buFont typeface="+mj-lt"/>
              <a:buAutoNum type="arabicPeriod" startAt="25"/>
            </a:pPr>
            <a:r>
              <a:rPr lang="es-ES" sz="2400" dirty="0"/>
              <a:t>Me respondió: “Soy hombre de mar y huelo la podredumbre a muchas millas” </a:t>
            </a:r>
          </a:p>
        </p:txBody>
      </p:sp>
      <p:sp>
        <p:nvSpPr>
          <p:cNvPr id="4" name="3 Rectángulo redondeado"/>
          <p:cNvSpPr/>
          <p:nvPr/>
        </p:nvSpPr>
        <p:spPr>
          <a:xfrm>
            <a:off x="1547664" y="1340768"/>
            <a:ext cx="3312368" cy="1512168"/>
          </a:xfrm>
          <a:prstGeom prst="round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2800"/>
              <a:t>2.1</a:t>
            </a:r>
            <a:r>
              <a:rPr lang="es-ES" sz="2800" dirty="0"/>
              <a:t>. Cláusulas declarativas / interrogativas indirectas / exclamativas indirectas</a:t>
            </a:r>
          </a:p>
        </p:txBody>
      </p:sp>
      <p:sp>
        <p:nvSpPr>
          <p:cNvPr id="3" name="2 Marcador de contenido"/>
          <p:cNvSpPr>
            <a:spLocks noGrp="1"/>
          </p:cNvSpPr>
          <p:nvPr>
            <p:ph idx="1"/>
          </p:nvPr>
        </p:nvSpPr>
        <p:spPr>
          <a:xfrm>
            <a:off x="395536" y="1340768"/>
            <a:ext cx="8496944" cy="5069160"/>
          </a:xfrm>
        </p:spPr>
        <p:txBody>
          <a:bodyPr>
            <a:normAutofit/>
          </a:bodyPr>
          <a:lstStyle/>
          <a:p>
            <a:pPr marL="0" indent="0">
              <a:buNone/>
            </a:pPr>
            <a:r>
              <a:rPr lang="es-ES" sz="2700" b="1" dirty="0"/>
              <a:t>Declarativas</a:t>
            </a:r>
            <a:r>
              <a:rPr lang="es-ES" sz="2700" dirty="0"/>
              <a:t> o enunciativas = aserción afirmativa o negativa</a:t>
            </a:r>
          </a:p>
          <a:p>
            <a:pPr marL="0" indent="0">
              <a:buNone/>
            </a:pPr>
            <a:r>
              <a:rPr lang="es-ES" sz="2700" b="1" dirty="0"/>
              <a:t>Interrogativas</a:t>
            </a:r>
            <a:r>
              <a:rPr lang="es-ES" sz="2700" dirty="0"/>
              <a:t> = contenidos que se desconocen. Se introduce una variable (persona, cosa, lugar, polaridad) a la que hay que asignar un valor</a:t>
            </a:r>
          </a:p>
          <a:p>
            <a:pPr marL="712788" lvl="1" indent="-312738">
              <a:buFont typeface="+mj-lt"/>
              <a:buAutoNum type="romanLcPeriod"/>
            </a:pPr>
            <a:r>
              <a:rPr lang="es-ES" sz="2600" dirty="0"/>
              <a:t> </a:t>
            </a:r>
            <a:r>
              <a:rPr lang="es-ES" sz="2200" b="1" dirty="0"/>
              <a:t>Parciales</a:t>
            </a:r>
            <a:r>
              <a:rPr lang="es-ES" sz="2200" dirty="0"/>
              <a:t>: Me pregunto </a:t>
            </a:r>
            <a:r>
              <a:rPr lang="es-ES" sz="2200" b="1" dirty="0">
                <a:solidFill>
                  <a:srgbClr val="1B05BB"/>
                </a:solidFill>
              </a:rPr>
              <a:t>cómo los trataron / quién la contrató</a:t>
            </a:r>
            <a:r>
              <a:rPr lang="es-ES" sz="2200" dirty="0"/>
              <a:t> / </a:t>
            </a:r>
            <a:r>
              <a:rPr lang="es-ES" sz="2200" b="1" dirty="0">
                <a:solidFill>
                  <a:srgbClr val="1B05BB"/>
                </a:solidFill>
              </a:rPr>
              <a:t>qué estudia </a:t>
            </a:r>
            <a:r>
              <a:rPr lang="es-ES" sz="2200" dirty="0"/>
              <a:t>/ </a:t>
            </a:r>
            <a:r>
              <a:rPr lang="es-ES" sz="2200" b="1" dirty="0">
                <a:solidFill>
                  <a:srgbClr val="1B05BB"/>
                </a:solidFill>
              </a:rPr>
              <a:t>a quién teme</a:t>
            </a:r>
            <a:r>
              <a:rPr lang="es-ES" sz="2200" dirty="0">
                <a:solidFill>
                  <a:srgbClr val="1B05BB"/>
                </a:solidFill>
              </a:rPr>
              <a:t> </a:t>
            </a:r>
            <a:r>
              <a:rPr lang="es-ES" sz="2200" dirty="0"/>
              <a:t> </a:t>
            </a:r>
          </a:p>
          <a:p>
            <a:pPr marL="712788" lvl="1" indent="-312738">
              <a:buFont typeface="+mj-lt"/>
              <a:buAutoNum type="romanLcPeriod"/>
            </a:pPr>
            <a:r>
              <a:rPr lang="es-ES" sz="2200" b="1" dirty="0"/>
              <a:t>Totales</a:t>
            </a:r>
            <a:r>
              <a:rPr lang="es-ES" sz="2200" dirty="0"/>
              <a:t> o disyuntivas: No recuerdo </a:t>
            </a:r>
            <a:r>
              <a:rPr lang="es-ES" sz="2200" b="1" dirty="0">
                <a:solidFill>
                  <a:srgbClr val="1B05BB"/>
                </a:solidFill>
              </a:rPr>
              <a:t>si se despidió </a:t>
            </a:r>
            <a:r>
              <a:rPr lang="es-ES" sz="2200" dirty="0"/>
              <a:t>(o no)</a:t>
            </a:r>
          </a:p>
          <a:p>
            <a:pPr marL="0" indent="0">
              <a:buNone/>
            </a:pPr>
            <a:r>
              <a:rPr lang="es-ES" sz="2800" b="1" dirty="0"/>
              <a:t>Exclamativas</a:t>
            </a:r>
            <a:r>
              <a:rPr lang="es-ES" sz="2800" dirty="0"/>
              <a:t> = establecen un grado extremo en una escala de comparación. </a:t>
            </a:r>
            <a:r>
              <a:rPr lang="es-ES" sz="2800" dirty="0" err="1"/>
              <a:t>Ejs</a:t>
            </a:r>
            <a:r>
              <a:rPr lang="es-ES" sz="2800" dirty="0"/>
              <a:t>.: </a:t>
            </a:r>
          </a:p>
          <a:p>
            <a:pPr marL="800100" lvl="2" indent="0">
              <a:buNone/>
            </a:pPr>
            <a:r>
              <a:rPr lang="es-ES" dirty="0"/>
              <a:t>Es sorprendente </a:t>
            </a:r>
            <a:r>
              <a:rPr lang="es-ES" b="1" dirty="0">
                <a:solidFill>
                  <a:srgbClr val="1B05BB"/>
                </a:solidFill>
              </a:rPr>
              <a:t>cómo los trataron </a:t>
            </a:r>
          </a:p>
          <a:p>
            <a:pPr marL="800100" lvl="2" indent="0">
              <a:buNone/>
            </a:pPr>
            <a:r>
              <a:rPr lang="es-ES" dirty="0"/>
              <a:t>No sabes </a:t>
            </a:r>
            <a:r>
              <a:rPr lang="es-ES" b="1" dirty="0">
                <a:solidFill>
                  <a:srgbClr val="1B05BB"/>
                </a:solidFill>
              </a:rPr>
              <a:t>cuánto la admiro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2.1. Cláusulas en indicativo</a:t>
            </a:r>
          </a:p>
        </p:txBody>
      </p:sp>
      <p:sp>
        <p:nvSpPr>
          <p:cNvPr id="3" name="2 Marcador de contenido"/>
          <p:cNvSpPr>
            <a:spLocks noGrp="1"/>
          </p:cNvSpPr>
          <p:nvPr>
            <p:ph idx="1"/>
          </p:nvPr>
        </p:nvSpPr>
        <p:spPr>
          <a:xfrm>
            <a:off x="251520" y="1340768"/>
            <a:ext cx="8435280" cy="4785395"/>
          </a:xfrm>
        </p:spPr>
        <p:txBody>
          <a:bodyPr>
            <a:normAutofit lnSpcReduction="10000"/>
          </a:bodyPr>
          <a:lstStyle/>
          <a:p>
            <a:pPr marL="0" indent="0">
              <a:buNone/>
            </a:pPr>
            <a:r>
              <a:rPr lang="es-ES" sz="2600" dirty="0"/>
              <a:t>Formalmente similares a las cláusulas declarativas independientes. Expresan opiniones, creencias, objetos de valoración, percepciones, etc.</a:t>
            </a:r>
          </a:p>
          <a:p>
            <a:endParaRPr lang="es-ES" sz="2400" dirty="0"/>
          </a:p>
          <a:p>
            <a:pPr marL="514350" indent="-514350">
              <a:buFont typeface="+mj-lt"/>
              <a:buAutoNum type="arabicPeriod" startAt="31"/>
            </a:pPr>
            <a:r>
              <a:rPr lang="es-ES" sz="2600" dirty="0"/>
              <a:t>En su opinión </a:t>
            </a:r>
            <a:r>
              <a:rPr lang="es-ES" sz="2600" u="sng" dirty="0"/>
              <a:t>estaba claro </a:t>
            </a:r>
            <a:r>
              <a:rPr lang="es-ES" sz="2600" b="1" dirty="0">
                <a:solidFill>
                  <a:srgbClr val="1B05BB"/>
                </a:solidFill>
              </a:rPr>
              <a:t>que se trataba de un lamentable accidente </a:t>
            </a:r>
          </a:p>
          <a:p>
            <a:pPr marL="514350" indent="-514350">
              <a:buFont typeface="+mj-lt"/>
              <a:buAutoNum type="arabicPeriod" startAt="31"/>
            </a:pPr>
            <a:r>
              <a:rPr lang="es-ES" sz="2600" dirty="0"/>
              <a:t>Con el tiempo, </a:t>
            </a:r>
            <a:r>
              <a:rPr lang="es-ES" sz="2600" u="sng" dirty="0"/>
              <a:t>me resulta obvio </a:t>
            </a:r>
            <a:r>
              <a:rPr lang="es-ES" sz="2600" b="1" dirty="0">
                <a:solidFill>
                  <a:srgbClr val="1B05BB"/>
                </a:solidFill>
              </a:rPr>
              <a:t>que tu mamá tenía razón </a:t>
            </a:r>
          </a:p>
          <a:p>
            <a:pPr marL="514350" indent="-514350">
              <a:buFont typeface="+mj-lt"/>
              <a:buAutoNum type="arabicPeriod" startAt="31"/>
            </a:pPr>
            <a:r>
              <a:rPr lang="es-ES" sz="2600" dirty="0"/>
              <a:t>En el hotel </a:t>
            </a:r>
            <a:r>
              <a:rPr lang="es-ES" sz="2600" u="sng" dirty="0"/>
              <a:t>afirmó alguien </a:t>
            </a:r>
            <a:r>
              <a:rPr lang="es-ES" sz="2600" b="1" dirty="0">
                <a:solidFill>
                  <a:srgbClr val="1B05BB"/>
                </a:solidFill>
              </a:rPr>
              <a:t>que un sismo había sacudido nuestro país </a:t>
            </a:r>
          </a:p>
          <a:p>
            <a:pPr marL="514350" indent="-514350">
              <a:buFont typeface="+mj-lt"/>
              <a:buAutoNum type="arabicPeriod" startAt="31"/>
            </a:pPr>
            <a:r>
              <a:rPr lang="es-ES" sz="2600" u="sng" dirty="0"/>
              <a:t>He de confesarte </a:t>
            </a:r>
            <a:r>
              <a:rPr lang="es-ES" sz="2600" b="1" dirty="0">
                <a:solidFill>
                  <a:srgbClr val="1B05BB"/>
                </a:solidFill>
              </a:rPr>
              <a:t>que tú has sido el gran fantasma de su vida </a:t>
            </a:r>
          </a:p>
          <a:p>
            <a:pPr marL="0" indent="0">
              <a:buNone/>
            </a:pPr>
            <a:endParaRPr lang="es-E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2.1. Cláusulas en subjuntivo</a:t>
            </a:r>
          </a:p>
        </p:txBody>
      </p:sp>
      <p:sp>
        <p:nvSpPr>
          <p:cNvPr id="3" name="2 Marcador de contenido"/>
          <p:cNvSpPr>
            <a:spLocks noGrp="1"/>
          </p:cNvSpPr>
          <p:nvPr>
            <p:ph idx="1"/>
          </p:nvPr>
        </p:nvSpPr>
        <p:spPr>
          <a:xfrm>
            <a:off x="457200" y="1340768"/>
            <a:ext cx="8291264" cy="5040560"/>
          </a:xfrm>
        </p:spPr>
        <p:txBody>
          <a:bodyPr>
            <a:normAutofit/>
          </a:bodyPr>
          <a:lstStyle/>
          <a:p>
            <a:pPr marL="514350" indent="-514350">
              <a:buFont typeface="+mj-lt"/>
              <a:buAutoNum type="alphaLcParenR"/>
            </a:pPr>
            <a:r>
              <a:rPr lang="es-ES" sz="2600" dirty="0"/>
              <a:t>Es posible la omisión del la conjunción </a:t>
            </a:r>
            <a:r>
              <a:rPr lang="es-ES" sz="2600" i="1" dirty="0"/>
              <a:t>que</a:t>
            </a:r>
            <a:r>
              <a:rPr lang="es-ES" sz="2600" dirty="0"/>
              <a:t> (subjuntivo como marca de integración): Se espera </a:t>
            </a:r>
            <a:r>
              <a:rPr lang="es-ES" sz="2600" b="1" dirty="0">
                <a:solidFill>
                  <a:srgbClr val="1B05BB"/>
                </a:solidFill>
              </a:rPr>
              <a:t>acuda mucha gente</a:t>
            </a:r>
            <a:r>
              <a:rPr lang="es-ES" sz="2600" dirty="0"/>
              <a:t>. Le ruego </a:t>
            </a:r>
            <a:r>
              <a:rPr lang="es-ES" sz="2600" b="1" dirty="0">
                <a:solidFill>
                  <a:srgbClr val="1B05BB"/>
                </a:solidFill>
              </a:rPr>
              <a:t>me responda con rapidez</a:t>
            </a:r>
            <a:r>
              <a:rPr lang="es-ES" sz="2600" dirty="0"/>
              <a:t>. </a:t>
            </a:r>
          </a:p>
          <a:p>
            <a:pPr marL="514350" indent="-514350">
              <a:buFont typeface="+mj-lt"/>
              <a:buAutoNum type="alphaLcParenR"/>
            </a:pPr>
            <a:r>
              <a:rPr lang="es-ES" sz="2600" dirty="0"/>
              <a:t>Reducción de oposiciones temporales con respecto al indicativo.</a:t>
            </a:r>
          </a:p>
          <a:p>
            <a:pPr marL="400050" lvl="1" indent="0">
              <a:buNone/>
            </a:pPr>
            <a:r>
              <a:rPr lang="es-ES" sz="2400" dirty="0"/>
              <a:t>“Los tiempos del subjuntivo carecen de algunas de las distinciones morfológicas propias de los del indicativo. Así, el pretérito del subjuntivo </a:t>
            </a:r>
            <a:r>
              <a:rPr lang="es-ES" sz="2400" cap="small" dirty="0"/>
              <a:t>cantara</a:t>
            </a:r>
            <a:r>
              <a:rPr lang="es-ES" sz="2400" dirty="0"/>
              <a:t> o </a:t>
            </a:r>
            <a:r>
              <a:rPr lang="es-ES" sz="2400" cap="small" dirty="0"/>
              <a:t>cantase</a:t>
            </a:r>
            <a:r>
              <a:rPr lang="es-ES" sz="2400" dirty="0"/>
              <a:t> cubre los contenidos que en el indicativo se expresan por la oposición «</a:t>
            </a:r>
            <a:r>
              <a:rPr lang="es-ES" sz="2400" cap="small" dirty="0"/>
              <a:t>canté – cantaba</a:t>
            </a:r>
            <a:r>
              <a:rPr lang="es-ES" sz="2400" dirty="0"/>
              <a:t>», y la forma </a:t>
            </a:r>
            <a:r>
              <a:rPr lang="es-ES" sz="2400" cap="small" dirty="0"/>
              <a:t>cante</a:t>
            </a:r>
            <a:r>
              <a:rPr lang="es-ES" sz="2400" dirty="0"/>
              <a:t> del presente del subjuntivo neutraliza la de «</a:t>
            </a:r>
            <a:r>
              <a:rPr lang="es-ES" sz="2400" cap="small" dirty="0"/>
              <a:t>canto –cantaré</a:t>
            </a:r>
            <a:r>
              <a:rPr lang="es-ES" sz="2400" dirty="0"/>
              <a:t>»”. (</a:t>
            </a:r>
            <a:r>
              <a:rPr lang="es-ES" sz="2400" i="1" dirty="0"/>
              <a:t>NGLE Manual </a:t>
            </a:r>
            <a:r>
              <a:rPr lang="es-ES" sz="2400" dirty="0"/>
              <a:t>25.1.2c)</a:t>
            </a:r>
          </a:p>
          <a:p>
            <a:pPr marL="0" indent="0">
              <a:buNone/>
            </a:pPr>
            <a:endParaRPr lang="es-ES" sz="2800" dirty="0"/>
          </a:p>
          <a:p>
            <a:pPr marL="0" indent="0">
              <a:buNone/>
            </a:pPr>
            <a:endParaRPr lang="es-ES" sz="2800" dirty="0"/>
          </a:p>
          <a:p>
            <a:endParaRPr lang="es-E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2.1. Cláusulas en subjuntivo</a:t>
            </a:r>
          </a:p>
        </p:txBody>
      </p:sp>
      <p:sp>
        <p:nvSpPr>
          <p:cNvPr id="3" name="2 Marcador de contenido"/>
          <p:cNvSpPr>
            <a:spLocks noGrp="1"/>
          </p:cNvSpPr>
          <p:nvPr>
            <p:ph idx="1"/>
          </p:nvPr>
        </p:nvSpPr>
        <p:spPr/>
        <p:txBody>
          <a:bodyPr>
            <a:normAutofit/>
          </a:bodyPr>
          <a:lstStyle/>
          <a:p>
            <a:pPr marL="0" indent="0">
              <a:buNone/>
            </a:pPr>
            <a:r>
              <a:rPr lang="es-ES" sz="2800" dirty="0"/>
              <a:t>Clases semánticas de verbos que seleccionan subjuntivo (cf. Manual NGLE 25.3.2): </a:t>
            </a:r>
          </a:p>
          <a:p>
            <a:pPr marL="514350" indent="-514350">
              <a:buAutoNum type="alphaLcParenR"/>
            </a:pPr>
            <a:r>
              <a:rPr lang="es-ES" sz="2600" b="1" dirty="0"/>
              <a:t>Voluntad, intención e influencia</a:t>
            </a:r>
            <a:r>
              <a:rPr lang="es-ES" sz="2600" dirty="0"/>
              <a:t>:  Procura </a:t>
            </a:r>
            <a:r>
              <a:rPr lang="es-ES" sz="2600" b="1" dirty="0">
                <a:solidFill>
                  <a:srgbClr val="1B05BB"/>
                </a:solidFill>
              </a:rPr>
              <a:t>que no vuelva a ocurrir</a:t>
            </a:r>
          </a:p>
          <a:p>
            <a:pPr marL="514350" indent="-514350">
              <a:buAutoNum type="alphaLcParenR"/>
            </a:pPr>
            <a:r>
              <a:rPr lang="es-ES" sz="2600" b="1" dirty="0"/>
              <a:t>Causa</a:t>
            </a:r>
            <a:r>
              <a:rPr lang="es-ES" sz="2600" dirty="0"/>
              <a:t>: Aquel recibimiento hizo </a:t>
            </a:r>
            <a:r>
              <a:rPr lang="es-ES" sz="2600" b="1" dirty="0">
                <a:solidFill>
                  <a:srgbClr val="1B05BB"/>
                </a:solidFill>
              </a:rPr>
              <a:t>que se sintiera mejor</a:t>
            </a:r>
          </a:p>
          <a:p>
            <a:pPr marL="514350" indent="-514350">
              <a:buAutoNum type="alphaLcParenR"/>
            </a:pPr>
            <a:r>
              <a:rPr lang="es-ES" sz="2600" b="1" dirty="0"/>
              <a:t>Consecución</a:t>
            </a:r>
            <a:r>
              <a:rPr lang="es-ES" sz="2600" dirty="0"/>
              <a:t>: Lograréis </a:t>
            </a:r>
            <a:r>
              <a:rPr lang="es-ES" sz="2600" b="1" dirty="0">
                <a:solidFill>
                  <a:srgbClr val="1B05BB"/>
                </a:solidFill>
              </a:rPr>
              <a:t>que nos dejen sin comer</a:t>
            </a:r>
          </a:p>
          <a:p>
            <a:pPr marL="514350" indent="-514350">
              <a:buAutoNum type="alphaLcParenR"/>
            </a:pPr>
            <a:r>
              <a:rPr lang="es-ES" sz="2600" b="1" dirty="0"/>
              <a:t>Afección</a:t>
            </a:r>
            <a:r>
              <a:rPr lang="es-ES" sz="2600" dirty="0"/>
              <a:t>: Me alegra </a:t>
            </a:r>
            <a:r>
              <a:rPr lang="es-ES" sz="2600" b="1" dirty="0">
                <a:solidFill>
                  <a:srgbClr val="1B05BB"/>
                </a:solidFill>
              </a:rPr>
              <a:t>que estés aquí.</a:t>
            </a:r>
            <a:r>
              <a:rPr lang="es-ES" sz="2600" dirty="0"/>
              <a:t> Siento </a:t>
            </a:r>
            <a:r>
              <a:rPr lang="es-ES" sz="2600" b="1" dirty="0">
                <a:solidFill>
                  <a:srgbClr val="1B05BB"/>
                </a:solidFill>
              </a:rPr>
              <a:t>que no te hayan contratado</a:t>
            </a:r>
          </a:p>
          <a:p>
            <a:pPr marL="514350" indent="-514350">
              <a:buAutoNum type="alphaLcParenR"/>
            </a:pPr>
            <a:r>
              <a:rPr lang="es-ES" sz="2600" b="1" dirty="0"/>
              <a:t>Valoración</a:t>
            </a:r>
            <a:r>
              <a:rPr lang="es-ES" sz="2600" dirty="0"/>
              <a:t>: No me parece mal </a:t>
            </a:r>
            <a:r>
              <a:rPr lang="es-ES" sz="2600" b="1" dirty="0">
                <a:solidFill>
                  <a:srgbClr val="1B05BB"/>
                </a:solidFill>
              </a:rPr>
              <a:t>que se vaya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ES" sz="3200" dirty="0"/>
              <a:t/>
            </a:r>
            <a:br>
              <a:rPr lang="es-ES" sz="3200" dirty="0"/>
            </a:br>
            <a:r>
              <a:rPr lang="es-ES" sz="4000" dirty="0"/>
              <a:t>2.1. Alternancias indicativo / subjuntivo</a:t>
            </a:r>
            <a:r>
              <a:rPr lang="es-ES" sz="3200" dirty="0"/>
              <a:t/>
            </a:r>
            <a:br>
              <a:rPr lang="es-ES" sz="3200" dirty="0"/>
            </a:br>
            <a:r>
              <a:rPr lang="es-ES" sz="2200" dirty="0"/>
              <a:t>NGLE Manual 2010: § 25.3.3. </a:t>
            </a:r>
            <a:r>
              <a:rPr lang="es-ES" sz="3200" dirty="0"/>
              <a:t/>
            </a:r>
            <a:br>
              <a:rPr lang="es-ES" sz="3200" dirty="0"/>
            </a:br>
            <a:endParaRPr lang="es-ES" sz="3200" dirty="0"/>
          </a:p>
        </p:txBody>
      </p:sp>
      <p:sp>
        <p:nvSpPr>
          <p:cNvPr id="3" name="2 Marcador de contenido"/>
          <p:cNvSpPr>
            <a:spLocks noGrp="1"/>
          </p:cNvSpPr>
          <p:nvPr>
            <p:ph idx="1"/>
          </p:nvPr>
        </p:nvSpPr>
        <p:spPr>
          <a:xfrm>
            <a:off x="395536" y="1268760"/>
            <a:ext cx="8229600" cy="5217443"/>
          </a:xfrm>
        </p:spPr>
        <p:txBody>
          <a:bodyPr>
            <a:normAutofit/>
          </a:bodyPr>
          <a:lstStyle/>
          <a:p>
            <a:pPr marL="457200" indent="-457200">
              <a:buFont typeface="+mj-lt"/>
              <a:buAutoNum type="alphaLcParenR"/>
            </a:pPr>
            <a:endParaRPr lang="es-ES" sz="2400" b="1" dirty="0"/>
          </a:p>
          <a:p>
            <a:pPr marL="457200" indent="-457200">
              <a:buFont typeface="+mj-lt"/>
              <a:buAutoNum type="alphaLcParenR"/>
            </a:pPr>
            <a:r>
              <a:rPr lang="es-ES" sz="2400" b="1" dirty="0"/>
              <a:t>Comunicación &gt; Influencia </a:t>
            </a:r>
          </a:p>
          <a:p>
            <a:pPr marL="857250" lvl="1" indent="-457200">
              <a:buNone/>
            </a:pPr>
            <a:r>
              <a:rPr lang="es-ES" sz="2200" dirty="0"/>
              <a:t>Le dijo que el martes viajaría a Roma </a:t>
            </a:r>
          </a:p>
          <a:p>
            <a:pPr marL="857250" lvl="1" indent="-457200">
              <a:buNone/>
            </a:pPr>
            <a:r>
              <a:rPr lang="es-ES" sz="2200" dirty="0"/>
              <a:t>Le dijo que viajara el martes </a:t>
            </a:r>
          </a:p>
          <a:p>
            <a:pPr marL="457200" indent="-457200">
              <a:buFont typeface="+mj-lt"/>
              <a:buAutoNum type="alphaLcParenR"/>
            </a:pPr>
            <a:r>
              <a:rPr lang="es-ES" sz="2400" b="1" dirty="0"/>
              <a:t>Pensamiento &gt; Intención, deseo </a:t>
            </a:r>
          </a:p>
          <a:p>
            <a:pPr marL="857250" lvl="1" indent="-457200">
              <a:buNone/>
            </a:pPr>
            <a:r>
              <a:rPr lang="es-ES" sz="2200" dirty="0"/>
              <a:t>Clotilde Armenta pensaba que eso fue el colmo del machismo </a:t>
            </a:r>
          </a:p>
          <a:p>
            <a:pPr marL="857250" lvl="1" indent="-457200">
              <a:buNone/>
            </a:pPr>
            <a:r>
              <a:rPr lang="es-ES" sz="2200" dirty="0"/>
              <a:t>Pensaba que viajásemos juntas a México </a:t>
            </a:r>
          </a:p>
          <a:p>
            <a:pPr marL="457200" indent="-457200">
              <a:buFont typeface="+mj-lt"/>
              <a:buAutoNum type="alphaLcParenR"/>
            </a:pPr>
            <a:r>
              <a:rPr lang="es-ES" sz="2400" b="1" dirty="0"/>
              <a:t>Entendimiento &gt; Estimación o empatía </a:t>
            </a:r>
          </a:p>
          <a:p>
            <a:pPr marL="449263" lvl="1" indent="-49213">
              <a:buNone/>
            </a:pPr>
            <a:r>
              <a:rPr lang="es-ES" sz="2200" dirty="0"/>
              <a:t>Todos los que presenciábamos la escena comprendimos que el anciano había muerto. </a:t>
            </a:r>
          </a:p>
          <a:p>
            <a:pPr marL="857250" lvl="1" indent="-457200">
              <a:buNone/>
            </a:pPr>
            <a:r>
              <a:rPr lang="es-ES" sz="2200" dirty="0"/>
              <a:t>Comprendo que haya quien no comparta esta opinión </a:t>
            </a:r>
          </a:p>
          <a:p>
            <a:pPr marL="457200" indent="-457200">
              <a:buFont typeface="+mj-lt"/>
              <a:buAutoNum type="alphaLcParenR"/>
            </a:pPr>
            <a:endParaRPr lang="es-ES" sz="2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2.1. Alternancias indicativo / subjuntivo</a:t>
            </a:r>
            <a:br>
              <a:rPr lang="es-ES" sz="3600" dirty="0"/>
            </a:br>
            <a:r>
              <a:rPr lang="es-ES" sz="2000" dirty="0"/>
              <a:t>NGLE Manual 2010: § 25.3.3.</a:t>
            </a:r>
          </a:p>
        </p:txBody>
      </p:sp>
      <p:sp>
        <p:nvSpPr>
          <p:cNvPr id="3" name="2 Marcador de contenido"/>
          <p:cNvSpPr>
            <a:spLocks noGrp="1"/>
          </p:cNvSpPr>
          <p:nvPr>
            <p:ph idx="1"/>
          </p:nvPr>
        </p:nvSpPr>
        <p:spPr/>
        <p:txBody>
          <a:bodyPr>
            <a:normAutofit lnSpcReduction="10000"/>
          </a:bodyPr>
          <a:lstStyle/>
          <a:p>
            <a:pPr marL="514350" indent="-514350">
              <a:buFont typeface="+mj-lt"/>
              <a:buAutoNum type="alphaLcParenR" startAt="4"/>
            </a:pPr>
            <a:r>
              <a:rPr lang="es-ES" sz="3000" b="1" dirty="0"/>
              <a:t>Percepción &gt; Intención o voluntad </a:t>
            </a:r>
          </a:p>
          <a:p>
            <a:pPr marL="514350" indent="-514350">
              <a:buNone/>
            </a:pPr>
            <a:r>
              <a:rPr lang="es-ES" sz="3600" dirty="0"/>
              <a:t>	</a:t>
            </a:r>
            <a:r>
              <a:rPr lang="es-ES" sz="2600" dirty="0"/>
              <a:t>Ve que cada cosa está en su lugar</a:t>
            </a:r>
          </a:p>
          <a:p>
            <a:pPr marL="514350" indent="-514350">
              <a:buNone/>
            </a:pPr>
            <a:r>
              <a:rPr lang="es-ES" sz="2600" dirty="0"/>
              <a:t>	Ve/mira que cada cosa esté en su lugar</a:t>
            </a:r>
          </a:p>
          <a:p>
            <a:pPr marL="514350" indent="-514350">
              <a:buNone/>
            </a:pPr>
            <a:endParaRPr lang="es-ES" sz="3000" b="1" dirty="0"/>
          </a:p>
          <a:p>
            <a:pPr marL="514350" indent="-514350">
              <a:buFont typeface="+mj-lt"/>
              <a:buAutoNum type="alphaLcParenR" startAt="5"/>
            </a:pPr>
            <a:r>
              <a:rPr lang="es-ES" sz="3000" b="1" dirty="0"/>
              <a:t>Aserción &gt; Justificación </a:t>
            </a:r>
          </a:p>
          <a:p>
            <a:pPr marL="514350" indent="-514350">
              <a:buNone/>
            </a:pPr>
            <a:r>
              <a:rPr lang="es-ES" dirty="0"/>
              <a:t>	</a:t>
            </a:r>
            <a:r>
              <a:rPr lang="es-ES" sz="2600" dirty="0" err="1"/>
              <a:t>Oashpe</a:t>
            </a:r>
            <a:r>
              <a:rPr lang="es-ES" sz="2600" dirty="0"/>
              <a:t> explica que las estrellas y los planetas surgen tras la condensación de nebulosas rotantes </a:t>
            </a:r>
          </a:p>
          <a:p>
            <a:pPr marL="514350" indent="-514350">
              <a:buNone/>
            </a:pPr>
            <a:r>
              <a:rPr lang="es-ES" sz="2600" dirty="0"/>
              <a:t>	Tal armonía explica que la percepción nos ofrezca un mundo organizado y no un caos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Las unidades complejas</a:t>
            </a:r>
          </a:p>
        </p:txBody>
      </p:sp>
      <p:sp>
        <p:nvSpPr>
          <p:cNvPr id="3" name="2 Marcador de contenido"/>
          <p:cNvSpPr>
            <a:spLocks noGrp="1"/>
          </p:cNvSpPr>
          <p:nvPr>
            <p:ph idx="1"/>
          </p:nvPr>
        </p:nvSpPr>
        <p:spPr>
          <a:xfrm>
            <a:off x="457200" y="1417638"/>
            <a:ext cx="8219256" cy="5040560"/>
          </a:xfrm>
        </p:spPr>
        <p:txBody>
          <a:bodyPr>
            <a:normAutofit fontScale="92500" lnSpcReduction="20000"/>
          </a:bodyPr>
          <a:lstStyle/>
          <a:p>
            <a:pPr>
              <a:buNone/>
            </a:pPr>
            <a:r>
              <a:rPr lang="es-ES" sz="2400" dirty="0"/>
              <a:t>1</a:t>
            </a:r>
            <a:r>
              <a:rPr lang="es-ES" sz="2800" dirty="0"/>
              <a:t>. </a:t>
            </a:r>
            <a:r>
              <a:rPr lang="es-ES" sz="2000" dirty="0"/>
              <a:t>Las cláusulas integradas: completivas, relativas y adverbiales</a:t>
            </a:r>
          </a:p>
          <a:p>
            <a:pPr>
              <a:buNone/>
            </a:pPr>
            <a:r>
              <a:rPr lang="es-ES" sz="2000" dirty="0"/>
              <a:t>2. Construcciones con completivas</a:t>
            </a:r>
          </a:p>
          <a:p>
            <a:pPr>
              <a:buNone/>
            </a:pPr>
            <a:r>
              <a:rPr lang="es-ES" sz="2000" dirty="0"/>
              <a:t>3. Las cláusulas relativas</a:t>
            </a:r>
          </a:p>
          <a:p>
            <a:pPr>
              <a:buNone/>
            </a:pPr>
            <a:r>
              <a:rPr lang="es-ES" sz="2000" dirty="0"/>
              <a:t>4. Las estructuras coordinadas</a:t>
            </a:r>
          </a:p>
          <a:p>
            <a:pPr>
              <a:buNone/>
            </a:pPr>
            <a:r>
              <a:rPr lang="es-ES" sz="2800" dirty="0"/>
              <a:t>5. La estructura bipolar</a:t>
            </a:r>
          </a:p>
          <a:p>
            <a:pPr>
              <a:buNone/>
            </a:pPr>
            <a:r>
              <a:rPr lang="es-ES" sz="2800" dirty="0"/>
              <a:t>	</a:t>
            </a:r>
          </a:p>
          <a:p>
            <a:pPr>
              <a:buNone/>
            </a:pPr>
            <a:r>
              <a:rPr lang="es-ES" sz="2800" dirty="0"/>
              <a:t>	Lectura obligatoria:</a:t>
            </a:r>
          </a:p>
          <a:p>
            <a:pPr>
              <a:buNone/>
            </a:pPr>
            <a:r>
              <a:rPr lang="es-ES" sz="2800" dirty="0"/>
              <a:t>	NGBLE (2011): RAE y ASALE: </a:t>
            </a:r>
            <a:r>
              <a:rPr lang="es-ES" sz="2800" i="1" dirty="0"/>
              <a:t>Nueva gramática básica de la lengua española. </a:t>
            </a:r>
            <a:r>
              <a:rPr lang="es-ES" sz="2800" dirty="0"/>
              <a:t>Madrid: Espasa, págs. 247-268.</a:t>
            </a:r>
          </a:p>
          <a:p>
            <a:pPr>
              <a:buNone/>
            </a:pPr>
            <a:r>
              <a:rPr lang="es-ES" sz="2800" dirty="0"/>
              <a:t>	Cap. 27: Construcciones comparativas, superlativas y consecutivas.</a:t>
            </a:r>
          </a:p>
          <a:p>
            <a:pPr>
              <a:buNone/>
            </a:pPr>
            <a:r>
              <a:rPr lang="es-ES" sz="2800" dirty="0"/>
              <a:t>	Cap. 28: Construcciones causales, finales e ilativas.</a:t>
            </a:r>
          </a:p>
          <a:p>
            <a:pPr>
              <a:buNone/>
            </a:pPr>
            <a:r>
              <a:rPr lang="es-ES" sz="2800" dirty="0"/>
              <a:t>	Cap. 29: Construcciones condicionales y concesivas.</a:t>
            </a:r>
          </a:p>
        </p:txBody>
      </p:sp>
      <p:sp>
        <p:nvSpPr>
          <p:cNvPr id="5" name="4 Rectángulo"/>
          <p:cNvSpPr/>
          <p:nvPr/>
        </p:nvSpPr>
        <p:spPr>
          <a:xfrm>
            <a:off x="457200" y="2636912"/>
            <a:ext cx="7643192" cy="648072"/>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 xmlns:p14="http://schemas.microsoft.com/office/powerpoint/2010/main" val="1255627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2.1. Cláusulas interrogativas indirectas</a:t>
            </a:r>
          </a:p>
        </p:txBody>
      </p:sp>
      <p:sp>
        <p:nvSpPr>
          <p:cNvPr id="3" name="2 Marcador de contenido"/>
          <p:cNvSpPr>
            <a:spLocks noGrp="1"/>
          </p:cNvSpPr>
          <p:nvPr>
            <p:ph idx="1"/>
          </p:nvPr>
        </p:nvSpPr>
        <p:spPr/>
        <p:txBody>
          <a:bodyPr>
            <a:normAutofit lnSpcReduction="10000"/>
          </a:bodyPr>
          <a:lstStyle/>
          <a:p>
            <a:r>
              <a:rPr lang="es-ES" sz="2600" b="1" dirty="0"/>
              <a:t>Totales o disyuntivas</a:t>
            </a:r>
            <a:r>
              <a:rPr lang="es-ES" sz="2600" dirty="0"/>
              <a:t>: encabezadas por la conjunción subordinante si (elección entre dos opciones). Implican o evocan algún tipo de elección o alternativa. </a:t>
            </a:r>
          </a:p>
          <a:p>
            <a:pPr>
              <a:buNone/>
            </a:pPr>
            <a:r>
              <a:rPr lang="es-ES" sz="2400" dirty="0"/>
              <a:t>	A este ritmo, no saben </a:t>
            </a:r>
            <a:r>
              <a:rPr lang="es-ES" sz="2400" u="sng" dirty="0"/>
              <a:t>si llegarán a Madrid antes de las elecciones </a:t>
            </a:r>
          </a:p>
          <a:p>
            <a:pPr>
              <a:buNone/>
            </a:pPr>
            <a:r>
              <a:rPr lang="es-ES" sz="2400" dirty="0"/>
              <a:t>	Vistos los resultados, no se sabe </a:t>
            </a:r>
            <a:r>
              <a:rPr lang="es-ES" sz="2400" u="sng" dirty="0"/>
              <a:t>si ganó o perdió</a:t>
            </a:r>
          </a:p>
          <a:p>
            <a:r>
              <a:rPr lang="es-ES" sz="2600" b="1" dirty="0"/>
              <a:t>Parciales</a:t>
            </a:r>
            <a:r>
              <a:rPr lang="es-ES" sz="2600" dirty="0"/>
              <a:t>: Se desconoce el valor de una variable (que no se ha especificado) </a:t>
            </a:r>
          </a:p>
          <a:p>
            <a:pPr>
              <a:buNone/>
            </a:pPr>
            <a:r>
              <a:rPr lang="es-ES" sz="2600" dirty="0"/>
              <a:t>	</a:t>
            </a:r>
            <a:r>
              <a:rPr lang="es-ES" sz="2400" dirty="0"/>
              <a:t>Le preguntaron </a:t>
            </a:r>
            <a:r>
              <a:rPr lang="es-ES" sz="2400" u="sng" dirty="0"/>
              <a:t>qué deseaba</a:t>
            </a:r>
          </a:p>
          <a:p>
            <a:pPr>
              <a:buNone/>
            </a:pPr>
            <a:r>
              <a:rPr lang="es-ES" sz="2400" dirty="0"/>
              <a:t>	No se explica </a:t>
            </a:r>
            <a:r>
              <a:rPr lang="es-ES" sz="2400" u="sng" dirty="0"/>
              <a:t>cómo consiguieron sobrevivir</a:t>
            </a:r>
          </a:p>
          <a:p>
            <a:pPr>
              <a:buNone/>
            </a:pPr>
            <a:r>
              <a:rPr lang="es-ES" sz="2600" dirty="0"/>
              <a:t>	</a:t>
            </a:r>
          </a:p>
          <a:p>
            <a:endParaRPr lang="es-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2.1. Discurso directo y discurso indirecto</a:t>
            </a:r>
          </a:p>
        </p:txBody>
      </p:sp>
      <p:sp>
        <p:nvSpPr>
          <p:cNvPr id="3" name="2 Marcador de contenido"/>
          <p:cNvSpPr>
            <a:spLocks noGrp="1"/>
          </p:cNvSpPr>
          <p:nvPr>
            <p:ph idx="1"/>
          </p:nvPr>
        </p:nvSpPr>
        <p:spPr>
          <a:xfrm>
            <a:off x="467544" y="1340768"/>
            <a:ext cx="8291264" cy="4785395"/>
          </a:xfrm>
        </p:spPr>
        <p:txBody>
          <a:bodyPr>
            <a:normAutofit fontScale="85000" lnSpcReduction="20000"/>
          </a:bodyPr>
          <a:lstStyle/>
          <a:p>
            <a:pPr marL="0" indent="0">
              <a:buNone/>
            </a:pPr>
            <a:r>
              <a:rPr lang="es-ES" dirty="0"/>
              <a:t>Se llama </a:t>
            </a:r>
            <a:r>
              <a:rPr lang="es-ES" b="1" dirty="0"/>
              <a:t>discurso directo </a:t>
            </a:r>
            <a:r>
              <a:rPr lang="es-ES" dirty="0"/>
              <a:t>al que reproduce de forma literal palabras o pensamientos. Suele aparecer con un verbo introductor que ocupa diversas posiciones. </a:t>
            </a:r>
          </a:p>
          <a:p>
            <a:pPr marL="0" indent="0">
              <a:buNone/>
            </a:pPr>
            <a:r>
              <a:rPr lang="es-ES" sz="2800" dirty="0"/>
              <a:t>[…] y al fin </a:t>
            </a:r>
            <a:r>
              <a:rPr lang="es-ES" sz="2800" u="sng" dirty="0"/>
              <a:t>exclamó</a:t>
            </a:r>
            <a:r>
              <a:rPr lang="es-ES" sz="2800" dirty="0"/>
              <a:t> para todos: </a:t>
            </a:r>
            <a:r>
              <a:rPr lang="es-ES" sz="2800" dirty="0">
                <a:solidFill>
                  <a:srgbClr val="1B05BB"/>
                </a:solidFill>
              </a:rPr>
              <a:t>- ¡Esto no tiene precedentes!</a:t>
            </a:r>
          </a:p>
          <a:p>
            <a:pPr marL="0" indent="0">
              <a:buNone/>
            </a:pPr>
            <a:r>
              <a:rPr lang="es-ES" sz="2800" dirty="0"/>
              <a:t>Soy un ser activo, exclamó, y voy a atreverme a ser yo mismo</a:t>
            </a:r>
          </a:p>
          <a:p>
            <a:pPr marL="0" indent="0">
              <a:buNone/>
            </a:pPr>
            <a:r>
              <a:rPr lang="es-ES" sz="2800" dirty="0">
                <a:solidFill>
                  <a:srgbClr val="1B05BB"/>
                </a:solidFill>
              </a:rPr>
              <a:t>"El único capaz de editar las obras completas de Ramón el infatigable, es el infatigable </a:t>
            </a:r>
            <a:r>
              <a:rPr lang="es-ES" sz="2800" dirty="0" err="1">
                <a:solidFill>
                  <a:srgbClr val="1B05BB"/>
                </a:solidFill>
              </a:rPr>
              <a:t>Meinke</a:t>
            </a:r>
            <a:r>
              <a:rPr lang="es-ES" sz="2800" dirty="0"/>
              <a:t>", </a:t>
            </a:r>
            <a:r>
              <a:rPr lang="es-ES" sz="2800" u="sng" dirty="0"/>
              <a:t>corroboró </a:t>
            </a:r>
            <a:r>
              <a:rPr lang="es-ES" sz="2800" dirty="0"/>
              <a:t>Antonio Mingote, quien </a:t>
            </a:r>
            <a:r>
              <a:rPr lang="es-ES" sz="2800" u="sng" dirty="0"/>
              <a:t>añadió</a:t>
            </a:r>
            <a:r>
              <a:rPr lang="es-ES" sz="2800" dirty="0"/>
              <a:t>: "</a:t>
            </a:r>
            <a:r>
              <a:rPr lang="es-ES" sz="2800" dirty="0">
                <a:solidFill>
                  <a:srgbClr val="1B05BB"/>
                </a:solidFill>
              </a:rPr>
              <a:t>Hans hace como que se va y vuelve. Adiós y bienvenido</a:t>
            </a:r>
            <a:r>
              <a:rPr lang="es-ES" sz="2800" dirty="0"/>
              <a:t>".</a:t>
            </a:r>
          </a:p>
          <a:p>
            <a:pPr marL="0" indent="0">
              <a:buNone/>
            </a:pPr>
            <a:r>
              <a:rPr lang="es-ES" dirty="0"/>
              <a:t> Cuando el verbo sigue a la cláusula que expresa el contenido citado, el sujeto aparece pospuesto a él:</a:t>
            </a:r>
          </a:p>
          <a:p>
            <a:pPr marL="0" indent="0">
              <a:buNone/>
            </a:pPr>
            <a:r>
              <a:rPr lang="es-ES" sz="2800" dirty="0">
                <a:solidFill>
                  <a:srgbClr val="1B05BB"/>
                </a:solidFill>
              </a:rPr>
              <a:t>¡Ya está el arroz! </a:t>
            </a:r>
            <a:r>
              <a:rPr lang="es-ES" sz="2800" dirty="0"/>
              <a:t>-</a:t>
            </a:r>
            <a:r>
              <a:rPr lang="es-ES" sz="2800" u="sng" dirty="0"/>
              <a:t>exclamó</a:t>
            </a:r>
            <a:r>
              <a:rPr lang="es-ES" sz="2800" dirty="0"/>
              <a:t> Luis masticando algunos granos </a:t>
            </a:r>
          </a:p>
          <a:p>
            <a:pPr marL="0" indent="0">
              <a:buNone/>
            </a:pPr>
            <a:r>
              <a:rPr lang="es-ES" sz="2800" dirty="0">
                <a:solidFill>
                  <a:srgbClr val="1B05BB"/>
                </a:solidFill>
              </a:rPr>
              <a:t>"Me matarán</a:t>
            </a:r>
            <a:r>
              <a:rPr lang="es-ES" sz="2800" dirty="0"/>
              <a:t>", </a:t>
            </a:r>
            <a:r>
              <a:rPr lang="es-ES" sz="2800" u="sng" dirty="0"/>
              <a:t>aseguró</a:t>
            </a:r>
            <a:r>
              <a:rPr lang="es-ES" sz="2800" dirty="0"/>
              <a:t> ella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2.1. Discurso directo y discurso indirecto</a:t>
            </a:r>
          </a:p>
        </p:txBody>
      </p:sp>
      <p:sp>
        <p:nvSpPr>
          <p:cNvPr id="3" name="2 Marcador de contenido"/>
          <p:cNvSpPr>
            <a:spLocks noGrp="1"/>
          </p:cNvSpPr>
          <p:nvPr>
            <p:ph idx="1"/>
          </p:nvPr>
        </p:nvSpPr>
        <p:spPr>
          <a:xfrm>
            <a:off x="457200" y="1600200"/>
            <a:ext cx="8229600" cy="4709120"/>
          </a:xfrm>
        </p:spPr>
        <p:txBody>
          <a:bodyPr>
            <a:normAutofit fontScale="92500" lnSpcReduction="10000"/>
          </a:bodyPr>
          <a:lstStyle/>
          <a:p>
            <a:pPr marL="0" indent="0">
              <a:buNone/>
            </a:pPr>
            <a:r>
              <a:rPr lang="es-ES" sz="3100" dirty="0"/>
              <a:t>En el discurso indirecto se reproducen las palabras de otro adaptándolas al sistema de referencias deícticas del hablante.</a:t>
            </a:r>
          </a:p>
          <a:p>
            <a:pPr>
              <a:buNone/>
            </a:pPr>
            <a:r>
              <a:rPr lang="es-ES" dirty="0"/>
              <a:t> 	</a:t>
            </a:r>
            <a:r>
              <a:rPr lang="es-ES" sz="2800" dirty="0"/>
              <a:t>El hecho es que el lunes siguiente, cuando llegamos a la casa del doctor Gómez para comentar con él sobre la política, él muy sonriente nos dijo: "</a:t>
            </a:r>
            <a:r>
              <a:rPr lang="es-ES" sz="2800" u="sng" dirty="0"/>
              <a:t>Les tengo </a:t>
            </a:r>
            <a:r>
              <a:rPr lang="es-ES" sz="2800" dirty="0"/>
              <a:t>novedades de Palacio: </a:t>
            </a:r>
            <a:r>
              <a:rPr lang="es-ES" sz="2800" u="sng" dirty="0"/>
              <a:t>me piden </a:t>
            </a:r>
            <a:r>
              <a:rPr lang="es-ES" sz="2800" dirty="0"/>
              <a:t>una lista de candidatos para el Ministerio de Gobierno, </a:t>
            </a:r>
            <a:r>
              <a:rPr lang="es-ES" sz="2800" u="sng" dirty="0"/>
              <a:t>yo he pensado ésta</a:t>
            </a:r>
            <a:r>
              <a:rPr lang="es-ES" sz="2800" dirty="0"/>
              <a:t>".</a:t>
            </a:r>
          </a:p>
          <a:p>
            <a:pPr>
              <a:buNone/>
            </a:pPr>
            <a:r>
              <a:rPr lang="es-ES" sz="2800" dirty="0"/>
              <a:t>	 &gt; Él nos dijo </a:t>
            </a:r>
            <a:r>
              <a:rPr lang="es-ES" sz="2800" dirty="0">
                <a:solidFill>
                  <a:srgbClr val="1B05BB"/>
                </a:solidFill>
              </a:rPr>
              <a:t>que</a:t>
            </a:r>
            <a:r>
              <a:rPr lang="es-ES" sz="2800" dirty="0"/>
              <a:t> </a:t>
            </a:r>
            <a:r>
              <a:rPr lang="es-ES" sz="2800" dirty="0">
                <a:solidFill>
                  <a:srgbClr val="1B05BB"/>
                </a:solidFill>
              </a:rPr>
              <a:t>[nos] tenía </a:t>
            </a:r>
            <a:r>
              <a:rPr lang="es-ES" sz="2800" dirty="0"/>
              <a:t>novedades de Palacio, que </a:t>
            </a:r>
            <a:r>
              <a:rPr lang="es-ES" sz="2800" dirty="0">
                <a:solidFill>
                  <a:srgbClr val="1B05BB"/>
                </a:solidFill>
              </a:rPr>
              <a:t>le pedían </a:t>
            </a:r>
            <a:r>
              <a:rPr lang="es-ES" sz="2800" dirty="0"/>
              <a:t>una lista de candidatos para el Ministerio de Gobierno y que </a:t>
            </a:r>
            <a:r>
              <a:rPr lang="es-ES" sz="2800" dirty="0">
                <a:solidFill>
                  <a:srgbClr val="1B05BB"/>
                </a:solidFill>
              </a:rPr>
              <a:t>él había pensado aquella</a:t>
            </a:r>
            <a:r>
              <a:rPr lang="es-ES" sz="2800"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2.2. Funciones de las completivas</a:t>
            </a:r>
          </a:p>
        </p:txBody>
      </p:sp>
      <p:sp>
        <p:nvSpPr>
          <p:cNvPr id="3" name="2 Marcador de contenido"/>
          <p:cNvSpPr>
            <a:spLocks noGrp="1"/>
          </p:cNvSpPr>
          <p:nvPr>
            <p:ph idx="1"/>
          </p:nvPr>
        </p:nvSpPr>
        <p:spPr>
          <a:xfrm>
            <a:off x="457200" y="1412776"/>
            <a:ext cx="8229600" cy="4713387"/>
          </a:xfrm>
        </p:spPr>
        <p:txBody>
          <a:bodyPr>
            <a:normAutofit/>
          </a:bodyPr>
          <a:lstStyle/>
          <a:p>
            <a:r>
              <a:rPr lang="es-ES" sz="2800" b="1" dirty="0"/>
              <a:t>SUJETO</a:t>
            </a:r>
            <a:r>
              <a:rPr lang="es-ES" sz="2800" dirty="0"/>
              <a:t>. En cláusulas con predicados de las siguientes clases:</a:t>
            </a:r>
            <a:endParaRPr lang="es-ES" sz="2400" dirty="0"/>
          </a:p>
          <a:p>
            <a:pPr marL="514350" indent="-514350">
              <a:buFont typeface="+mj-lt"/>
              <a:buAutoNum type="alphaLcParenR"/>
            </a:pPr>
            <a:r>
              <a:rPr lang="es-ES" sz="2600" dirty="0"/>
              <a:t>relaciones causales (</a:t>
            </a:r>
            <a:r>
              <a:rPr lang="es-ES" sz="2600" i="1" dirty="0"/>
              <a:t>indicar, mostrar, probar, suponer…); </a:t>
            </a:r>
          </a:p>
          <a:p>
            <a:pPr marL="514350" indent="-514350">
              <a:buFont typeface="+mj-lt"/>
              <a:buAutoNum type="alphaLcParenR"/>
            </a:pPr>
            <a:r>
              <a:rPr lang="es-ES" sz="2600" dirty="0"/>
              <a:t>valorativos y modales </a:t>
            </a:r>
            <a:r>
              <a:rPr lang="es-ES" sz="2600" i="1" dirty="0"/>
              <a:t>(convenir, importar, urgir…); </a:t>
            </a:r>
          </a:p>
          <a:p>
            <a:pPr marL="514350" indent="-514350">
              <a:buFont typeface="+mj-lt"/>
              <a:buAutoNum type="alphaLcParenR"/>
            </a:pPr>
            <a:r>
              <a:rPr lang="es-ES" sz="2600" dirty="0"/>
              <a:t>reacción afectiva </a:t>
            </a:r>
            <a:r>
              <a:rPr lang="es-ES" sz="2600" i="1" dirty="0"/>
              <a:t>(apetecer, emocionar, gustar, disgustar;</a:t>
            </a:r>
          </a:p>
          <a:p>
            <a:pPr marL="514350" indent="-514350">
              <a:buFont typeface="+mj-lt"/>
              <a:buAutoNum type="alphaLcParenR"/>
            </a:pPr>
            <a:r>
              <a:rPr lang="es-ES" sz="2600" dirty="0"/>
              <a:t>copulativos</a:t>
            </a:r>
            <a:r>
              <a:rPr lang="es-ES" sz="2600" i="1" dirty="0"/>
              <a:t> (ser, estar, parecer, resultar ) </a:t>
            </a:r>
            <a:r>
              <a:rPr lang="es-ES" sz="2600" dirty="0"/>
              <a:t>+ atributo; </a:t>
            </a:r>
          </a:p>
          <a:p>
            <a:pPr marL="514350" indent="-514350">
              <a:buFont typeface="+mj-lt"/>
              <a:buAutoNum type="alphaLcParenR"/>
            </a:pPr>
            <a:r>
              <a:rPr lang="es-ES" sz="2600" dirty="0"/>
              <a:t>suceso o existencia </a:t>
            </a:r>
            <a:r>
              <a:rPr lang="es-ES" sz="2600" i="1" dirty="0"/>
              <a:t>(ocurrir, acontecer, suceder…) </a:t>
            </a:r>
            <a:endParaRPr lang="es-ES" sz="26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2.2. Funciones de las completivas: </a:t>
            </a:r>
            <a:r>
              <a:rPr lang="es-ES" sz="3600" b="1" dirty="0"/>
              <a:t>CDIR</a:t>
            </a:r>
          </a:p>
        </p:txBody>
      </p:sp>
      <p:sp>
        <p:nvSpPr>
          <p:cNvPr id="3" name="2 Marcador de contenido"/>
          <p:cNvSpPr>
            <a:spLocks noGrp="1"/>
          </p:cNvSpPr>
          <p:nvPr>
            <p:ph idx="1"/>
          </p:nvPr>
        </p:nvSpPr>
        <p:spPr>
          <a:xfrm>
            <a:off x="179512" y="1268760"/>
            <a:ext cx="8964488" cy="5256584"/>
          </a:xfrm>
        </p:spPr>
        <p:txBody>
          <a:bodyPr>
            <a:normAutofit fontScale="92500"/>
          </a:bodyPr>
          <a:lstStyle/>
          <a:p>
            <a:pPr marL="93663" indent="-93663">
              <a:buNone/>
            </a:pPr>
            <a:r>
              <a:rPr lang="es-ES" sz="2500" dirty="0"/>
              <a:t>a) </a:t>
            </a:r>
            <a:r>
              <a:rPr lang="es-ES" sz="2500" b="1" dirty="0"/>
              <a:t>causa e influencia </a:t>
            </a:r>
            <a:r>
              <a:rPr lang="es-ES" sz="2500" dirty="0"/>
              <a:t>(</a:t>
            </a:r>
            <a:r>
              <a:rPr lang="es-ES" sz="2500" i="1" dirty="0"/>
              <a:t>hacer, impedir, ocasionar, permitir, rogar…); </a:t>
            </a:r>
          </a:p>
          <a:p>
            <a:pPr marL="93663" indent="-93663">
              <a:spcBef>
                <a:spcPts val="400"/>
              </a:spcBef>
              <a:buNone/>
            </a:pPr>
            <a:r>
              <a:rPr lang="es-ES" sz="2500" i="1" dirty="0"/>
              <a:t>b</a:t>
            </a:r>
            <a:r>
              <a:rPr lang="es-ES" sz="2500" b="1" dirty="0"/>
              <a:t>) presencia y manifestación </a:t>
            </a:r>
            <a:r>
              <a:rPr lang="es-ES" sz="2500" i="1" dirty="0"/>
              <a:t>(demostrar, explicar, probar…); </a:t>
            </a:r>
          </a:p>
          <a:p>
            <a:pPr marL="93663" indent="-93663">
              <a:spcBef>
                <a:spcPts val="400"/>
              </a:spcBef>
              <a:buNone/>
            </a:pPr>
            <a:r>
              <a:rPr lang="es-ES" sz="2500" i="1" dirty="0"/>
              <a:t>c) </a:t>
            </a:r>
            <a:r>
              <a:rPr lang="es-ES" sz="2500" b="1" dirty="0"/>
              <a:t>consecuencia e inferencia </a:t>
            </a:r>
            <a:r>
              <a:rPr lang="es-ES" sz="2500" i="1" dirty="0"/>
              <a:t>(implicar, significar, suponer); </a:t>
            </a:r>
          </a:p>
          <a:p>
            <a:pPr marL="93663" indent="-93663">
              <a:spcBef>
                <a:spcPts val="400"/>
              </a:spcBef>
              <a:buNone/>
            </a:pPr>
            <a:r>
              <a:rPr lang="es-ES" sz="2500" i="1" dirty="0"/>
              <a:t>d) </a:t>
            </a:r>
            <a:r>
              <a:rPr lang="es-ES" sz="2500" b="1" dirty="0"/>
              <a:t>información y comunicación </a:t>
            </a:r>
            <a:r>
              <a:rPr lang="es-ES" sz="2500" i="1" dirty="0"/>
              <a:t>(aclarar, afirmar, asegurar, comunicar, decir, declarar, negar, opinar, repetir, responder); </a:t>
            </a:r>
          </a:p>
          <a:p>
            <a:pPr marL="93663" indent="-93663">
              <a:spcBef>
                <a:spcPts val="400"/>
              </a:spcBef>
              <a:buNone/>
            </a:pPr>
            <a:r>
              <a:rPr lang="es-ES" sz="2500" i="1" dirty="0"/>
              <a:t>e) </a:t>
            </a:r>
            <a:r>
              <a:rPr lang="es-ES" sz="2500" b="1" dirty="0"/>
              <a:t>percepción</a:t>
            </a:r>
            <a:r>
              <a:rPr lang="es-ES" sz="2500" i="1" dirty="0"/>
              <a:t> (advertir, escuchar, intuir, mirar, notar, oler, presentir, ver); </a:t>
            </a:r>
          </a:p>
          <a:p>
            <a:pPr marL="93663" indent="-93663">
              <a:spcBef>
                <a:spcPts val="400"/>
              </a:spcBef>
              <a:buNone/>
            </a:pPr>
            <a:r>
              <a:rPr lang="es-ES" sz="2500" i="1" dirty="0"/>
              <a:t>f) </a:t>
            </a:r>
            <a:r>
              <a:rPr lang="es-ES" sz="2500" b="1" dirty="0"/>
              <a:t>voluntad e intención </a:t>
            </a:r>
            <a:r>
              <a:rPr lang="es-ES" sz="2500" i="1" dirty="0"/>
              <a:t>(anhelar, desear, intentar, procurar, querer); </a:t>
            </a:r>
          </a:p>
          <a:p>
            <a:pPr marL="93663" indent="-93663">
              <a:spcBef>
                <a:spcPts val="400"/>
              </a:spcBef>
              <a:buNone/>
            </a:pPr>
            <a:r>
              <a:rPr lang="es-ES" sz="2500" i="1" dirty="0"/>
              <a:t>g) </a:t>
            </a:r>
            <a:r>
              <a:rPr lang="es-ES" sz="2500" b="1" dirty="0"/>
              <a:t>pensamiento y juicio </a:t>
            </a:r>
            <a:r>
              <a:rPr lang="es-ES" sz="2500" i="1" dirty="0"/>
              <a:t>(admitir, aprobar, calcular, concluir, considerar, creer, criticar, decidir, deducir, dudar, entender, imaginar, pensar…); </a:t>
            </a:r>
          </a:p>
          <a:p>
            <a:pPr marL="93663" indent="-93663">
              <a:spcBef>
                <a:spcPts val="400"/>
              </a:spcBef>
              <a:buNone/>
            </a:pPr>
            <a:r>
              <a:rPr lang="es-ES" sz="2500" i="1" dirty="0"/>
              <a:t>h) </a:t>
            </a:r>
            <a:r>
              <a:rPr lang="es-ES" sz="2500" b="1" dirty="0"/>
              <a:t>adquisición, posesión y pérdida de información </a:t>
            </a:r>
            <a:r>
              <a:rPr lang="es-ES" sz="2500" i="1" dirty="0"/>
              <a:t>(aprender, averiguar, conocer, leer, olvidar, recordar, saber…);</a:t>
            </a:r>
          </a:p>
          <a:p>
            <a:pPr marL="93663" indent="-93663">
              <a:spcBef>
                <a:spcPts val="400"/>
              </a:spcBef>
              <a:buNone/>
            </a:pPr>
            <a:r>
              <a:rPr lang="es-ES" sz="2500" i="1" dirty="0"/>
              <a:t> i) </a:t>
            </a:r>
            <a:r>
              <a:rPr lang="es-ES" sz="2500" b="1" dirty="0"/>
              <a:t>afección</a:t>
            </a:r>
            <a:r>
              <a:rPr lang="es-ES" sz="2500" i="1" dirty="0"/>
              <a:t> (agradecer, deplorar, detestar, lamentar, odiar, sentir, soportar, sufrir, temer…) </a:t>
            </a:r>
            <a:endParaRPr lang="es-ES" sz="25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2.2. Completivas como TÉRMINO de </a:t>
            </a:r>
            <a:r>
              <a:rPr lang="es-ES" sz="3600" dirty="0" err="1"/>
              <a:t>fprep</a:t>
            </a:r>
            <a:endParaRPr lang="es-ES" sz="3600" dirty="0"/>
          </a:p>
        </p:txBody>
      </p:sp>
      <p:sp>
        <p:nvSpPr>
          <p:cNvPr id="3" name="2 Marcador de contenido"/>
          <p:cNvSpPr>
            <a:spLocks noGrp="1"/>
          </p:cNvSpPr>
          <p:nvPr>
            <p:ph idx="1"/>
          </p:nvPr>
        </p:nvSpPr>
        <p:spPr/>
        <p:txBody>
          <a:bodyPr>
            <a:normAutofit/>
          </a:bodyPr>
          <a:lstStyle/>
          <a:p>
            <a:pPr>
              <a:buNone/>
            </a:pPr>
            <a:r>
              <a:rPr lang="es-ES" sz="2800" b="1" dirty="0" err="1"/>
              <a:t>Fprep</a:t>
            </a:r>
            <a:r>
              <a:rPr lang="es-ES" sz="2800" dirty="0"/>
              <a:t> en función de CPREP (“Suplemento” o “CREG”)</a:t>
            </a:r>
          </a:p>
          <a:p>
            <a:pPr lvl="1">
              <a:buNone/>
            </a:pPr>
            <a:endParaRPr lang="es-ES" sz="2600" dirty="0"/>
          </a:p>
          <a:p>
            <a:pPr marL="544513" lvl="1" indent="-1588">
              <a:buNone/>
            </a:pPr>
            <a:r>
              <a:rPr lang="es-ES" sz="2600" dirty="0"/>
              <a:t>La médica confía </a:t>
            </a:r>
            <a:r>
              <a:rPr lang="es-ES" sz="2600" dirty="0">
                <a:solidFill>
                  <a:srgbClr val="1B05BB"/>
                </a:solidFill>
              </a:rPr>
              <a:t>en que el herido se recuperará pronto</a:t>
            </a:r>
          </a:p>
          <a:p>
            <a:pPr marL="544513" lvl="1" indent="-1588">
              <a:buNone/>
            </a:pPr>
            <a:r>
              <a:rPr lang="es-ES" sz="2600" dirty="0"/>
              <a:t>La Ley de Publicidad debe velar </a:t>
            </a:r>
            <a:r>
              <a:rPr lang="es-ES" sz="2600" dirty="0">
                <a:solidFill>
                  <a:srgbClr val="1B05BB"/>
                </a:solidFill>
              </a:rPr>
              <a:t>por que en los anuncios no se incluyan falsedades</a:t>
            </a:r>
          </a:p>
          <a:p>
            <a:pPr marL="544513" lvl="1" indent="-1588">
              <a:buNone/>
            </a:pPr>
            <a:r>
              <a:rPr lang="es-ES" sz="2600" dirty="0"/>
              <a:t>Francia aspira </a:t>
            </a:r>
            <a:r>
              <a:rPr lang="es-ES" sz="2600" dirty="0">
                <a:solidFill>
                  <a:srgbClr val="1B05BB"/>
                </a:solidFill>
              </a:rPr>
              <a:t>a que la UEO se convierta en órgano central de la seguridad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2.2. Completivas como TÉRMINO de </a:t>
            </a:r>
            <a:r>
              <a:rPr lang="es-ES" sz="3600" dirty="0" err="1"/>
              <a:t>fprep</a:t>
            </a:r>
            <a:endParaRPr lang="es-ES" sz="3600" dirty="0"/>
          </a:p>
        </p:txBody>
      </p:sp>
      <p:sp>
        <p:nvSpPr>
          <p:cNvPr id="3" name="2 Marcador de contenido"/>
          <p:cNvSpPr>
            <a:spLocks noGrp="1"/>
          </p:cNvSpPr>
          <p:nvPr>
            <p:ph idx="1"/>
          </p:nvPr>
        </p:nvSpPr>
        <p:spPr>
          <a:xfrm>
            <a:off x="457200" y="1600200"/>
            <a:ext cx="8435280" cy="4853136"/>
          </a:xfrm>
        </p:spPr>
        <p:txBody>
          <a:bodyPr>
            <a:normAutofit/>
          </a:bodyPr>
          <a:lstStyle/>
          <a:p>
            <a:pPr>
              <a:buNone/>
            </a:pPr>
            <a:r>
              <a:rPr lang="es-ES" sz="2400" b="1" dirty="0" err="1"/>
              <a:t>Fprep</a:t>
            </a:r>
            <a:r>
              <a:rPr lang="es-ES" sz="2400" dirty="0"/>
              <a:t> en función de MODIFICADOR de </a:t>
            </a:r>
            <a:r>
              <a:rPr lang="es-ES" sz="2400" b="1" dirty="0"/>
              <a:t>frase sustantiva</a:t>
            </a:r>
          </a:p>
          <a:p>
            <a:pPr indent="14288">
              <a:buNone/>
            </a:pPr>
            <a:r>
              <a:rPr lang="es-ES" sz="2400" dirty="0"/>
              <a:t>aseguró que no tiene conocimiento </a:t>
            </a:r>
            <a:r>
              <a:rPr lang="es-ES" sz="2400" b="1" dirty="0">
                <a:solidFill>
                  <a:srgbClr val="1B05BB"/>
                </a:solidFill>
              </a:rPr>
              <a:t>de que se hayan perpetrado en los últimos días atracos a punta de navaja </a:t>
            </a:r>
            <a:r>
              <a:rPr lang="es-ES" sz="2400" dirty="0"/>
              <a:t>(2VOZ: 28, 4, 4, 17) </a:t>
            </a:r>
          </a:p>
          <a:p>
            <a:pPr indent="14288">
              <a:buNone/>
            </a:pPr>
            <a:r>
              <a:rPr lang="es-ES" sz="2400" dirty="0"/>
              <a:t>Seis meses después había escrito seis cartas sin respuestas, pero se conformó con la comprobación </a:t>
            </a:r>
            <a:r>
              <a:rPr lang="es-ES" sz="2400" b="1" dirty="0">
                <a:solidFill>
                  <a:srgbClr val="1B05BB"/>
                </a:solidFill>
              </a:rPr>
              <a:t>de que él las estaba recibiendo </a:t>
            </a:r>
            <a:r>
              <a:rPr lang="es-ES" sz="2400" b="1" dirty="0"/>
              <a:t>(</a:t>
            </a:r>
            <a:r>
              <a:rPr lang="es-ES" sz="2400" dirty="0"/>
              <a:t>CRO, 93, 32) </a:t>
            </a:r>
          </a:p>
          <a:p>
            <a:pPr indent="14288">
              <a:buNone/>
            </a:pPr>
            <a:r>
              <a:rPr lang="es-ES" sz="2400" dirty="0"/>
              <a:t>Creo que ha llegado la hora </a:t>
            </a:r>
            <a:r>
              <a:rPr lang="es-ES" sz="2400" b="1" dirty="0">
                <a:solidFill>
                  <a:srgbClr val="1B05BB"/>
                </a:solidFill>
              </a:rPr>
              <a:t>de que me vaya </a:t>
            </a:r>
            <a:r>
              <a:rPr lang="es-ES" sz="2400" dirty="0"/>
              <a:t>(CARTA ,158, 7)</a:t>
            </a:r>
          </a:p>
          <a:p>
            <a:pPr>
              <a:buNone/>
            </a:pPr>
            <a:r>
              <a:rPr lang="es-ES" sz="2400" b="1" dirty="0" err="1"/>
              <a:t>Fprep</a:t>
            </a:r>
            <a:r>
              <a:rPr lang="es-ES" sz="2400" dirty="0"/>
              <a:t> en función de MODIFICADOR de </a:t>
            </a:r>
            <a:r>
              <a:rPr lang="es-ES" sz="2400" b="1" dirty="0"/>
              <a:t>frase adjetiva</a:t>
            </a:r>
          </a:p>
          <a:p>
            <a:pPr lvl="1">
              <a:buNone/>
            </a:pPr>
            <a:r>
              <a:rPr lang="es-ES" sz="2400" dirty="0"/>
              <a:t>¿Estás segura </a:t>
            </a:r>
            <a:r>
              <a:rPr lang="es-ES" sz="2400" b="1" dirty="0">
                <a:solidFill>
                  <a:srgbClr val="1B05BB"/>
                </a:solidFill>
              </a:rPr>
              <a:t>de que la quieres leer</a:t>
            </a:r>
            <a:r>
              <a:rPr lang="es-ES" sz="2400" dirty="0"/>
              <a:t>? </a:t>
            </a:r>
          </a:p>
          <a:p>
            <a:pPr lvl="1">
              <a:buNone/>
            </a:pPr>
            <a:r>
              <a:rPr lang="es-ES" sz="2400" dirty="0"/>
              <a:t>Yo soy claramente favorable </a:t>
            </a:r>
            <a:r>
              <a:rPr lang="es-ES" sz="2400" b="1" dirty="0">
                <a:solidFill>
                  <a:srgbClr val="1B05BB"/>
                </a:solidFill>
              </a:rPr>
              <a:t>a que esa ley se cumpla </a:t>
            </a:r>
          </a:p>
          <a:p>
            <a:endParaRPr lang="es-ES" sz="24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2.2. Completivas como TÉRMINO de </a:t>
            </a:r>
            <a:r>
              <a:rPr lang="es-ES" sz="3600" dirty="0" err="1"/>
              <a:t>fprep</a:t>
            </a:r>
            <a:endParaRPr lang="es-ES" sz="3600" dirty="0"/>
          </a:p>
        </p:txBody>
      </p:sp>
      <p:sp>
        <p:nvSpPr>
          <p:cNvPr id="3" name="2 Marcador de contenido"/>
          <p:cNvSpPr>
            <a:spLocks noGrp="1"/>
          </p:cNvSpPr>
          <p:nvPr>
            <p:ph idx="1"/>
          </p:nvPr>
        </p:nvSpPr>
        <p:spPr>
          <a:xfrm>
            <a:off x="323528" y="1600200"/>
            <a:ext cx="8820472" cy="4853136"/>
          </a:xfrm>
        </p:spPr>
        <p:txBody>
          <a:bodyPr>
            <a:normAutofit/>
          </a:bodyPr>
          <a:lstStyle/>
          <a:p>
            <a:pPr>
              <a:buNone/>
            </a:pPr>
            <a:r>
              <a:rPr lang="es-ES" sz="2800" b="1" dirty="0" err="1"/>
              <a:t>Fprep</a:t>
            </a:r>
            <a:r>
              <a:rPr lang="es-ES" sz="2800" dirty="0"/>
              <a:t> en función de ADJUNTO o COMPLEMENTO  CIRCUNSTANCIAL</a:t>
            </a:r>
            <a:endParaRPr lang="es-ES" sz="2800" b="1" dirty="0"/>
          </a:p>
          <a:p>
            <a:endParaRPr lang="es-ES" sz="2400" dirty="0"/>
          </a:p>
          <a:p>
            <a:pPr indent="14288">
              <a:buNone/>
            </a:pPr>
            <a:r>
              <a:rPr lang="es-ES" sz="2800" dirty="0"/>
              <a:t>Entró </a:t>
            </a:r>
            <a:r>
              <a:rPr lang="es-ES" sz="2800" b="1" dirty="0">
                <a:solidFill>
                  <a:srgbClr val="1B05BB"/>
                </a:solidFill>
              </a:rPr>
              <a:t>sin que nadie lo oyese</a:t>
            </a:r>
            <a:r>
              <a:rPr lang="es-ES" sz="2800" dirty="0"/>
              <a:t>. </a:t>
            </a:r>
          </a:p>
          <a:p>
            <a:pPr indent="14288">
              <a:buNone/>
            </a:pPr>
            <a:r>
              <a:rPr lang="es-ES" sz="2800" dirty="0"/>
              <a:t>Leyó cuidadosamente el escrito </a:t>
            </a:r>
            <a:r>
              <a:rPr lang="es-ES" sz="2800" b="1" dirty="0">
                <a:solidFill>
                  <a:srgbClr val="1B05BB"/>
                </a:solidFill>
              </a:rPr>
              <a:t>para no equivocarse</a:t>
            </a:r>
            <a:r>
              <a:rPr lang="es-ES" sz="2800" dirty="0"/>
              <a:t>. </a:t>
            </a:r>
          </a:p>
          <a:p>
            <a:pPr indent="14288">
              <a:buNone/>
            </a:pPr>
            <a:r>
              <a:rPr lang="es-ES" sz="2800" dirty="0"/>
              <a:t>Extendió la mano derecha </a:t>
            </a:r>
            <a:r>
              <a:rPr lang="es-ES" sz="2800" b="1" dirty="0">
                <a:solidFill>
                  <a:srgbClr val="1B05BB"/>
                </a:solidFill>
              </a:rPr>
              <a:t>hasta tocar las baldosas</a:t>
            </a:r>
            <a:r>
              <a:rPr lang="es-ES" sz="2800" dirty="0"/>
              <a:t>. </a:t>
            </a:r>
          </a:p>
          <a:p>
            <a:pPr indent="14288">
              <a:buNone/>
            </a:pPr>
            <a:r>
              <a:rPr lang="es-ES" sz="2800" b="1" dirty="0">
                <a:solidFill>
                  <a:srgbClr val="1B05BB"/>
                </a:solidFill>
              </a:rPr>
              <a:t>Desde que se fue Andy </a:t>
            </a:r>
            <a:r>
              <a:rPr lang="es-ES" sz="2800" dirty="0"/>
              <a:t>hablamos mucho. </a:t>
            </a:r>
          </a:p>
          <a:p>
            <a:endParaRPr lang="es-ES" sz="24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2.2. Queísmo y dequeísmo</a:t>
            </a:r>
          </a:p>
        </p:txBody>
      </p:sp>
      <p:sp>
        <p:nvSpPr>
          <p:cNvPr id="3" name="2 Marcador de contenido"/>
          <p:cNvSpPr>
            <a:spLocks noGrp="1"/>
          </p:cNvSpPr>
          <p:nvPr>
            <p:ph idx="1"/>
          </p:nvPr>
        </p:nvSpPr>
        <p:spPr>
          <a:xfrm>
            <a:off x="467544" y="1556792"/>
            <a:ext cx="8363272" cy="4925144"/>
          </a:xfrm>
        </p:spPr>
        <p:txBody>
          <a:bodyPr>
            <a:normAutofit fontScale="70000" lnSpcReduction="20000"/>
          </a:bodyPr>
          <a:lstStyle/>
          <a:p>
            <a:pPr marL="0" indent="0">
              <a:buNone/>
            </a:pPr>
            <a:r>
              <a:rPr lang="es-ES" sz="3400" i="1" dirty="0"/>
              <a:t>Dequeísmo</a:t>
            </a:r>
            <a:r>
              <a:rPr lang="es-ES" sz="3400" dirty="0"/>
              <a:t>: nombre que recibe el uso considerado incorrecto de la preposición </a:t>
            </a:r>
            <a:r>
              <a:rPr lang="es-ES" sz="3400" i="1" dirty="0"/>
              <a:t>de</a:t>
            </a:r>
            <a:r>
              <a:rPr lang="es-ES" sz="3400" dirty="0"/>
              <a:t> ante cláusulas completivas con que. </a:t>
            </a:r>
            <a:r>
              <a:rPr lang="es-ES" sz="3400" dirty="0" err="1"/>
              <a:t>Ejs</a:t>
            </a:r>
            <a:r>
              <a:rPr lang="es-ES" sz="3400" dirty="0"/>
              <a:t>:</a:t>
            </a:r>
          </a:p>
          <a:p>
            <a:pPr indent="14288">
              <a:buNone/>
            </a:pPr>
            <a:r>
              <a:rPr lang="es-ES" dirty="0"/>
              <a:t>A mí me pasó mucho </a:t>
            </a:r>
            <a:r>
              <a:rPr lang="es-ES" b="1" dirty="0">
                <a:solidFill>
                  <a:srgbClr val="1B05BB"/>
                </a:solidFill>
              </a:rPr>
              <a:t>de que </a:t>
            </a:r>
            <a:r>
              <a:rPr lang="es-ES" dirty="0">
                <a:solidFill>
                  <a:srgbClr val="1B05BB"/>
                </a:solidFill>
              </a:rPr>
              <a:t>yo tenía esa cosa de la culpabilidad por no estar con ellos</a:t>
            </a:r>
            <a:r>
              <a:rPr lang="es-ES" dirty="0"/>
              <a:t>… (Del Moral 2004: 74)</a:t>
            </a:r>
          </a:p>
          <a:p>
            <a:pPr indent="14288">
              <a:buNone/>
            </a:pPr>
            <a:r>
              <a:rPr lang="es-ES" dirty="0"/>
              <a:t>… </a:t>
            </a:r>
            <a:r>
              <a:rPr lang="es-ES" dirty="0" err="1"/>
              <a:t>habéisme</a:t>
            </a:r>
            <a:r>
              <a:rPr lang="es-ES" dirty="0"/>
              <a:t> de </a:t>
            </a:r>
            <a:r>
              <a:rPr lang="es-ES" dirty="0">
                <a:solidFill>
                  <a:srgbClr val="1B05BB"/>
                </a:solidFill>
              </a:rPr>
              <a:t>prometer </a:t>
            </a:r>
            <a:r>
              <a:rPr lang="es-ES" b="1" dirty="0">
                <a:solidFill>
                  <a:srgbClr val="1B05BB"/>
                </a:solidFill>
              </a:rPr>
              <a:t>de que </a:t>
            </a:r>
            <a:r>
              <a:rPr lang="es-ES" dirty="0">
                <a:solidFill>
                  <a:srgbClr val="1B05BB"/>
                </a:solidFill>
              </a:rPr>
              <a:t>con ninguna pregunta ni otra cosa no </a:t>
            </a:r>
            <a:r>
              <a:rPr lang="es-ES" dirty="0" err="1">
                <a:solidFill>
                  <a:srgbClr val="1B05BB"/>
                </a:solidFill>
              </a:rPr>
              <a:t>interromperéis</a:t>
            </a:r>
            <a:r>
              <a:rPr lang="es-ES" dirty="0">
                <a:solidFill>
                  <a:srgbClr val="1B05BB"/>
                </a:solidFill>
              </a:rPr>
              <a:t> el hilo de mi triste historia</a:t>
            </a:r>
            <a:r>
              <a:rPr lang="es-ES" dirty="0"/>
              <a:t>…</a:t>
            </a:r>
          </a:p>
          <a:p>
            <a:pPr indent="14288">
              <a:buNone/>
            </a:pPr>
            <a:r>
              <a:rPr lang="es-ES" dirty="0"/>
              <a:t>						 (Quijote I, XXIV)</a:t>
            </a:r>
          </a:p>
          <a:p>
            <a:pPr marL="0" indent="0">
              <a:buNone/>
            </a:pPr>
            <a:endParaRPr lang="es-ES" sz="3400" i="1" dirty="0"/>
          </a:p>
          <a:p>
            <a:pPr marL="0" indent="0">
              <a:buNone/>
            </a:pPr>
            <a:r>
              <a:rPr lang="es-ES" sz="3400" i="1" dirty="0"/>
              <a:t>Queísmo</a:t>
            </a:r>
            <a:r>
              <a:rPr lang="es-ES" sz="3400" dirty="0"/>
              <a:t>: nombre que se da a la supresión, también considerada incorrecta, de la preposición en construcciones en que, según la norma (académica) , debería usarse. </a:t>
            </a:r>
            <a:r>
              <a:rPr lang="es-ES" sz="3400" dirty="0" err="1"/>
              <a:t>Ejs</a:t>
            </a:r>
            <a:r>
              <a:rPr lang="es-ES" sz="3400" dirty="0"/>
              <a:t>.:</a:t>
            </a:r>
          </a:p>
          <a:p>
            <a:pPr indent="14288">
              <a:buNone/>
            </a:pPr>
            <a:r>
              <a:rPr lang="es-ES" dirty="0"/>
              <a:t>… porque e&lt;(:)&gt; realmente me di cuenta </a:t>
            </a:r>
            <a:r>
              <a:rPr lang="es-ES" b="1" dirty="0">
                <a:solidFill>
                  <a:srgbClr val="1B05BB"/>
                </a:solidFill>
              </a:rPr>
              <a:t>que</a:t>
            </a:r>
            <a:r>
              <a:rPr lang="es-ES" dirty="0">
                <a:solidFill>
                  <a:srgbClr val="1B05BB"/>
                </a:solidFill>
              </a:rPr>
              <a:t> mu.. mucho miedo que la gente tiene es infundado</a:t>
            </a:r>
            <a:r>
              <a:rPr lang="es-ES" dirty="0"/>
              <a:t> (C32HC.05)</a:t>
            </a:r>
          </a:p>
          <a:p>
            <a:pPr indent="14288">
              <a:buNone/>
            </a:pPr>
            <a:r>
              <a:rPr lang="es-ES" dirty="0"/>
              <a:t>Pero yo me acuerdo</a:t>
            </a:r>
            <a:r>
              <a:rPr lang="es-ES" dirty="0">
                <a:solidFill>
                  <a:srgbClr val="1B05BB"/>
                </a:solidFill>
              </a:rPr>
              <a:t> </a:t>
            </a:r>
            <a:r>
              <a:rPr lang="es-ES" b="1" dirty="0">
                <a:solidFill>
                  <a:srgbClr val="1B05BB"/>
                </a:solidFill>
              </a:rPr>
              <a:t>que</a:t>
            </a:r>
            <a:r>
              <a:rPr lang="es-ES" dirty="0">
                <a:solidFill>
                  <a:srgbClr val="1B05BB"/>
                </a:solidFill>
              </a:rPr>
              <a:t> publiqué un artículo sobre uno de mis maestros…</a:t>
            </a:r>
            <a:r>
              <a:rPr lang="es-ES" dirty="0"/>
              <a:t> (MAD:215.27)</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2.2. Queísmo y dequeísmo</a:t>
            </a:r>
          </a:p>
        </p:txBody>
      </p:sp>
      <p:sp>
        <p:nvSpPr>
          <p:cNvPr id="3" name="2 Marcador de contenido"/>
          <p:cNvSpPr>
            <a:spLocks noGrp="1"/>
          </p:cNvSpPr>
          <p:nvPr>
            <p:ph idx="1"/>
          </p:nvPr>
        </p:nvSpPr>
        <p:spPr>
          <a:xfrm>
            <a:off x="323528" y="1600200"/>
            <a:ext cx="8424936" cy="4525963"/>
          </a:xfrm>
        </p:spPr>
        <p:txBody>
          <a:bodyPr>
            <a:noAutofit/>
          </a:bodyPr>
          <a:lstStyle/>
          <a:p>
            <a:pPr>
              <a:buNone/>
              <a:tabLst>
                <a:tab pos="357188" algn="l"/>
              </a:tabLst>
            </a:pPr>
            <a:r>
              <a:rPr lang="es-ES" sz="2800" dirty="0"/>
              <a:t>“</a:t>
            </a:r>
            <a:r>
              <a:rPr lang="es-ES" sz="2800" dirty="0" err="1"/>
              <a:t>Marcio</a:t>
            </a:r>
            <a:r>
              <a:rPr lang="es-ES" sz="2800" dirty="0"/>
              <a:t>:  ¿Qué señal tenemos para ver cuándo está superfluo [ese que], o  cuándo no?  </a:t>
            </a:r>
          </a:p>
          <a:p>
            <a:pPr marL="712788" indent="-712788">
              <a:buNone/>
              <a:tabLst>
                <a:tab pos="712788" algn="l"/>
              </a:tabLst>
            </a:pPr>
            <a:r>
              <a:rPr lang="es-ES" sz="2800" dirty="0"/>
              <a:t> Valdés:  La </a:t>
            </a:r>
            <a:r>
              <a:rPr lang="es-ES" sz="2800" dirty="0" err="1"/>
              <a:t>mesma</a:t>
            </a:r>
            <a:r>
              <a:rPr lang="es-ES" sz="2800" dirty="0"/>
              <a:t> escritura, si la miráis con cuidado, os lo demostrará; como también en una </a:t>
            </a:r>
            <a:r>
              <a:rPr lang="es-ES" sz="2800" b="1" dirty="0"/>
              <a:t>de</a:t>
            </a:r>
            <a:r>
              <a:rPr lang="es-ES" sz="2800" dirty="0"/>
              <a:t> que se pone demasiado y sin propósito ninguno diciendo: Nos he escrito esperando </a:t>
            </a:r>
            <a:r>
              <a:rPr lang="es-ES" sz="2800" b="1" dirty="0"/>
              <a:t>de</a:t>
            </a:r>
            <a:r>
              <a:rPr lang="es-ES" sz="2800" dirty="0"/>
              <a:t> enviar; donde estaría mejor sin aquel </a:t>
            </a:r>
            <a:r>
              <a:rPr lang="es-ES" sz="2800" b="1" dirty="0"/>
              <a:t>de </a:t>
            </a:r>
            <a:r>
              <a:rPr lang="es-ES" sz="2800" dirty="0"/>
              <a:t>decir: esperando enviar; y creedme que estas superfluidades no proceden sino del mucho descuido que tenemos en el escribir en romance.” (Valdés, </a:t>
            </a:r>
            <a:r>
              <a:rPr lang="es-ES" sz="2800" i="1" dirty="0"/>
              <a:t>Diálogo de la Lengua</a:t>
            </a:r>
            <a:r>
              <a:rPr lang="es-ES" sz="2800" dirty="0"/>
              <a:t>)</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Las unidades complejas</a:t>
            </a:r>
          </a:p>
        </p:txBody>
      </p:sp>
      <p:sp>
        <p:nvSpPr>
          <p:cNvPr id="3" name="2 Marcador de contenido"/>
          <p:cNvSpPr>
            <a:spLocks noGrp="1"/>
          </p:cNvSpPr>
          <p:nvPr>
            <p:ph idx="1"/>
          </p:nvPr>
        </p:nvSpPr>
        <p:spPr/>
        <p:txBody>
          <a:bodyPr/>
          <a:lstStyle/>
          <a:p>
            <a:pPr>
              <a:buNone/>
            </a:pPr>
            <a:r>
              <a:rPr lang="es-ES" sz="2400" dirty="0"/>
              <a:t>1</a:t>
            </a:r>
            <a:r>
              <a:rPr lang="es-ES" sz="2800" dirty="0"/>
              <a:t>. Las cláusulas integradas: completivas, relativas y adverbiales</a:t>
            </a:r>
          </a:p>
          <a:p>
            <a:pPr>
              <a:buNone/>
            </a:pPr>
            <a:r>
              <a:rPr lang="es-ES" sz="2800" dirty="0"/>
              <a:t>2. Construcciones con completivas</a:t>
            </a:r>
          </a:p>
          <a:p>
            <a:pPr>
              <a:buNone/>
            </a:pPr>
            <a:r>
              <a:rPr lang="es-ES" sz="2800" dirty="0"/>
              <a:t>3. Las cláusulas relativas</a:t>
            </a:r>
          </a:p>
          <a:p>
            <a:pPr>
              <a:buNone/>
            </a:pPr>
            <a:r>
              <a:rPr lang="es-ES" sz="2800" dirty="0"/>
              <a:t>4. Las estructuras coordinadas</a:t>
            </a:r>
          </a:p>
          <a:p>
            <a:pPr>
              <a:buNone/>
            </a:pPr>
            <a:r>
              <a:rPr lang="es-ES" sz="2800" dirty="0"/>
              <a:t>5. La estructura bipolar</a:t>
            </a:r>
          </a:p>
          <a:p>
            <a:pPr>
              <a:buNone/>
            </a:pPr>
            <a:endParaRPr lang="es-ES" sz="2800" dirty="0"/>
          </a:p>
        </p:txBody>
      </p:sp>
      <p:sp>
        <p:nvSpPr>
          <p:cNvPr id="5" name="4 Rectángulo"/>
          <p:cNvSpPr/>
          <p:nvPr/>
        </p:nvSpPr>
        <p:spPr>
          <a:xfrm>
            <a:off x="457200" y="1628800"/>
            <a:ext cx="7859216" cy="1440160"/>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4638"/>
            <a:ext cx="8820472" cy="1143000"/>
          </a:xfrm>
        </p:spPr>
        <p:txBody>
          <a:bodyPr>
            <a:noAutofit/>
          </a:bodyPr>
          <a:lstStyle/>
          <a:p>
            <a:pPr algn="l"/>
            <a:r>
              <a:rPr lang="es-ES" sz="3600" dirty="0"/>
              <a:t>2.3. Construcciones con verbos de percepción</a:t>
            </a:r>
          </a:p>
        </p:txBody>
      </p:sp>
      <p:sp>
        <p:nvSpPr>
          <p:cNvPr id="3" name="2 Marcador de contenido"/>
          <p:cNvSpPr>
            <a:spLocks noGrp="1"/>
          </p:cNvSpPr>
          <p:nvPr>
            <p:ph idx="1"/>
          </p:nvPr>
        </p:nvSpPr>
        <p:spPr>
          <a:xfrm>
            <a:off x="251520" y="1600200"/>
            <a:ext cx="8892480" cy="4525963"/>
          </a:xfrm>
        </p:spPr>
        <p:txBody>
          <a:bodyPr>
            <a:normAutofit/>
          </a:bodyPr>
          <a:lstStyle/>
          <a:p>
            <a:pPr>
              <a:buNone/>
            </a:pPr>
            <a:r>
              <a:rPr lang="es-ES" dirty="0"/>
              <a:t> Percepción visual y auditiva: </a:t>
            </a:r>
          </a:p>
          <a:p>
            <a:pPr lvl="1">
              <a:buNone/>
            </a:pPr>
            <a:r>
              <a:rPr lang="es-ES" dirty="0"/>
              <a:t>a. Vimos la película → </a:t>
            </a:r>
            <a:r>
              <a:rPr lang="es-ES" dirty="0">
                <a:solidFill>
                  <a:srgbClr val="C00000"/>
                </a:solidFill>
              </a:rPr>
              <a:t>la</a:t>
            </a:r>
            <a:r>
              <a:rPr lang="es-ES" dirty="0"/>
              <a:t> vimos </a:t>
            </a:r>
          </a:p>
          <a:p>
            <a:pPr lvl="1">
              <a:buNone/>
            </a:pPr>
            <a:r>
              <a:rPr lang="es-ES" dirty="0"/>
              <a:t>b. Vimos al actor → </a:t>
            </a:r>
            <a:r>
              <a:rPr lang="es-ES" dirty="0">
                <a:solidFill>
                  <a:srgbClr val="C00000"/>
                </a:solidFill>
              </a:rPr>
              <a:t>lo</a:t>
            </a:r>
            <a:r>
              <a:rPr lang="es-ES" dirty="0"/>
              <a:t> vimos </a:t>
            </a:r>
          </a:p>
          <a:p>
            <a:pPr lvl="1">
              <a:buNone/>
            </a:pPr>
            <a:r>
              <a:rPr lang="es-ES" dirty="0"/>
              <a:t>c. Vimos </a:t>
            </a:r>
            <a:r>
              <a:rPr lang="es-ES" dirty="0">
                <a:solidFill>
                  <a:srgbClr val="1B05BB"/>
                </a:solidFill>
              </a:rPr>
              <a:t>llegar</a:t>
            </a:r>
            <a:r>
              <a:rPr lang="es-ES" dirty="0"/>
              <a:t> al actor → </a:t>
            </a:r>
            <a:r>
              <a:rPr lang="es-ES" dirty="0">
                <a:solidFill>
                  <a:srgbClr val="C00000"/>
                </a:solidFill>
              </a:rPr>
              <a:t>lo</a:t>
            </a:r>
            <a:r>
              <a:rPr lang="es-ES" dirty="0"/>
              <a:t> vimos </a:t>
            </a:r>
            <a:r>
              <a:rPr lang="es-ES" dirty="0">
                <a:solidFill>
                  <a:srgbClr val="1B05BB"/>
                </a:solidFill>
              </a:rPr>
              <a:t>llegar </a:t>
            </a:r>
          </a:p>
          <a:p>
            <a:pPr lvl="1">
              <a:buNone/>
            </a:pPr>
            <a:r>
              <a:rPr lang="es-ES" dirty="0"/>
              <a:t>d. Vimos al actor </a:t>
            </a:r>
            <a:r>
              <a:rPr lang="es-ES" dirty="0">
                <a:solidFill>
                  <a:srgbClr val="1B05BB"/>
                </a:solidFill>
              </a:rPr>
              <a:t>besar a la actriz </a:t>
            </a:r>
            <a:r>
              <a:rPr lang="es-ES" dirty="0"/>
              <a:t>→ </a:t>
            </a:r>
            <a:r>
              <a:rPr lang="es-ES" dirty="0">
                <a:solidFill>
                  <a:srgbClr val="C00000"/>
                </a:solidFill>
              </a:rPr>
              <a:t>lo / le </a:t>
            </a:r>
            <a:r>
              <a:rPr lang="es-ES" dirty="0"/>
              <a:t>vimos besarla </a:t>
            </a:r>
          </a:p>
          <a:p>
            <a:pPr lvl="1">
              <a:buNone/>
            </a:pPr>
            <a:r>
              <a:rPr lang="es-ES" dirty="0"/>
              <a:t>	SUJ―PRED―CDIR</a:t>
            </a:r>
            <a:r>
              <a:rPr lang="es-ES"/>
              <a:t>― PREDICATIVO </a:t>
            </a:r>
            <a:r>
              <a:rPr lang="es-ES" dirty="0"/>
              <a:t>DEL CDIR </a:t>
            </a:r>
          </a:p>
          <a:p>
            <a:pPr>
              <a:buNone/>
            </a:pPr>
            <a:endParaRPr lang="es-E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4638"/>
            <a:ext cx="8568952" cy="1143000"/>
          </a:xfrm>
        </p:spPr>
        <p:txBody>
          <a:bodyPr>
            <a:normAutofit/>
          </a:bodyPr>
          <a:lstStyle/>
          <a:p>
            <a:pPr algn="l"/>
            <a:r>
              <a:rPr lang="es-ES" sz="3600" dirty="0"/>
              <a:t>2.3. Construcciones con verbos de influencia</a:t>
            </a:r>
          </a:p>
        </p:txBody>
      </p:sp>
      <p:sp>
        <p:nvSpPr>
          <p:cNvPr id="3" name="2 Marcador de contenido"/>
          <p:cNvSpPr>
            <a:spLocks noGrp="1"/>
          </p:cNvSpPr>
          <p:nvPr>
            <p:ph idx="1"/>
          </p:nvPr>
        </p:nvSpPr>
        <p:spPr>
          <a:xfrm>
            <a:off x="251520" y="1268760"/>
            <a:ext cx="8640960" cy="5184576"/>
          </a:xfrm>
        </p:spPr>
        <p:txBody>
          <a:bodyPr>
            <a:normAutofit/>
          </a:bodyPr>
          <a:lstStyle/>
          <a:p>
            <a:pPr>
              <a:spcBef>
                <a:spcPts val="0"/>
              </a:spcBef>
            </a:pPr>
            <a:r>
              <a:rPr lang="es-ES" sz="2800" dirty="0"/>
              <a:t>Esquema 1:	</a:t>
            </a:r>
            <a:r>
              <a:rPr lang="es-ES" sz="2600" dirty="0"/>
              <a:t>causante= SUJETO</a:t>
            </a:r>
          </a:p>
          <a:p>
            <a:pPr lvl="1">
              <a:spcBef>
                <a:spcPts val="0"/>
              </a:spcBef>
              <a:buNone/>
            </a:pPr>
            <a:r>
              <a:rPr lang="es-ES" sz="2600" dirty="0"/>
              <a:t>				causado animado= </a:t>
            </a:r>
            <a:r>
              <a:rPr lang="es-ES" sz="2600" dirty="0">
                <a:solidFill>
                  <a:srgbClr val="1B05BB"/>
                </a:solidFill>
              </a:rPr>
              <a:t>CIND</a:t>
            </a:r>
          </a:p>
          <a:p>
            <a:pPr lvl="1">
              <a:spcBef>
                <a:spcPts val="0"/>
              </a:spcBef>
              <a:buNone/>
            </a:pPr>
            <a:r>
              <a:rPr lang="es-ES" sz="2600" dirty="0"/>
              <a:t>				acción= </a:t>
            </a:r>
            <a:r>
              <a:rPr lang="es-ES" sz="2600" dirty="0">
                <a:solidFill>
                  <a:srgbClr val="C00000"/>
                </a:solidFill>
              </a:rPr>
              <a:t>CDIR</a:t>
            </a:r>
            <a:r>
              <a:rPr lang="es-ES" sz="2600" dirty="0"/>
              <a:t> (</a:t>
            </a:r>
            <a:r>
              <a:rPr lang="es-ES" sz="2600" dirty="0" err="1"/>
              <a:t>fnom</a:t>
            </a:r>
            <a:r>
              <a:rPr lang="es-ES" sz="2600" dirty="0"/>
              <a:t> o cláusula)</a:t>
            </a:r>
          </a:p>
          <a:p>
            <a:pPr lvl="1">
              <a:spcBef>
                <a:spcPts val="600"/>
              </a:spcBef>
              <a:buNone/>
            </a:pPr>
            <a:r>
              <a:rPr lang="es-ES" sz="2600" dirty="0"/>
              <a:t>VERBOS: </a:t>
            </a:r>
            <a:r>
              <a:rPr lang="es-ES" sz="2600" i="1" dirty="0"/>
              <a:t>permitir, prohibir, impedir, ordenar…</a:t>
            </a:r>
          </a:p>
          <a:p>
            <a:pPr lvl="1">
              <a:spcBef>
                <a:spcPts val="600"/>
              </a:spcBef>
              <a:buNone/>
            </a:pPr>
            <a:endParaRPr lang="es-ES" sz="2600" i="1" dirty="0"/>
          </a:p>
          <a:p>
            <a:pPr lvl="1">
              <a:spcBef>
                <a:spcPts val="600"/>
              </a:spcBef>
              <a:buNone/>
            </a:pPr>
            <a:r>
              <a:rPr lang="es-ES" sz="2600" dirty="0"/>
              <a:t>El juez </a:t>
            </a:r>
            <a:r>
              <a:rPr lang="es-ES" sz="2600" dirty="0">
                <a:solidFill>
                  <a:srgbClr val="1B05BB"/>
                </a:solidFill>
              </a:rPr>
              <a:t>le</a:t>
            </a:r>
            <a:r>
              <a:rPr lang="es-ES" sz="2600" dirty="0"/>
              <a:t> prohibió </a:t>
            </a:r>
            <a:r>
              <a:rPr lang="es-ES" sz="2600" dirty="0">
                <a:solidFill>
                  <a:srgbClr val="C00000"/>
                </a:solidFill>
              </a:rPr>
              <a:t>la salida del país</a:t>
            </a:r>
          </a:p>
          <a:p>
            <a:pPr lvl="1">
              <a:spcBef>
                <a:spcPts val="600"/>
              </a:spcBef>
              <a:buNone/>
            </a:pPr>
            <a:r>
              <a:rPr lang="es-ES" sz="2600" dirty="0">
                <a:solidFill>
                  <a:srgbClr val="1B05BB"/>
                </a:solidFill>
              </a:rPr>
              <a:t>Le </a:t>
            </a:r>
            <a:r>
              <a:rPr lang="es-ES" sz="2600" dirty="0"/>
              <a:t>ordenaron </a:t>
            </a:r>
            <a:r>
              <a:rPr lang="es-ES" sz="2600" dirty="0">
                <a:solidFill>
                  <a:srgbClr val="C00000"/>
                </a:solidFill>
              </a:rPr>
              <a:t>que abriese la maleta</a:t>
            </a:r>
          </a:p>
          <a:p>
            <a:pPr lvl="1">
              <a:spcBef>
                <a:spcPts val="600"/>
              </a:spcBef>
              <a:buNone/>
            </a:pPr>
            <a:r>
              <a:rPr lang="es-ES" sz="2600" dirty="0">
                <a:solidFill>
                  <a:srgbClr val="1B05BB"/>
                </a:solidFill>
              </a:rPr>
              <a:t>Nos</a:t>
            </a:r>
            <a:r>
              <a:rPr lang="es-ES" sz="2600" dirty="0"/>
              <a:t> impidieron </a:t>
            </a:r>
            <a:r>
              <a:rPr lang="es-ES" sz="2600" dirty="0">
                <a:solidFill>
                  <a:srgbClr val="C00000"/>
                </a:solidFill>
              </a:rPr>
              <a:t>entrar en el recinto</a:t>
            </a:r>
          </a:p>
          <a:p>
            <a:pPr lvl="1">
              <a:spcBef>
                <a:spcPts val="600"/>
              </a:spcBef>
              <a:buNone/>
            </a:pPr>
            <a:endParaRPr lang="es-ES" sz="2600"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4638"/>
            <a:ext cx="8568952" cy="1143000"/>
          </a:xfrm>
        </p:spPr>
        <p:txBody>
          <a:bodyPr>
            <a:normAutofit/>
          </a:bodyPr>
          <a:lstStyle/>
          <a:p>
            <a:pPr algn="l"/>
            <a:r>
              <a:rPr lang="es-ES" sz="3600" dirty="0"/>
              <a:t>2.3. Construcciones con verbos de influencia</a:t>
            </a:r>
          </a:p>
        </p:txBody>
      </p:sp>
      <p:sp>
        <p:nvSpPr>
          <p:cNvPr id="3" name="2 Marcador de contenido"/>
          <p:cNvSpPr>
            <a:spLocks noGrp="1"/>
          </p:cNvSpPr>
          <p:nvPr>
            <p:ph idx="1"/>
          </p:nvPr>
        </p:nvSpPr>
        <p:spPr>
          <a:xfrm>
            <a:off x="251520" y="1268760"/>
            <a:ext cx="8640960" cy="5184576"/>
          </a:xfrm>
        </p:spPr>
        <p:txBody>
          <a:bodyPr>
            <a:normAutofit/>
          </a:bodyPr>
          <a:lstStyle/>
          <a:p>
            <a:pPr>
              <a:spcBef>
                <a:spcPts val="0"/>
              </a:spcBef>
            </a:pPr>
            <a:r>
              <a:rPr lang="es-ES" sz="2800" dirty="0"/>
              <a:t>Esquema 2:	</a:t>
            </a:r>
            <a:r>
              <a:rPr lang="es-ES" sz="2600" dirty="0"/>
              <a:t>causante= SUJETO</a:t>
            </a:r>
          </a:p>
          <a:p>
            <a:pPr lvl="1">
              <a:spcBef>
                <a:spcPts val="0"/>
              </a:spcBef>
              <a:buNone/>
            </a:pPr>
            <a:r>
              <a:rPr lang="es-ES" sz="2600" dirty="0"/>
              <a:t>				causado animado= </a:t>
            </a:r>
            <a:r>
              <a:rPr lang="es-ES" sz="2600" dirty="0">
                <a:solidFill>
                  <a:srgbClr val="C00000"/>
                </a:solidFill>
              </a:rPr>
              <a:t>CDIR</a:t>
            </a:r>
          </a:p>
          <a:p>
            <a:pPr lvl="1">
              <a:spcBef>
                <a:spcPts val="0"/>
              </a:spcBef>
              <a:buNone/>
            </a:pPr>
            <a:r>
              <a:rPr lang="es-ES" sz="2600" dirty="0"/>
              <a:t>				acción= </a:t>
            </a:r>
            <a:r>
              <a:rPr lang="es-ES" sz="2600" dirty="0">
                <a:solidFill>
                  <a:srgbClr val="1B05BB"/>
                </a:solidFill>
              </a:rPr>
              <a:t>CPREP (SUPL)</a:t>
            </a:r>
          </a:p>
          <a:p>
            <a:pPr lvl="1" indent="-479425">
              <a:spcBef>
                <a:spcPts val="600"/>
              </a:spcBef>
              <a:buNone/>
            </a:pPr>
            <a:r>
              <a:rPr lang="es-ES" sz="2600" dirty="0"/>
              <a:t>VERBOS: </a:t>
            </a:r>
            <a:r>
              <a:rPr lang="es-ES" sz="2600" i="1" dirty="0"/>
              <a:t>animar, ayudar, conminar, empujar, incitar, instar…</a:t>
            </a:r>
          </a:p>
          <a:p>
            <a:pPr lvl="1">
              <a:spcBef>
                <a:spcPts val="600"/>
              </a:spcBef>
              <a:buNone/>
            </a:pPr>
            <a:endParaRPr lang="es-ES" sz="2600" i="1" dirty="0"/>
          </a:p>
          <a:p>
            <a:pPr lvl="1">
              <a:spcBef>
                <a:spcPts val="600"/>
              </a:spcBef>
              <a:buNone/>
            </a:pPr>
            <a:r>
              <a:rPr lang="es-ES" sz="2600" dirty="0">
                <a:solidFill>
                  <a:srgbClr val="C00000"/>
                </a:solidFill>
              </a:rPr>
              <a:t>La </a:t>
            </a:r>
            <a:r>
              <a:rPr lang="es-ES" sz="2600" dirty="0"/>
              <a:t>animó </a:t>
            </a:r>
            <a:r>
              <a:rPr lang="es-ES" sz="2600" dirty="0">
                <a:solidFill>
                  <a:srgbClr val="1B05BB"/>
                </a:solidFill>
              </a:rPr>
              <a:t>a que se presentase al premio</a:t>
            </a:r>
          </a:p>
          <a:p>
            <a:pPr lvl="1">
              <a:spcBef>
                <a:spcPts val="600"/>
              </a:spcBef>
              <a:buNone/>
            </a:pPr>
            <a:r>
              <a:rPr lang="es-ES" sz="2600" dirty="0">
                <a:solidFill>
                  <a:srgbClr val="C00000"/>
                </a:solidFill>
              </a:rPr>
              <a:t>Lo </a:t>
            </a:r>
            <a:r>
              <a:rPr lang="es-ES" sz="2600" dirty="0"/>
              <a:t>ayudaron </a:t>
            </a:r>
            <a:r>
              <a:rPr lang="es-ES" sz="2600" dirty="0">
                <a:solidFill>
                  <a:srgbClr val="1B05BB"/>
                </a:solidFill>
              </a:rPr>
              <a:t>a levantarse</a:t>
            </a:r>
          </a:p>
          <a:p>
            <a:pPr lvl="1">
              <a:spcBef>
                <a:spcPts val="600"/>
              </a:spcBef>
              <a:buNone/>
            </a:pPr>
            <a:r>
              <a:rPr lang="es-ES" sz="2600" dirty="0"/>
              <a:t>No </a:t>
            </a:r>
            <a:r>
              <a:rPr lang="es-ES" sz="2600" dirty="0">
                <a:solidFill>
                  <a:srgbClr val="C00000"/>
                </a:solidFill>
              </a:rPr>
              <a:t>los</a:t>
            </a:r>
            <a:r>
              <a:rPr lang="es-ES" sz="2600" dirty="0"/>
              <a:t> incites </a:t>
            </a:r>
            <a:r>
              <a:rPr lang="es-ES" sz="2600" dirty="0">
                <a:solidFill>
                  <a:srgbClr val="1B05BB"/>
                </a:solidFill>
              </a:rPr>
              <a:t>a beber</a:t>
            </a:r>
          </a:p>
          <a:p>
            <a:pPr lvl="1">
              <a:spcBef>
                <a:spcPts val="600"/>
              </a:spcBef>
              <a:buNone/>
            </a:pPr>
            <a:endParaRPr lang="es-ES" sz="2600" dirty="0"/>
          </a:p>
          <a:p>
            <a:pPr lvl="1">
              <a:spcBef>
                <a:spcPts val="600"/>
              </a:spcBef>
              <a:buNone/>
            </a:pPr>
            <a:endParaRPr lang="es-ES" sz="2600"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p:spPr>
        <p:txBody>
          <a:bodyPr>
            <a:normAutofit/>
          </a:bodyPr>
          <a:lstStyle/>
          <a:p>
            <a:pPr algn="l"/>
            <a:r>
              <a:rPr lang="es-ES" sz="3200" dirty="0"/>
              <a:t>2.3. </a:t>
            </a:r>
            <a:r>
              <a:rPr lang="es-ES" sz="3200" i="1" dirty="0"/>
              <a:t>DEJAR, HACER </a:t>
            </a:r>
            <a:r>
              <a:rPr lang="es-ES" sz="3200" dirty="0"/>
              <a:t>(causativos)</a:t>
            </a:r>
          </a:p>
        </p:txBody>
      </p:sp>
      <p:sp>
        <p:nvSpPr>
          <p:cNvPr id="3" name="2 Marcador de contenido"/>
          <p:cNvSpPr>
            <a:spLocks noGrp="1"/>
          </p:cNvSpPr>
          <p:nvPr>
            <p:ph idx="1"/>
          </p:nvPr>
        </p:nvSpPr>
        <p:spPr>
          <a:xfrm>
            <a:off x="0" y="1196752"/>
            <a:ext cx="8964488" cy="5472608"/>
          </a:xfrm>
        </p:spPr>
        <p:txBody>
          <a:bodyPr>
            <a:normAutofit fontScale="62500" lnSpcReduction="20000"/>
          </a:bodyPr>
          <a:lstStyle/>
          <a:p>
            <a:pPr lvl="1">
              <a:buNone/>
            </a:pPr>
            <a:r>
              <a:rPr lang="es-ES" i="1" dirty="0"/>
              <a:t>Hacer = ‘causar que X realice Y’ (obligar) </a:t>
            </a:r>
          </a:p>
          <a:p>
            <a:pPr lvl="1">
              <a:buNone/>
            </a:pPr>
            <a:r>
              <a:rPr lang="es-ES" i="1" dirty="0"/>
              <a:t>Dejar = ‘permitir que X realice Y’ (permitir) </a:t>
            </a:r>
            <a:endParaRPr lang="es-ES" i="1" dirty="0" smtClean="0"/>
          </a:p>
          <a:p>
            <a:pPr lvl="1">
              <a:buNone/>
            </a:pPr>
            <a:endParaRPr lang="es-ES" i="1" dirty="0"/>
          </a:p>
          <a:p>
            <a:pPr>
              <a:buNone/>
            </a:pPr>
            <a:r>
              <a:rPr lang="es-ES" sz="3500" dirty="0"/>
              <a:t>	</a:t>
            </a:r>
            <a:r>
              <a:rPr lang="es-ES" sz="3500" b="1" dirty="0" smtClean="0"/>
              <a:t>I.</a:t>
            </a:r>
            <a:r>
              <a:rPr lang="es-ES" sz="3500" dirty="0"/>
              <a:t>	causante = SUJETO </a:t>
            </a:r>
          </a:p>
          <a:p>
            <a:pPr>
              <a:buNone/>
            </a:pPr>
            <a:r>
              <a:rPr lang="es-ES" sz="3500" dirty="0"/>
              <a:t>		causado = CDIR en ACUSATIVO (si se combina con predicado intransitivo) </a:t>
            </a:r>
          </a:p>
          <a:p>
            <a:pPr>
              <a:buNone/>
            </a:pPr>
            <a:r>
              <a:rPr lang="es-ES" sz="3500" dirty="0"/>
              <a:t>		acción = CPTVO (predicación intransitiva)</a:t>
            </a:r>
          </a:p>
          <a:p>
            <a:pPr marL="900113" lvl="2" indent="14288">
              <a:buNone/>
            </a:pPr>
            <a:r>
              <a:rPr lang="es-ES" sz="2900" dirty="0" smtClean="0"/>
              <a:t>a</a:t>
            </a:r>
            <a:r>
              <a:rPr lang="es-ES" sz="2900" dirty="0"/>
              <a:t>. A Pedro no </a:t>
            </a:r>
            <a:r>
              <a:rPr lang="es-ES" sz="2900" b="1" dirty="0">
                <a:solidFill>
                  <a:srgbClr val="FF0000"/>
                </a:solidFill>
              </a:rPr>
              <a:t>lo</a:t>
            </a:r>
            <a:r>
              <a:rPr lang="es-ES" sz="2900" b="1" dirty="0">
                <a:solidFill>
                  <a:srgbClr val="1B05BB"/>
                </a:solidFill>
              </a:rPr>
              <a:t> dejaron hablar / intervenir </a:t>
            </a:r>
          </a:p>
          <a:p>
            <a:pPr marL="900113" lvl="2" indent="14288">
              <a:buNone/>
            </a:pPr>
            <a:r>
              <a:rPr lang="es-ES" sz="2900" dirty="0" smtClean="0"/>
              <a:t>b</a:t>
            </a:r>
            <a:r>
              <a:rPr lang="es-ES" sz="2900" dirty="0"/>
              <a:t>. A María </a:t>
            </a:r>
            <a:r>
              <a:rPr lang="es-ES" sz="2900" b="1" dirty="0">
                <a:solidFill>
                  <a:srgbClr val="FF0000"/>
                </a:solidFill>
              </a:rPr>
              <a:t>la </a:t>
            </a:r>
            <a:r>
              <a:rPr lang="es-ES" sz="2900" b="1" dirty="0">
                <a:solidFill>
                  <a:srgbClr val="1B05BB"/>
                </a:solidFill>
              </a:rPr>
              <a:t>hizo sonreír / toser / caer </a:t>
            </a:r>
            <a:endParaRPr lang="es-ES" sz="2900" b="1" dirty="0" smtClean="0">
              <a:solidFill>
                <a:srgbClr val="1B05BB"/>
              </a:solidFill>
            </a:endParaRPr>
          </a:p>
          <a:p>
            <a:pPr lvl="2">
              <a:buNone/>
            </a:pPr>
            <a:endParaRPr lang="es-ES" sz="2600" b="1" dirty="0">
              <a:solidFill>
                <a:srgbClr val="1B05BB"/>
              </a:solidFill>
            </a:endParaRPr>
          </a:p>
          <a:p>
            <a:pPr>
              <a:buNone/>
            </a:pPr>
            <a:r>
              <a:rPr lang="es-ES" dirty="0"/>
              <a:t>	</a:t>
            </a:r>
            <a:r>
              <a:rPr lang="es-ES" b="1" dirty="0" smtClean="0"/>
              <a:t>II.</a:t>
            </a:r>
            <a:r>
              <a:rPr lang="es-ES" dirty="0"/>
              <a:t>	</a:t>
            </a:r>
            <a:r>
              <a:rPr lang="es-ES" sz="3500" dirty="0"/>
              <a:t>causante = SUJETO </a:t>
            </a:r>
          </a:p>
          <a:p>
            <a:pPr>
              <a:buNone/>
            </a:pPr>
            <a:r>
              <a:rPr lang="es-ES" sz="3500" dirty="0"/>
              <a:t>		causado = CDIR en DATIVO (si se combina con predicado transitivo, con su propio CDIR) </a:t>
            </a:r>
          </a:p>
          <a:p>
            <a:pPr>
              <a:buNone/>
            </a:pPr>
            <a:r>
              <a:rPr lang="es-ES" sz="3500" dirty="0"/>
              <a:t>		acción =  CPTVO (predicación transitiva)</a:t>
            </a:r>
          </a:p>
          <a:p>
            <a:pPr marL="1020763" lvl="2" indent="-263525">
              <a:buNone/>
            </a:pPr>
            <a:r>
              <a:rPr lang="es-ES" dirty="0"/>
              <a:t>c. </a:t>
            </a:r>
            <a:r>
              <a:rPr lang="es-ES" sz="2900" dirty="0"/>
              <a:t>A Pedro </a:t>
            </a:r>
            <a:r>
              <a:rPr lang="es-ES" sz="2900" b="1" dirty="0">
                <a:solidFill>
                  <a:srgbClr val="FF0000"/>
                </a:solidFill>
              </a:rPr>
              <a:t>lo / le </a:t>
            </a:r>
            <a:r>
              <a:rPr lang="es-ES" sz="2900" b="1" dirty="0">
                <a:solidFill>
                  <a:srgbClr val="1B05BB"/>
                </a:solidFill>
              </a:rPr>
              <a:t>dejaron comprar tabaco / </a:t>
            </a:r>
            <a:r>
              <a:rPr lang="es-ES" sz="2900" b="1" dirty="0">
                <a:solidFill>
                  <a:srgbClr val="FF0000"/>
                </a:solidFill>
              </a:rPr>
              <a:t>le</a:t>
            </a:r>
            <a:r>
              <a:rPr lang="es-ES" sz="2900" b="1" dirty="0">
                <a:solidFill>
                  <a:srgbClr val="1B05BB"/>
                </a:solidFill>
              </a:rPr>
              <a:t> dejaron comprar</a:t>
            </a:r>
            <a:r>
              <a:rPr lang="es-ES" sz="2900" b="1" dirty="0">
                <a:solidFill>
                  <a:srgbClr val="FF0000"/>
                </a:solidFill>
              </a:rPr>
              <a:t>lo</a:t>
            </a:r>
            <a:r>
              <a:rPr lang="es-ES" sz="2900" b="1" dirty="0">
                <a:solidFill>
                  <a:srgbClr val="1B05BB"/>
                </a:solidFill>
              </a:rPr>
              <a:t> / </a:t>
            </a:r>
            <a:r>
              <a:rPr lang="es-ES" sz="2900" b="1" dirty="0">
                <a:solidFill>
                  <a:srgbClr val="FF0000"/>
                </a:solidFill>
              </a:rPr>
              <a:t>se lo </a:t>
            </a:r>
            <a:r>
              <a:rPr lang="es-ES" sz="2900" b="1" dirty="0">
                <a:solidFill>
                  <a:srgbClr val="1B05BB"/>
                </a:solidFill>
              </a:rPr>
              <a:t>dejaron comprar </a:t>
            </a:r>
          </a:p>
          <a:p>
            <a:pPr marL="1020763" lvl="2" indent="-263525">
              <a:buNone/>
            </a:pPr>
            <a:r>
              <a:rPr lang="es-ES" sz="2900" dirty="0"/>
              <a:t>d. A María </a:t>
            </a:r>
            <a:r>
              <a:rPr lang="es-ES" sz="2900" b="1" dirty="0">
                <a:solidFill>
                  <a:srgbClr val="FF0000"/>
                </a:solidFill>
              </a:rPr>
              <a:t>la / le </a:t>
            </a:r>
            <a:r>
              <a:rPr lang="es-ES" sz="2900" b="1" dirty="0">
                <a:solidFill>
                  <a:srgbClr val="1B05BB"/>
                </a:solidFill>
              </a:rPr>
              <a:t>hicieron probar el bizcocho / </a:t>
            </a:r>
            <a:r>
              <a:rPr lang="es-ES" sz="2900" b="1" dirty="0">
                <a:solidFill>
                  <a:srgbClr val="FF0000"/>
                </a:solidFill>
              </a:rPr>
              <a:t>l</a:t>
            </a:r>
            <a:r>
              <a:rPr lang="es-ES" sz="2900" b="1" dirty="0" smtClean="0">
                <a:solidFill>
                  <a:srgbClr val="FF0000"/>
                </a:solidFill>
              </a:rPr>
              <a:t>e</a:t>
            </a:r>
            <a:r>
              <a:rPr lang="es-ES" sz="2900" b="1" dirty="0" smtClean="0">
                <a:solidFill>
                  <a:srgbClr val="1B05BB"/>
                </a:solidFill>
              </a:rPr>
              <a:t> </a:t>
            </a:r>
            <a:r>
              <a:rPr lang="es-ES" sz="2900" b="1" dirty="0">
                <a:solidFill>
                  <a:srgbClr val="1B05BB"/>
                </a:solidFill>
              </a:rPr>
              <a:t>hicieron probarlo / </a:t>
            </a:r>
            <a:r>
              <a:rPr lang="es-ES" sz="2900" b="1" dirty="0">
                <a:solidFill>
                  <a:srgbClr val="FF0000"/>
                </a:solidFill>
              </a:rPr>
              <a:t>se lo </a:t>
            </a:r>
            <a:r>
              <a:rPr lang="es-ES" sz="2900" b="1" dirty="0">
                <a:solidFill>
                  <a:srgbClr val="1B05BB"/>
                </a:solidFill>
              </a:rPr>
              <a:t>hicieron </a:t>
            </a:r>
            <a:r>
              <a:rPr lang="es-ES" sz="2900" b="1" dirty="0" smtClean="0">
                <a:solidFill>
                  <a:srgbClr val="1B05BB"/>
                </a:solidFill>
              </a:rPr>
              <a:t>probar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2" end="1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ES" sz="3600" dirty="0"/>
              <a:t>1. Las cláusulas integradas: completivas, relativas y adverbiales</a:t>
            </a:r>
          </a:p>
        </p:txBody>
      </p:sp>
      <p:sp>
        <p:nvSpPr>
          <p:cNvPr id="3" name="2 Marcador de contenido"/>
          <p:cNvSpPr>
            <a:spLocks noGrp="1"/>
          </p:cNvSpPr>
          <p:nvPr>
            <p:ph idx="1"/>
          </p:nvPr>
        </p:nvSpPr>
        <p:spPr>
          <a:xfrm>
            <a:off x="457200" y="1600200"/>
            <a:ext cx="8435280" cy="4525963"/>
          </a:xfrm>
        </p:spPr>
        <p:txBody>
          <a:bodyPr/>
          <a:lstStyle/>
          <a:p>
            <a:pPr marL="0" indent="0">
              <a:buNone/>
            </a:pPr>
            <a:r>
              <a:rPr lang="es-ES" sz="2800" dirty="0"/>
              <a:t>Las cláusulas pueden funcionar como constituyentes de otras unidades sintácticas –frases, cláusulas u oraciones- y, a su vez, pueden tener como constituyentes directos o indirectos otras cláusulas.</a:t>
            </a:r>
          </a:p>
          <a:p>
            <a:pPr marL="514350" indent="-514350">
              <a:buFont typeface="+mj-lt"/>
              <a:buAutoNum type="arabicPeriod"/>
            </a:pPr>
            <a:r>
              <a:rPr lang="es-ES" sz="2600" dirty="0"/>
              <a:t>Es mejor </a:t>
            </a:r>
            <a:r>
              <a:rPr lang="es-ES" sz="2600" u="sng" dirty="0"/>
              <a:t>que cada cual siga su camino</a:t>
            </a:r>
          </a:p>
          <a:p>
            <a:pPr marL="514350" indent="-514350">
              <a:buFont typeface="+mj-lt"/>
              <a:buAutoNum type="arabicPeriod"/>
            </a:pPr>
            <a:r>
              <a:rPr lang="es-ES" sz="2600" dirty="0"/>
              <a:t>Preguntaré </a:t>
            </a:r>
            <a:r>
              <a:rPr lang="es-ES" sz="2600" u="sng" dirty="0"/>
              <a:t>qué película prefieren</a:t>
            </a:r>
          </a:p>
          <a:p>
            <a:pPr marL="514350" indent="-514350">
              <a:buFont typeface="+mj-lt"/>
              <a:buAutoNum type="arabicPeriod"/>
            </a:pPr>
            <a:r>
              <a:rPr lang="es-ES" sz="2600" dirty="0"/>
              <a:t>Veremos la película </a:t>
            </a:r>
            <a:r>
              <a:rPr lang="es-ES" sz="2600" u="sng" dirty="0"/>
              <a:t>que prefieras</a:t>
            </a:r>
          </a:p>
          <a:p>
            <a:pPr marL="514350" indent="-514350">
              <a:buFont typeface="+mj-lt"/>
              <a:buAutoNum type="arabicPeriod"/>
            </a:pPr>
            <a:r>
              <a:rPr lang="es-ES" sz="2600" u="sng" dirty="0"/>
              <a:t>Cuando salió de casa </a:t>
            </a:r>
            <a:r>
              <a:rPr lang="es-ES" sz="2600" dirty="0"/>
              <a:t>empezó a llover</a:t>
            </a:r>
            <a:r>
              <a:rPr lang="es-ES" sz="2600" u="sng" dirty="0"/>
              <a:t> </a:t>
            </a:r>
            <a:endParaRPr lang="es-ES" sz="2600" dirty="0"/>
          </a:p>
          <a:p>
            <a:endParaRPr lang="es-ES" dirty="0"/>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a:t>Integración y subordinación</a:t>
            </a:r>
          </a:p>
        </p:txBody>
      </p:sp>
      <p:sp>
        <p:nvSpPr>
          <p:cNvPr id="3" name="2 Marcador de texto"/>
          <p:cNvSpPr>
            <a:spLocks noGrp="1"/>
          </p:cNvSpPr>
          <p:nvPr>
            <p:ph type="body" idx="1"/>
          </p:nvPr>
        </p:nvSpPr>
        <p:spPr>
          <a:xfrm>
            <a:off x="467544" y="1484784"/>
            <a:ext cx="4040188" cy="813767"/>
          </a:xfrm>
        </p:spPr>
        <p:txBody>
          <a:bodyPr>
            <a:normAutofit lnSpcReduction="10000"/>
          </a:bodyPr>
          <a:lstStyle/>
          <a:p>
            <a:r>
              <a:rPr lang="es-ES" dirty="0"/>
              <a:t>Cláusula completiva</a:t>
            </a:r>
          </a:p>
          <a:p>
            <a:r>
              <a:rPr lang="es-ES" sz="2000" b="0" dirty="0"/>
              <a:t>Preguntaré </a:t>
            </a:r>
            <a:r>
              <a:rPr lang="es-ES" sz="2000" b="0" u="sng" dirty="0"/>
              <a:t>qué película prefieren</a:t>
            </a:r>
          </a:p>
        </p:txBody>
      </p:sp>
      <p:pic>
        <p:nvPicPr>
          <p:cNvPr id="7" name="6 Marcador de contenido" descr="tree_complet.png"/>
          <p:cNvPicPr>
            <a:picLocks noGrp="1" noChangeAspect="1"/>
          </p:cNvPicPr>
          <p:nvPr>
            <p:ph sz="half" idx="2"/>
          </p:nvPr>
        </p:nvPicPr>
        <p:blipFill>
          <a:blip r:embed="rId2" cstate="print"/>
          <a:stretch>
            <a:fillRect/>
          </a:stretch>
        </p:blipFill>
        <p:spPr>
          <a:xfrm>
            <a:off x="539552" y="3283852"/>
            <a:ext cx="3600400" cy="2521412"/>
          </a:xfrm>
        </p:spPr>
      </p:pic>
      <p:sp>
        <p:nvSpPr>
          <p:cNvPr id="5" name="4 Marcador de texto"/>
          <p:cNvSpPr>
            <a:spLocks noGrp="1"/>
          </p:cNvSpPr>
          <p:nvPr>
            <p:ph type="body" sz="quarter" idx="3"/>
          </p:nvPr>
        </p:nvSpPr>
        <p:spPr>
          <a:xfrm>
            <a:off x="4645025" y="1535113"/>
            <a:ext cx="4041775" cy="741760"/>
          </a:xfrm>
        </p:spPr>
        <p:txBody>
          <a:bodyPr>
            <a:normAutofit fontScale="92500" lnSpcReduction="10000"/>
          </a:bodyPr>
          <a:lstStyle/>
          <a:p>
            <a:r>
              <a:rPr lang="es-ES" dirty="0"/>
              <a:t>Cláusula relativa</a:t>
            </a:r>
          </a:p>
          <a:p>
            <a:r>
              <a:rPr lang="es-ES" sz="2200" b="0" dirty="0"/>
              <a:t>Veremos la película </a:t>
            </a:r>
            <a:r>
              <a:rPr lang="es-ES" sz="2200" b="0" u="sng" dirty="0"/>
              <a:t>que prefieras</a:t>
            </a:r>
          </a:p>
        </p:txBody>
      </p:sp>
      <p:pic>
        <p:nvPicPr>
          <p:cNvPr id="8" name="7 Marcador de contenido" descr="tree_relat.png"/>
          <p:cNvPicPr>
            <a:picLocks noGrp="1" noChangeAspect="1"/>
          </p:cNvPicPr>
          <p:nvPr>
            <p:ph sz="quarter" idx="4"/>
          </p:nvPr>
        </p:nvPicPr>
        <p:blipFill>
          <a:blip r:embed="rId3" cstate="print"/>
          <a:stretch>
            <a:fillRect/>
          </a:stretch>
        </p:blipFill>
        <p:spPr>
          <a:xfrm>
            <a:off x="4716016" y="2708920"/>
            <a:ext cx="3816424" cy="3671063"/>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200" dirty="0"/>
              <a:t>1. Completivas, relativas y adverbiales</a:t>
            </a:r>
          </a:p>
        </p:txBody>
      </p:sp>
      <p:sp>
        <p:nvSpPr>
          <p:cNvPr id="3" name="2 Marcador de contenido"/>
          <p:cNvSpPr>
            <a:spLocks noGrp="1"/>
          </p:cNvSpPr>
          <p:nvPr>
            <p:ph idx="1"/>
          </p:nvPr>
        </p:nvSpPr>
        <p:spPr>
          <a:xfrm>
            <a:off x="251520" y="1484784"/>
            <a:ext cx="8424936" cy="4641379"/>
          </a:xfrm>
        </p:spPr>
        <p:txBody>
          <a:bodyPr>
            <a:normAutofit fontScale="85000" lnSpcReduction="20000"/>
          </a:bodyPr>
          <a:lstStyle/>
          <a:p>
            <a:pPr marL="0" indent="0">
              <a:lnSpc>
                <a:spcPct val="120000"/>
              </a:lnSpc>
              <a:buNone/>
            </a:pPr>
            <a:r>
              <a:rPr lang="es-ES" dirty="0"/>
              <a:t>La clasificación de las cláusulas integradas (“oraciones” o “proposiciones subordinadas” en la terminología tradicional) suele basarse en la noción de ‘equivalencia funcional’. Se entiende que las cláusulas integradas “sustituyen” a un elemento funcional de la oración simple. </a:t>
            </a:r>
          </a:p>
          <a:p>
            <a:pPr marL="400050" lvl="1" indent="0">
              <a:lnSpc>
                <a:spcPct val="120000"/>
              </a:lnSpc>
              <a:buNone/>
            </a:pPr>
            <a:r>
              <a:rPr lang="es-ES" dirty="0"/>
              <a:t>“La única particularidad diferencial [...] [de las oraciones complejas] consiste en que uno (o varios) de los términos adyacentes, en lugar de estar desempeñado por palabras de la categoría oportuna (sustantivo, adjetivo, adverbio), aparece cubierto por un segmento unitario que originariamente era también una oración” (Alarcos 1994: 315)</a:t>
            </a:r>
          </a:p>
          <a:p>
            <a:pPr marL="0" indent="0">
              <a:lnSpc>
                <a:spcPct val="120000"/>
              </a:lnSpc>
              <a:buNone/>
            </a:pP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l"/>
            <a:r>
              <a:rPr lang="es-ES" sz="2800" dirty="0"/>
              <a:t>Completivas (o “sustantivas”): equiparación funcional con constituyentes nominales</a:t>
            </a:r>
          </a:p>
        </p:txBody>
      </p:sp>
      <p:sp>
        <p:nvSpPr>
          <p:cNvPr id="15363" name="Rectangle 3"/>
          <p:cNvSpPr>
            <a:spLocks noGrp="1" noChangeArrowheads="1"/>
          </p:cNvSpPr>
          <p:nvPr>
            <p:ph type="body" idx="1"/>
          </p:nvPr>
        </p:nvSpPr>
        <p:spPr/>
        <p:txBody>
          <a:bodyPr/>
          <a:lstStyle/>
          <a:p>
            <a:pPr marL="660400" indent="-660400">
              <a:buFontTx/>
              <a:buNone/>
            </a:pPr>
            <a:r>
              <a:rPr lang="es-ES" sz="2800" dirty="0"/>
              <a:t>Identidad de distribución</a:t>
            </a:r>
          </a:p>
          <a:p>
            <a:pPr marL="906462" indent="-457200">
              <a:buFont typeface="+mj-lt"/>
              <a:buAutoNum type="arabicPeriod" startAt="5"/>
            </a:pPr>
            <a:r>
              <a:rPr lang="es-ES" sz="2400" dirty="0"/>
              <a:t>	¿Tú no sabías </a:t>
            </a:r>
            <a:r>
              <a:rPr lang="es-ES" sz="2400" u="sng" dirty="0"/>
              <a:t>el cuento de los sapitos</a:t>
            </a:r>
            <a:r>
              <a:rPr lang="es-ES" sz="2400" dirty="0"/>
              <a:t>?</a:t>
            </a:r>
          </a:p>
          <a:p>
            <a:pPr marL="660400" indent="-211138">
              <a:buFont typeface="+mj-lt"/>
              <a:buAutoNum type="arabicPeriod" startAt="5"/>
            </a:pPr>
            <a:r>
              <a:rPr lang="es-ES" sz="2400" dirty="0"/>
              <a:t>	Tú sabes </a:t>
            </a:r>
            <a:r>
              <a:rPr lang="es-ES" sz="2400" b="1" dirty="0">
                <a:solidFill>
                  <a:srgbClr val="1B05BB"/>
                </a:solidFill>
              </a:rPr>
              <a:t>cocinar</a:t>
            </a:r>
          </a:p>
          <a:p>
            <a:pPr marL="660400" indent="-211138">
              <a:buFont typeface="+mj-lt"/>
              <a:buAutoNum type="arabicPeriod" startAt="5"/>
            </a:pPr>
            <a:r>
              <a:rPr lang="es-ES" sz="2400" dirty="0"/>
              <a:t>	Tú sabes </a:t>
            </a:r>
            <a:r>
              <a:rPr lang="es-ES" sz="2400" b="1" dirty="0">
                <a:solidFill>
                  <a:srgbClr val="1B05BB"/>
                </a:solidFill>
              </a:rPr>
              <a:t>que a él le gusta cocinar</a:t>
            </a:r>
          </a:p>
          <a:p>
            <a:pPr marL="660400" indent="-211138">
              <a:buFontTx/>
              <a:buNone/>
            </a:pPr>
            <a:endParaRPr lang="es-ES" sz="2400" i="1" dirty="0">
              <a:solidFill>
                <a:srgbClr val="1B05BB"/>
              </a:solidFill>
            </a:endParaRPr>
          </a:p>
          <a:p>
            <a:pPr marL="906462" indent="-457200">
              <a:buFont typeface="+mj-lt"/>
              <a:buAutoNum type="arabicPeriod" startAt="8"/>
            </a:pPr>
            <a:r>
              <a:rPr lang="es-ES" sz="2400" i="1" dirty="0">
                <a:solidFill>
                  <a:srgbClr val="1B05BB"/>
                </a:solidFill>
              </a:rPr>
              <a:t>	</a:t>
            </a:r>
            <a:r>
              <a:rPr lang="es-ES" sz="2400" dirty="0"/>
              <a:t>Me gusta </a:t>
            </a:r>
            <a:r>
              <a:rPr lang="es-ES" sz="2400" u="sng" dirty="0"/>
              <a:t>la montaña</a:t>
            </a:r>
          </a:p>
          <a:p>
            <a:pPr marL="906462" indent="-457200">
              <a:buFont typeface="+mj-lt"/>
              <a:buAutoNum type="arabicPeriod" startAt="8"/>
            </a:pPr>
            <a:r>
              <a:rPr lang="es-ES" sz="2400" dirty="0">
                <a:solidFill>
                  <a:srgbClr val="1B05BB"/>
                </a:solidFill>
              </a:rPr>
              <a:t>	</a:t>
            </a:r>
            <a:r>
              <a:rPr lang="es-ES" sz="2400" dirty="0"/>
              <a:t>Me gusta  </a:t>
            </a:r>
            <a:r>
              <a:rPr lang="es-ES" sz="2400" b="1" dirty="0">
                <a:solidFill>
                  <a:srgbClr val="1B05BB"/>
                </a:solidFill>
              </a:rPr>
              <a:t>caminar por la playa</a:t>
            </a:r>
          </a:p>
          <a:p>
            <a:pPr marL="906462" indent="-457200">
              <a:buFont typeface="+mj-lt"/>
              <a:buAutoNum type="arabicPeriod" startAt="8"/>
            </a:pPr>
            <a:r>
              <a:rPr lang="es-ES" sz="2400" dirty="0">
                <a:solidFill>
                  <a:srgbClr val="1B05BB"/>
                </a:solidFill>
              </a:rPr>
              <a:t>	</a:t>
            </a:r>
            <a:r>
              <a:rPr lang="es-ES" sz="2400" dirty="0"/>
              <a:t>Me gustaría </a:t>
            </a:r>
            <a:r>
              <a:rPr lang="es-ES" sz="2400" b="1" dirty="0">
                <a:solidFill>
                  <a:srgbClr val="1B05BB"/>
                </a:solidFill>
              </a:rPr>
              <a:t>que dejaras de fumar</a:t>
            </a:r>
            <a:r>
              <a:rPr lang="es-ES" sz="2000" i="1" dirty="0">
                <a:solidFill>
                  <a:srgbClr val="1B05BB"/>
                </a:solidFill>
              </a:rPr>
              <a:t>	</a:t>
            </a:r>
            <a:endParaRPr lang="es-ES" sz="2000" dirty="0">
              <a:solidFill>
                <a:srgbClr val="1B05BB"/>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ES" sz="3600" dirty="0"/>
              <a:t/>
            </a:r>
            <a:br>
              <a:rPr lang="es-ES" sz="3600" dirty="0"/>
            </a:br>
            <a:r>
              <a:rPr lang="es-ES" sz="3600" dirty="0"/>
              <a:t>Relativas o Adjetivas: equiparación funcional con adjetivos</a:t>
            </a:r>
            <a:br>
              <a:rPr lang="es-ES" sz="3600" dirty="0"/>
            </a:br>
            <a:endParaRPr lang="es-ES" sz="3600" dirty="0"/>
          </a:p>
        </p:txBody>
      </p:sp>
      <p:sp>
        <p:nvSpPr>
          <p:cNvPr id="3" name="2 Marcador de contenido"/>
          <p:cNvSpPr>
            <a:spLocks noGrp="1"/>
          </p:cNvSpPr>
          <p:nvPr>
            <p:ph idx="1"/>
          </p:nvPr>
        </p:nvSpPr>
        <p:spPr>
          <a:xfrm>
            <a:off x="323528" y="1124744"/>
            <a:ext cx="8363272" cy="5001419"/>
          </a:xfrm>
        </p:spPr>
        <p:txBody>
          <a:bodyPr/>
          <a:lstStyle/>
          <a:p>
            <a:pPr marL="514350" indent="-514350">
              <a:buFont typeface="+mj-lt"/>
              <a:buAutoNum type="arabicPeriod"/>
            </a:pPr>
            <a:endParaRPr lang="es-ES" sz="2600" dirty="0"/>
          </a:p>
          <a:p>
            <a:pPr marL="514350" indent="-514350">
              <a:buFont typeface="+mj-lt"/>
              <a:buAutoNum type="arabicPeriod" startAt="11"/>
            </a:pPr>
            <a:r>
              <a:rPr lang="es-ES" sz="2600" dirty="0"/>
              <a:t>El taxi se detuvo ante aquella choza </a:t>
            </a:r>
            <a:r>
              <a:rPr lang="es-ES" sz="2600" u="sng" dirty="0"/>
              <a:t>abandonada</a:t>
            </a:r>
          </a:p>
          <a:p>
            <a:pPr marL="514350" indent="-514350">
              <a:buFont typeface="+mj-lt"/>
              <a:buAutoNum type="arabicPeriod" startAt="11"/>
            </a:pPr>
            <a:r>
              <a:rPr lang="es-ES" sz="2600" dirty="0"/>
              <a:t>El taxi se detuvo ante aquella choza </a:t>
            </a:r>
            <a:r>
              <a:rPr lang="es-ES" sz="2600" b="1" dirty="0">
                <a:solidFill>
                  <a:srgbClr val="1B05BB"/>
                </a:solidFill>
              </a:rPr>
              <a:t>que Juana llamaba su casa</a:t>
            </a:r>
          </a:p>
          <a:p>
            <a:r>
              <a:rPr lang="es-ES" sz="3000" dirty="0"/>
              <a:t>Relativas nominalizadas (“libres” y “</a:t>
            </a:r>
            <a:r>
              <a:rPr lang="es-ES" sz="3000" dirty="0" err="1"/>
              <a:t>semilibres</a:t>
            </a:r>
            <a:r>
              <a:rPr lang="es-ES" sz="3000" dirty="0"/>
              <a:t>”)</a:t>
            </a:r>
          </a:p>
          <a:p>
            <a:pPr marL="514350" indent="-514350">
              <a:buFont typeface="+mj-lt"/>
              <a:buAutoNum type="arabicPeriod" startAt="13"/>
            </a:pPr>
            <a:r>
              <a:rPr lang="es-ES" sz="2600" b="1" dirty="0">
                <a:solidFill>
                  <a:srgbClr val="1B05BB"/>
                </a:solidFill>
              </a:rPr>
              <a:t>Quien le haya visto tocar </a:t>
            </a:r>
            <a:r>
              <a:rPr lang="es-ES" sz="2600" dirty="0"/>
              <a:t>no podrá olvidar su mágica sonoridad</a:t>
            </a:r>
          </a:p>
          <a:p>
            <a:pPr marL="514350" indent="-514350">
              <a:buFont typeface="+mj-lt"/>
              <a:buAutoNum type="arabicPeriod" startAt="13"/>
            </a:pPr>
            <a:r>
              <a:rPr lang="es-ES" sz="2600" dirty="0"/>
              <a:t>El comité de empresa no aceptó </a:t>
            </a:r>
            <a:r>
              <a:rPr lang="es-ES" sz="2600" b="1" dirty="0">
                <a:solidFill>
                  <a:srgbClr val="1B05BB"/>
                </a:solidFill>
              </a:rPr>
              <a:t>lo que proponía la dirección</a:t>
            </a:r>
          </a:p>
          <a:p>
            <a:pPr>
              <a:buNone/>
            </a:pPr>
            <a:endParaRPr lang="es-E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229600" cy="1143000"/>
          </a:xfrm>
        </p:spPr>
        <p:txBody>
          <a:bodyPr>
            <a:normAutofit/>
          </a:bodyPr>
          <a:lstStyle/>
          <a:p>
            <a:pPr algn="l"/>
            <a:r>
              <a:rPr lang="es-ES" sz="3600" dirty="0"/>
              <a:t>Adverbiales: equiparación con adverbios</a:t>
            </a:r>
          </a:p>
        </p:txBody>
      </p:sp>
      <p:sp>
        <p:nvSpPr>
          <p:cNvPr id="3" name="2 Marcador de contenido"/>
          <p:cNvSpPr>
            <a:spLocks noGrp="1"/>
          </p:cNvSpPr>
          <p:nvPr>
            <p:ph idx="1"/>
          </p:nvPr>
        </p:nvSpPr>
        <p:spPr>
          <a:xfrm>
            <a:off x="457200" y="1196752"/>
            <a:ext cx="8435280" cy="5400600"/>
          </a:xfrm>
        </p:spPr>
        <p:txBody>
          <a:bodyPr>
            <a:normAutofit lnSpcReduction="10000"/>
          </a:bodyPr>
          <a:lstStyle/>
          <a:p>
            <a:r>
              <a:rPr lang="es-ES" sz="2800" dirty="0"/>
              <a:t>Adverbiales circunstanciales de lugar, tiempo y modo (tradicionales “adverbiales propias”):</a:t>
            </a:r>
          </a:p>
          <a:p>
            <a:pPr marL="914400" lvl="1" indent="-514350">
              <a:buFont typeface="+mj-lt"/>
              <a:buAutoNum type="arabicPeriod" startAt="15"/>
            </a:pPr>
            <a:r>
              <a:rPr lang="es-ES" sz="2600" dirty="0"/>
              <a:t>Tenía catorce años </a:t>
            </a:r>
            <a:r>
              <a:rPr lang="es-ES" sz="2600" b="1" dirty="0">
                <a:solidFill>
                  <a:srgbClr val="1B05BB"/>
                </a:solidFill>
              </a:rPr>
              <a:t>cuando leí aquel libro</a:t>
            </a:r>
          </a:p>
          <a:p>
            <a:pPr marL="914400" lvl="1" indent="-514350">
              <a:buFont typeface="+mj-lt"/>
              <a:buAutoNum type="arabicPeriod" startAt="15"/>
            </a:pPr>
            <a:r>
              <a:rPr lang="es-ES" sz="2600" dirty="0"/>
              <a:t>Tenía catorce años </a:t>
            </a:r>
            <a:r>
              <a:rPr lang="es-ES" sz="2600" u="sng" dirty="0"/>
              <a:t>entonces</a:t>
            </a:r>
          </a:p>
          <a:p>
            <a:pPr marL="361950" indent="-361950"/>
            <a:r>
              <a:rPr lang="es-ES" sz="2800" dirty="0"/>
              <a:t>Pero algunas “subordinadas adverbiales” no son conmutables por adverbios sino por frases preposicionales:</a:t>
            </a:r>
          </a:p>
          <a:p>
            <a:pPr marL="914400" lvl="1" indent="-514350">
              <a:buFont typeface="+mj-lt"/>
              <a:buAutoNum type="arabicPeriod" startAt="17"/>
            </a:pPr>
            <a:r>
              <a:rPr lang="es-ES" sz="2600" dirty="0"/>
              <a:t>No fui a la fiesta </a:t>
            </a:r>
            <a:r>
              <a:rPr lang="es-ES" sz="2600" b="1" dirty="0">
                <a:solidFill>
                  <a:srgbClr val="1B05BB"/>
                </a:solidFill>
              </a:rPr>
              <a:t>porque estaba cansada </a:t>
            </a:r>
            <a:r>
              <a:rPr lang="es-ES" sz="2600" dirty="0"/>
              <a:t>/ </a:t>
            </a:r>
            <a:r>
              <a:rPr lang="es-ES" sz="2600" u="sng" dirty="0"/>
              <a:t>por eso </a:t>
            </a:r>
            <a:r>
              <a:rPr lang="es-ES" sz="2600" dirty="0"/>
              <a:t>/ </a:t>
            </a:r>
            <a:r>
              <a:rPr lang="es-ES" sz="2600" u="sng" dirty="0"/>
              <a:t>por el cansancio</a:t>
            </a:r>
          </a:p>
          <a:p>
            <a:pPr marL="914400" lvl="1" indent="-514350">
              <a:buFont typeface="+mj-lt"/>
              <a:buAutoNum type="arabicPeriod" startAt="17"/>
            </a:pPr>
            <a:r>
              <a:rPr lang="es-ES" sz="2600" dirty="0"/>
              <a:t>Llamaron </a:t>
            </a:r>
            <a:r>
              <a:rPr lang="es-ES" sz="2600" b="1" dirty="0">
                <a:solidFill>
                  <a:srgbClr val="1B05BB"/>
                </a:solidFill>
              </a:rPr>
              <a:t>para que les reservasen una mesa </a:t>
            </a:r>
            <a:r>
              <a:rPr lang="es-ES" sz="2600" dirty="0"/>
              <a:t>/ </a:t>
            </a:r>
            <a:r>
              <a:rPr lang="es-ES" sz="2600" u="sng" dirty="0"/>
              <a:t>para eso</a:t>
            </a:r>
          </a:p>
          <a:p>
            <a:r>
              <a:rPr lang="es-ES" sz="2800" dirty="0"/>
              <a:t>¿Adverbiales o sustantivas (Término de </a:t>
            </a:r>
            <a:r>
              <a:rPr lang="es-ES" sz="2800" dirty="0" err="1"/>
              <a:t>fprep</a:t>
            </a:r>
            <a:r>
              <a:rPr lang="es-ES" sz="2800" dirty="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1179</TotalTime>
  <Words>2377</Words>
  <Application>Microsoft Office PowerPoint</Application>
  <PresentationFormat>Presentación en pantalla (4:3)</PresentationFormat>
  <Paragraphs>259</Paragraphs>
  <Slides>33</Slides>
  <Notes>9</Notes>
  <HiddenSlides>3</HiddenSlides>
  <MMClips>0</MMClip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Tema de Office</vt:lpstr>
      <vt:lpstr>Tema 3 Las unidades complejas</vt:lpstr>
      <vt:lpstr>Las unidades complejas</vt:lpstr>
      <vt:lpstr>Las unidades complejas</vt:lpstr>
      <vt:lpstr>1. Las cláusulas integradas: completivas, relativas y adverbiales</vt:lpstr>
      <vt:lpstr>Integración y subordinación</vt:lpstr>
      <vt:lpstr>1. Completivas, relativas y adverbiales</vt:lpstr>
      <vt:lpstr>Completivas (o “sustantivas”): equiparación funcional con constituyentes nominales</vt:lpstr>
      <vt:lpstr> Relativas o Adjetivas: equiparación funcional con adjetivos </vt:lpstr>
      <vt:lpstr>Adverbiales: equiparación con adverbios</vt:lpstr>
      <vt:lpstr>2. Construcciones con completivas</vt:lpstr>
      <vt:lpstr>2.1. Jerarquía de integración</vt:lpstr>
      <vt:lpstr>2.1. Jerarquía de integración. Parámetros</vt:lpstr>
      <vt:lpstr>2.1. Jerarquía de integración</vt:lpstr>
      <vt:lpstr>2.1. Cláusulas declarativas / interrogativas indirectas / exclamativas indirectas</vt:lpstr>
      <vt:lpstr>2.1. Cláusulas en indicativo</vt:lpstr>
      <vt:lpstr>2.1. Cláusulas en subjuntivo</vt:lpstr>
      <vt:lpstr>2.1. Cláusulas en subjuntivo</vt:lpstr>
      <vt:lpstr> 2.1. Alternancias indicativo / subjuntivo NGLE Manual 2010: § 25.3.3.  </vt:lpstr>
      <vt:lpstr>2.1. Alternancias indicativo / subjuntivo NGLE Manual 2010: § 25.3.3.</vt:lpstr>
      <vt:lpstr>2.1. Cláusulas interrogativas indirectas</vt:lpstr>
      <vt:lpstr>2.1. Discurso directo y discurso indirecto</vt:lpstr>
      <vt:lpstr>2.1. Discurso directo y discurso indirecto</vt:lpstr>
      <vt:lpstr>2.2. Funciones de las completivas</vt:lpstr>
      <vt:lpstr>2.2. Funciones de las completivas: CDIR</vt:lpstr>
      <vt:lpstr>2.2. Completivas como TÉRMINO de fprep</vt:lpstr>
      <vt:lpstr>2.2. Completivas como TÉRMINO de fprep</vt:lpstr>
      <vt:lpstr>2.2. Completivas como TÉRMINO de fprep</vt:lpstr>
      <vt:lpstr>2.2. Queísmo y dequeísmo</vt:lpstr>
      <vt:lpstr>2.2. Queísmo y dequeísmo</vt:lpstr>
      <vt:lpstr>2.3. Construcciones con verbos de percepción</vt:lpstr>
      <vt:lpstr>2.3. Construcciones con verbos de influencia</vt:lpstr>
      <vt:lpstr>2.3. Construcciones con verbos de influencia</vt:lpstr>
      <vt:lpstr>2.3. DEJAR, HACER (causativos)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Las unidades complejas</dc:title>
  <dc:creator>victoria.vazquez</dc:creator>
  <cp:lastModifiedBy>Admin</cp:lastModifiedBy>
  <cp:revision>118</cp:revision>
  <dcterms:created xsi:type="dcterms:W3CDTF">2013-04-14T22:36:26Z</dcterms:created>
  <dcterms:modified xsi:type="dcterms:W3CDTF">2017-05-08T09:21:23Z</dcterms:modified>
</cp:coreProperties>
</file>