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534" autoAdjust="0"/>
  </p:normalViewPr>
  <p:slideViewPr>
    <p:cSldViewPr>
      <p:cViewPr varScale="1">
        <p:scale>
          <a:sx n="68" d="100"/>
          <a:sy n="68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D22C8D8-8F3E-439C-AD1B-6F5843092FF0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AADAE6C-01AB-47F9-B62E-118DEF0F796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38827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6BF848B-7E7D-48A6-AFC0-779008CEE723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EF9543E-316A-4B92-8B94-02D8E3A64D2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23850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47620" indent="-247620">
              <a:buAutoNum type="arabicParenR"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u="non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F45F6-587C-4049-83A7-E581FFF1056C}" type="datetimeFigureOut">
              <a:rPr lang="es-ES" smtClean="0"/>
              <a:pPr/>
              <a:t>18/04/2017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F0978-4F80-4DED-9856-F51CB298F8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Tema 2</a:t>
            </a:r>
            <a:br>
              <a:rPr lang="es-ES" dirty="0" smtClean="0"/>
            </a:br>
            <a:r>
              <a:rPr lang="es-ES" dirty="0" smtClean="0"/>
              <a:t>La estructura sintáctico-semántica de la cláusula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Gramática española 2: Sintaxis</a:t>
            </a:r>
          </a:p>
          <a:p>
            <a:r>
              <a:rPr lang="es-ES" sz="2800" dirty="0" smtClean="0"/>
              <a:t>Victoria Vázquez Rozas</a:t>
            </a:r>
          </a:p>
          <a:p>
            <a:r>
              <a:rPr lang="es-ES" sz="2800" dirty="0" smtClean="0"/>
              <a:t>2016-2017</a:t>
            </a:r>
          </a:p>
          <a:p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Voz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ACTIVA=  </a:t>
            </a:r>
            <a:r>
              <a:rPr lang="es-ES" dirty="0" err="1" smtClean="0"/>
              <a:t>SUJ</a:t>
            </a:r>
            <a:r>
              <a:rPr lang="es-ES" baseline="-25000" dirty="0" err="1" smtClean="0"/>
              <a:t>agente</a:t>
            </a: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dirty="0" err="1" smtClean="0"/>
              <a:t>CDIR</a:t>
            </a:r>
            <a:r>
              <a:rPr lang="es-ES" baseline="-25000" dirty="0" err="1" smtClean="0"/>
              <a:t>paciente</a:t>
            </a:r>
            <a:r>
              <a:rPr lang="es-ES" dirty="0" smtClean="0"/>
              <a:t>	</a:t>
            </a:r>
            <a:r>
              <a:rPr lang="es-ES" dirty="0" err="1" smtClean="0">
                <a:solidFill>
                  <a:srgbClr val="0000FF"/>
                </a:solidFill>
              </a:rPr>
              <a:t>PREDICADO</a:t>
            </a:r>
            <a:r>
              <a:rPr lang="es-ES" baseline="-25000" dirty="0" err="1" smtClean="0">
                <a:solidFill>
                  <a:srgbClr val="0000FF"/>
                </a:solidFill>
              </a:rPr>
              <a:t>activo</a:t>
            </a:r>
            <a:endParaRPr lang="es-ES" baseline="-250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PASIVA=  </a:t>
            </a:r>
            <a:r>
              <a:rPr lang="es-ES" dirty="0" err="1" smtClean="0"/>
              <a:t>SUJ</a:t>
            </a:r>
            <a:r>
              <a:rPr lang="es-ES" baseline="-25000" dirty="0" err="1" smtClean="0"/>
              <a:t>paciente</a:t>
            </a:r>
            <a:r>
              <a:rPr lang="es-ES" dirty="0" smtClean="0"/>
              <a:t> </a:t>
            </a:r>
            <a:r>
              <a:rPr lang="es-ES" dirty="0" err="1" smtClean="0"/>
              <a:t>OBLICUO</a:t>
            </a:r>
            <a:r>
              <a:rPr lang="es-ES" baseline="-25000" dirty="0" err="1" smtClean="0"/>
              <a:t>agente</a:t>
            </a:r>
            <a:r>
              <a:rPr lang="es-ES" baseline="-25000" dirty="0" smtClean="0"/>
              <a:t>  </a:t>
            </a:r>
            <a:r>
              <a:rPr lang="es-ES" dirty="0" err="1" smtClean="0">
                <a:solidFill>
                  <a:srgbClr val="0000FF"/>
                </a:solidFill>
              </a:rPr>
              <a:t>PREDICADO</a:t>
            </a:r>
            <a:r>
              <a:rPr lang="es-ES" baseline="-25000" dirty="0" err="1" smtClean="0">
                <a:solidFill>
                  <a:srgbClr val="0000FF"/>
                </a:solidFill>
              </a:rPr>
              <a:t>pasivo</a:t>
            </a:r>
            <a:endParaRPr lang="es-ES" baseline="-250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s-ES" baseline="-25000" dirty="0"/>
          </a:p>
          <a:p>
            <a:pPr>
              <a:buNone/>
            </a:pPr>
            <a:r>
              <a:rPr lang="es-ES" sz="2500" dirty="0" smtClean="0"/>
              <a:t>Los periódicos publicaron el resultado de las </a:t>
            </a:r>
            <a:r>
              <a:rPr lang="es-ES" sz="2500" dirty="0" smtClean="0"/>
              <a:t>votaciones</a:t>
            </a:r>
          </a:p>
          <a:p>
            <a:pPr>
              <a:buNone/>
            </a:pPr>
            <a:endParaRPr lang="es-ES" sz="2500" dirty="0" smtClean="0"/>
          </a:p>
          <a:p>
            <a:pPr marL="0" indent="0">
              <a:buNone/>
            </a:pPr>
            <a:r>
              <a:rPr lang="es-ES" sz="2500" dirty="0" smtClean="0"/>
              <a:t>El resultado de las votaciones fue publicado por los periódicos</a:t>
            </a:r>
            <a:endParaRPr lang="es-ES" sz="2500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339752" y="2780928"/>
            <a:ext cx="1872208" cy="6480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2411760" y="2780928"/>
            <a:ext cx="1584176" cy="6480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8172400" y="2852936"/>
            <a:ext cx="0" cy="7920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1403648" y="4797152"/>
            <a:ext cx="5832648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6084168" y="5661248"/>
            <a:ext cx="216024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1907704" y="4797152"/>
            <a:ext cx="3528392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Voz media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La voz media se caracteriza por marcar el sujeto como afectado por el evento</a:t>
            </a:r>
          </a:p>
          <a:p>
            <a:pPr marL="514350" indent="-514350">
              <a:buFont typeface="+mj-lt"/>
              <a:buAutoNum type="alphaLcParenR"/>
            </a:pPr>
            <a:r>
              <a:rPr lang="es-ES" sz="2800" dirty="0" smtClean="0"/>
              <a:t>Media interna: el proceso ocurre espontáneamente. </a:t>
            </a:r>
            <a:r>
              <a:rPr lang="es-ES" sz="2800" dirty="0" err="1" smtClean="0"/>
              <a:t>Ejs</a:t>
            </a:r>
            <a:r>
              <a:rPr lang="es-ES" sz="2800" dirty="0" smtClean="0">
                <a:solidFill>
                  <a:srgbClr val="0000FF"/>
                </a:solidFill>
              </a:rPr>
              <a:t>.: </a:t>
            </a:r>
            <a:r>
              <a:rPr lang="es-ES" sz="2800" i="1" dirty="0" smtClean="0">
                <a:solidFill>
                  <a:srgbClr val="0000FF"/>
                </a:solidFill>
              </a:rPr>
              <a:t>La fruta se pudrió; María se enfadó.</a:t>
            </a:r>
            <a:endParaRPr lang="es-ES" sz="2800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s-ES" sz="2800" dirty="0" smtClean="0"/>
              <a:t>Media activa: el sujeto es paciente y agente. </a:t>
            </a:r>
            <a:r>
              <a:rPr lang="es-ES" sz="2800" dirty="0" err="1" smtClean="0"/>
              <a:t>Ejs</a:t>
            </a:r>
            <a:r>
              <a:rPr lang="es-ES" sz="2800" dirty="0" smtClean="0"/>
              <a:t>.: </a:t>
            </a:r>
            <a:r>
              <a:rPr lang="es-ES" sz="2800" i="1" dirty="0" smtClean="0">
                <a:solidFill>
                  <a:srgbClr val="0000FF"/>
                </a:solidFill>
              </a:rPr>
              <a:t>Juan se lavó; María se sentó</a:t>
            </a:r>
            <a:r>
              <a:rPr lang="es-ES" sz="2800" i="1" dirty="0" smtClean="0"/>
              <a:t>.</a:t>
            </a:r>
            <a:endParaRPr lang="es-ES" sz="2800" dirty="0" smtClean="0"/>
          </a:p>
          <a:p>
            <a:pPr marL="514350" indent="-514350">
              <a:buFont typeface="+mj-lt"/>
              <a:buAutoNum type="alphaLcParenR"/>
            </a:pPr>
            <a:r>
              <a:rPr lang="es-ES" sz="2800" dirty="0" smtClean="0"/>
              <a:t>Media pasiva: el sujeto es paciente y hay otro agente. </a:t>
            </a:r>
            <a:r>
              <a:rPr lang="es-ES" sz="2800" dirty="0" err="1" smtClean="0"/>
              <a:t>Ejs</a:t>
            </a:r>
            <a:r>
              <a:rPr lang="es-ES" sz="2800" dirty="0" smtClean="0"/>
              <a:t>.: </a:t>
            </a:r>
            <a:r>
              <a:rPr lang="es-ES" sz="2800" i="1" dirty="0" smtClean="0">
                <a:solidFill>
                  <a:srgbClr val="0000FF"/>
                </a:solidFill>
              </a:rPr>
              <a:t>Los libros se venden bien</a:t>
            </a:r>
            <a:r>
              <a:rPr lang="es-ES" sz="2800" dirty="0" smtClean="0">
                <a:solidFill>
                  <a:srgbClr val="0000FF"/>
                </a:solidFill>
              </a:rPr>
              <a:t>.</a:t>
            </a:r>
            <a:endParaRPr lang="es-E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dirty="0" smtClean="0">
                <a:latin typeface="+mn-lt"/>
                <a:cs typeface="Times New Roman" pitchFamily="18" charset="0"/>
              </a:rPr>
              <a:t>La estructura sintáctico </a:t>
            </a:r>
            <a:r>
              <a:rPr lang="es-ES" sz="4000" dirty="0" err="1" smtClean="0">
                <a:latin typeface="+mn-lt"/>
                <a:cs typeface="Times New Roman" pitchFamily="18" charset="0"/>
              </a:rPr>
              <a:t>sémántica</a:t>
            </a:r>
            <a:r>
              <a:rPr lang="es-ES" sz="4000" dirty="0" smtClean="0">
                <a:latin typeface="+mn-lt"/>
                <a:cs typeface="Times New Roman" pitchFamily="18" charset="0"/>
              </a:rPr>
              <a:t> de </a:t>
            </a:r>
            <a:r>
              <a:rPr lang="es-ES" sz="4000" smtClean="0">
                <a:latin typeface="+mn-lt"/>
                <a:cs typeface="Times New Roman" pitchFamily="18" charset="0"/>
              </a:rPr>
              <a:t>la cláusula</a:t>
            </a:r>
            <a:endParaRPr lang="es-ES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Tipos de situaciones, participantes y clases de entidades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Las funciones informativas. Tema y foco</a:t>
            </a:r>
            <a:endParaRPr lang="es-ES" sz="4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Esquemas sintácticos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Verbos copulativos y esquemas atributivos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Esquemas transitivos e intransitivos</a:t>
            </a:r>
            <a:endParaRPr lang="es-ES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es-ES" dirty="0" smtClean="0"/>
              <a:t>Relaciones entre cláusulas. Diátesis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activas, pasivas y pronominales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impersonales</a:t>
            </a:r>
          </a:p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403648" y="4509120"/>
            <a:ext cx="6552728" cy="13681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Relaciones entre cláusulas. Diátesis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es-ES" dirty="0" smtClean="0"/>
              <a:t>Variaciones de construcción sintáctica</a:t>
            </a:r>
          </a:p>
          <a:p>
            <a:pPr marL="857250" lvl="1" indent="-857250">
              <a:buNone/>
            </a:pPr>
            <a:r>
              <a:rPr lang="es-ES" sz="2400" dirty="0" smtClean="0"/>
              <a:t>(1)	a. El agua hierve</a:t>
            </a:r>
          </a:p>
          <a:p>
            <a:pPr>
              <a:buNone/>
            </a:pPr>
            <a:r>
              <a:rPr lang="es-ES" sz="2400" i="1" dirty="0" smtClean="0"/>
              <a:t> 		</a:t>
            </a:r>
            <a:r>
              <a:rPr lang="es-ES" sz="2400" dirty="0" smtClean="0"/>
              <a:t>b.  Juan hierve el agua</a:t>
            </a:r>
          </a:p>
          <a:p>
            <a:pPr lvl="0">
              <a:buNone/>
            </a:pPr>
            <a:r>
              <a:rPr lang="es-ES" sz="2400" dirty="0" smtClean="0"/>
              <a:t>(2)		a. Juan rompió el jarrón</a:t>
            </a:r>
          </a:p>
          <a:p>
            <a:pPr>
              <a:buNone/>
            </a:pPr>
            <a:r>
              <a:rPr lang="es-ES" sz="2400" dirty="0" smtClean="0"/>
              <a:t>		b. El jarrón se rompió</a:t>
            </a:r>
          </a:p>
          <a:p>
            <a:pPr>
              <a:buNone/>
            </a:pPr>
            <a:r>
              <a:rPr lang="es-ES" sz="2400" dirty="0" smtClean="0"/>
              <a:t>(3)		a. María duerme</a:t>
            </a:r>
          </a:p>
          <a:p>
            <a:pPr marL="457200" indent="-457200">
              <a:buNone/>
            </a:pPr>
            <a:r>
              <a:rPr lang="es-ES" sz="2400" dirty="0"/>
              <a:t>	</a:t>
            </a:r>
            <a:r>
              <a:rPr lang="es-ES" sz="2400" dirty="0" smtClean="0"/>
              <a:t>	b. María duerme un sueño profundo</a:t>
            </a:r>
          </a:p>
          <a:p>
            <a:pPr marL="457200" indent="-457200">
              <a:buNone/>
            </a:pPr>
            <a:r>
              <a:rPr lang="es-ES" sz="2400" dirty="0" smtClean="0"/>
              <a:t>(4)		a. Los invitados bailaron hasta la madrugada</a:t>
            </a:r>
          </a:p>
          <a:p>
            <a:pPr marL="457200" indent="-457200">
              <a:buNone/>
            </a:pPr>
            <a:r>
              <a:rPr lang="es-ES" sz="2400" dirty="0"/>
              <a:t>	</a:t>
            </a:r>
            <a:r>
              <a:rPr lang="es-ES" sz="2400" dirty="0" smtClean="0"/>
              <a:t>	b. Se bailó hasta la madrugada</a:t>
            </a:r>
          </a:p>
          <a:p>
            <a:pPr marL="457200" indent="-457200">
              <a:buNone/>
            </a:pPr>
            <a:r>
              <a:rPr lang="es-ES" sz="2400" dirty="0" smtClean="0"/>
              <a:t>(5)		a. </a:t>
            </a:r>
            <a:r>
              <a:rPr lang="es-ES" sz="2400" dirty="0"/>
              <a:t> </a:t>
            </a:r>
            <a:r>
              <a:rPr lang="es-ES" sz="2400" dirty="0" smtClean="0"/>
              <a:t>Una arquitecta iraní diseñó el edificio</a:t>
            </a:r>
          </a:p>
          <a:p>
            <a:pPr marL="457200" indent="-457200">
              <a:buNone/>
            </a:pPr>
            <a:r>
              <a:rPr lang="es-ES" sz="2400" dirty="0"/>
              <a:t>	</a:t>
            </a:r>
            <a:r>
              <a:rPr lang="es-ES" sz="2400" dirty="0" smtClean="0"/>
              <a:t>	b. El edificio fue diseñado por una arquitecta iraní</a:t>
            </a:r>
          </a:p>
          <a:p>
            <a:pPr marL="457200" indent="-457200">
              <a:buNone/>
            </a:pPr>
            <a:endParaRPr lang="es-ES" sz="24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Aumento de valencia 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es-ES" dirty="0" smtClean="0"/>
              <a:t>Relación </a:t>
            </a:r>
            <a:r>
              <a:rPr lang="es-ES" i="1" dirty="0" smtClean="0"/>
              <a:t>causativa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 smtClean="0"/>
              <a:t>		</a:t>
            </a:r>
            <a:r>
              <a:rPr lang="es-ES" u="sng" dirty="0" smtClean="0"/>
              <a:t>El agua </a:t>
            </a:r>
            <a:r>
              <a:rPr lang="es-ES" dirty="0" smtClean="0"/>
              <a:t>hierve                </a:t>
            </a:r>
          </a:p>
          <a:p>
            <a:pPr>
              <a:spcBef>
                <a:spcPts val="0"/>
              </a:spcBef>
              <a:buNone/>
            </a:pPr>
            <a:r>
              <a:rPr lang="es-ES" dirty="0" smtClean="0"/>
              <a:t>		A1</a:t>
            </a:r>
            <a:r>
              <a:rPr lang="es-ES" baseline="-25000" dirty="0" smtClean="0"/>
              <a:t>SUJ</a:t>
            </a:r>
            <a:r>
              <a:rPr lang="es-ES" dirty="0" smtClean="0"/>
              <a:t>   		</a:t>
            </a:r>
          </a:p>
          <a:p>
            <a:pPr>
              <a:buNone/>
            </a:pPr>
            <a:r>
              <a:rPr lang="es-ES" dirty="0" smtClean="0"/>
              <a:t>		</a:t>
            </a:r>
            <a:r>
              <a:rPr lang="es-ES" u="sng" dirty="0" smtClean="0"/>
              <a:t>Juan</a:t>
            </a:r>
            <a:r>
              <a:rPr lang="es-ES" dirty="0" smtClean="0"/>
              <a:t> hierve </a:t>
            </a:r>
            <a:r>
              <a:rPr lang="es-ES" u="sng" dirty="0" smtClean="0"/>
              <a:t>el agua         </a:t>
            </a:r>
          </a:p>
          <a:p>
            <a:pPr>
              <a:spcBef>
                <a:spcPts val="0"/>
              </a:spcBef>
              <a:buNone/>
            </a:pPr>
            <a:r>
              <a:rPr lang="es-ES" dirty="0" smtClean="0"/>
              <a:t>		A0</a:t>
            </a:r>
            <a:r>
              <a:rPr lang="es-ES" baseline="-25000" dirty="0" smtClean="0"/>
              <a:t>SUJ		</a:t>
            </a:r>
            <a:r>
              <a:rPr lang="es-ES" dirty="0" smtClean="0"/>
              <a:t>    A1</a:t>
            </a:r>
            <a:r>
              <a:rPr lang="es-ES" baseline="-25000" dirty="0" smtClean="0"/>
              <a:t>CDIR</a:t>
            </a:r>
          </a:p>
          <a:p>
            <a:pPr>
              <a:spcBef>
                <a:spcPts val="0"/>
              </a:spcBef>
              <a:buNone/>
            </a:pPr>
            <a:endParaRPr lang="es-ES" baseline="-25000" dirty="0"/>
          </a:p>
          <a:p>
            <a:pPr>
              <a:spcBef>
                <a:spcPts val="0"/>
              </a:spcBef>
            </a:pPr>
            <a:r>
              <a:rPr lang="es-ES" dirty="0" smtClean="0"/>
              <a:t>Construcciones con “acusativos internos” y “complementos cognados” </a:t>
            </a:r>
            <a:endParaRPr lang="es-ES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2267744" y="3068960"/>
            <a:ext cx="1368152" cy="7200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Disminución de valencia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925144"/>
          </a:xfrm>
        </p:spPr>
        <p:txBody>
          <a:bodyPr/>
          <a:lstStyle/>
          <a:p>
            <a:r>
              <a:rPr lang="es-ES" dirty="0" smtClean="0"/>
              <a:t>Usos absolutos: </a:t>
            </a:r>
            <a:r>
              <a:rPr lang="es-ES" i="1" dirty="0" smtClean="0"/>
              <a:t>El ciclista abandonó; María escribe</a:t>
            </a:r>
            <a:r>
              <a:rPr lang="es-ES" dirty="0" smtClean="0"/>
              <a:t>…</a:t>
            </a:r>
          </a:p>
          <a:p>
            <a:r>
              <a:rPr lang="es-ES" dirty="0" smtClean="0"/>
              <a:t>Expresiones impersonales</a:t>
            </a:r>
          </a:p>
          <a:p>
            <a:pPr lvl="1"/>
            <a:r>
              <a:rPr lang="es-ES" dirty="0" smtClean="0"/>
              <a:t>Impersonalidad semántica:</a:t>
            </a:r>
          </a:p>
          <a:p>
            <a:pPr lvl="1">
              <a:buNone/>
            </a:pPr>
            <a:r>
              <a:rPr lang="es-ES" i="1" dirty="0" smtClean="0"/>
              <a:t>Uno/a no sabe qué decir; No sabes qué decir</a:t>
            </a:r>
          </a:p>
          <a:p>
            <a:pPr lvl="1">
              <a:buNone/>
            </a:pPr>
            <a:r>
              <a:rPr lang="es-ES" i="1" dirty="0" smtClean="0"/>
              <a:t>Lo operan mañana</a:t>
            </a:r>
          </a:p>
          <a:p>
            <a:pPr lvl="1"/>
            <a:r>
              <a:rPr lang="es-ES" dirty="0" smtClean="0"/>
              <a:t>Impersonalidad sintáctica:</a:t>
            </a:r>
          </a:p>
          <a:p>
            <a:pPr lvl="1">
              <a:buNone/>
            </a:pPr>
            <a:r>
              <a:rPr lang="es-ES" i="1" dirty="0" smtClean="0"/>
              <a:t>Se bailó hasta la madrugada; Se detuvo a los estafadores</a:t>
            </a:r>
          </a:p>
          <a:p>
            <a:pPr lvl="1">
              <a:buNone/>
            </a:pPr>
            <a:r>
              <a:rPr lang="es-ES" i="1" dirty="0" smtClean="0"/>
              <a:t>Hay que denunciar los abusos</a:t>
            </a: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Disminución de valencia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Relación  </a:t>
            </a:r>
            <a:r>
              <a:rPr lang="es-ES" sz="2800" dirty="0" err="1" smtClean="0"/>
              <a:t>anticausativa</a:t>
            </a:r>
            <a:r>
              <a:rPr lang="es-ES" sz="2800" dirty="0" smtClean="0"/>
              <a:t>:</a:t>
            </a:r>
          </a:p>
          <a:p>
            <a:pPr>
              <a:buNone/>
            </a:pPr>
            <a:r>
              <a:rPr lang="es-ES" sz="2800" dirty="0" smtClean="0"/>
              <a:t>		</a:t>
            </a:r>
            <a:r>
              <a:rPr lang="es-ES" sz="2800" u="sng" dirty="0" smtClean="0"/>
              <a:t>Juan</a:t>
            </a:r>
            <a:r>
              <a:rPr lang="es-ES" sz="2800" dirty="0" smtClean="0"/>
              <a:t> rompió </a:t>
            </a:r>
            <a:r>
              <a:rPr lang="es-ES" sz="2800" u="sng" dirty="0" smtClean="0"/>
              <a:t>el jarrón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/>
              <a:t>		A1</a:t>
            </a:r>
            <a:r>
              <a:rPr lang="es-ES" sz="2800" baseline="-25000" dirty="0" smtClean="0"/>
              <a:t>SUJ</a:t>
            </a:r>
            <a:r>
              <a:rPr lang="es-ES" sz="2800" dirty="0" smtClean="0"/>
              <a:t> 		     A2</a:t>
            </a:r>
            <a:r>
              <a:rPr lang="es-ES" sz="2800" baseline="-25000" dirty="0" smtClean="0"/>
              <a:t>CDIR </a:t>
            </a:r>
            <a:r>
              <a:rPr lang="es-ES" sz="2800" dirty="0" smtClean="0"/>
              <a:t>		</a:t>
            </a:r>
          </a:p>
          <a:p>
            <a:pPr>
              <a:buNone/>
            </a:pPr>
            <a:r>
              <a:rPr lang="es-ES" sz="2800" dirty="0" smtClean="0"/>
              <a:t>		</a:t>
            </a:r>
            <a:r>
              <a:rPr lang="es-ES" sz="2800" u="sng" dirty="0" smtClean="0"/>
              <a:t>El jarrón </a:t>
            </a:r>
            <a:r>
              <a:rPr lang="es-ES" sz="2800" dirty="0" smtClean="0"/>
              <a:t>se rompió</a:t>
            </a:r>
          </a:p>
          <a:p>
            <a:pPr>
              <a:spcBef>
                <a:spcPts val="0"/>
              </a:spcBef>
              <a:buNone/>
            </a:pPr>
            <a:r>
              <a:rPr lang="es-ES" sz="2800" dirty="0" smtClean="0"/>
              <a:t>		A2</a:t>
            </a:r>
            <a:r>
              <a:rPr lang="es-ES" sz="2800" baseline="-25000" dirty="0" smtClean="0"/>
              <a:t>SUJ		</a:t>
            </a:r>
          </a:p>
          <a:p>
            <a:pPr marL="0" indent="0">
              <a:buNone/>
            </a:pPr>
            <a:r>
              <a:rPr lang="es-ES" sz="2400" dirty="0" smtClean="0"/>
              <a:t>“De existir marcas formales del cambio de construcción, la diferencia entre causativa y </a:t>
            </a:r>
            <a:r>
              <a:rPr lang="es-ES" sz="2400" dirty="0" err="1" smtClean="0"/>
              <a:t>anticausativa</a:t>
            </a:r>
            <a:r>
              <a:rPr lang="es-ES" sz="2400" dirty="0" smtClean="0"/>
              <a:t> estriba en que la causativa transitiva es marcada frente a la construcción intransitiva, mientras que la </a:t>
            </a:r>
            <a:r>
              <a:rPr lang="es-ES" sz="2400" dirty="0" err="1" smtClean="0"/>
              <a:t>anticausativa</a:t>
            </a:r>
            <a:r>
              <a:rPr lang="es-ES" sz="2400" dirty="0" smtClean="0"/>
              <a:t> intransitiva es marcada frente a la construcción transitiva” (García-Miguel 1995: 88).</a:t>
            </a:r>
            <a:endParaRPr lang="es-ES" sz="2400" dirty="0"/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1907704" y="2852936"/>
            <a:ext cx="1584176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Disminución de valencia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Construcciones reflexivas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sz="2400" dirty="0" smtClean="0"/>
              <a:t>Referente 1		Referente 2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Agente		Paciente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/>
              <a:t>	</a:t>
            </a:r>
            <a:r>
              <a:rPr lang="es-ES" sz="2400" dirty="0" smtClean="0"/>
              <a:t>SUJETO		CDIR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/>
              <a:t>	</a:t>
            </a:r>
            <a:r>
              <a:rPr lang="es-ES" sz="2400" b="1" i="1" dirty="0" smtClean="0"/>
              <a:t>Juan         lavó         al niño</a:t>
            </a:r>
          </a:p>
          <a:p>
            <a:pPr>
              <a:spcBef>
                <a:spcPts val="0"/>
              </a:spcBef>
              <a:buNone/>
            </a:pPr>
            <a:endParaRPr lang="es-ES" sz="2400" i="1" dirty="0"/>
          </a:p>
          <a:p>
            <a:pPr>
              <a:buNone/>
            </a:pPr>
            <a:r>
              <a:rPr lang="es-ES" sz="2400" dirty="0" smtClean="0"/>
              <a:t>		    Referente 1		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Agente		Paciente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	         SUJETO		</a:t>
            </a:r>
          </a:p>
          <a:p>
            <a:pPr>
              <a:spcBef>
                <a:spcPts val="0"/>
              </a:spcBef>
              <a:buNone/>
            </a:pPr>
            <a:r>
              <a:rPr lang="es-ES" sz="2400" dirty="0" smtClean="0"/>
              <a:t>		         </a:t>
            </a:r>
            <a:r>
              <a:rPr lang="es-ES" sz="2400" b="1" i="1" dirty="0" smtClean="0"/>
              <a:t>Juan   se lavó  </a:t>
            </a:r>
            <a:r>
              <a:rPr lang="es-ES" sz="2400" dirty="0"/>
              <a:t>	</a:t>
            </a:r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Disminución de valencia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12568"/>
          </a:xfrm>
        </p:spPr>
        <p:txBody>
          <a:bodyPr>
            <a:normAutofit/>
          </a:bodyPr>
          <a:lstStyle/>
          <a:p>
            <a:r>
              <a:rPr lang="es-ES" dirty="0" smtClean="0"/>
              <a:t>Esquemas </a:t>
            </a:r>
            <a:r>
              <a:rPr lang="es-ES" dirty="0" err="1" smtClean="0"/>
              <a:t>triactanciales</a:t>
            </a:r>
            <a:endParaRPr lang="es-ES" dirty="0" smtClean="0"/>
          </a:p>
          <a:p>
            <a:pPr lvl="1">
              <a:buNone/>
            </a:pPr>
            <a:r>
              <a:rPr lang="es-ES" sz="2400" i="1" dirty="0" smtClean="0"/>
              <a:t>Juan le lavó la cara al niño</a:t>
            </a:r>
          </a:p>
          <a:p>
            <a:pPr lvl="1">
              <a:buNone/>
            </a:pPr>
            <a:r>
              <a:rPr lang="es-ES" sz="2400" i="1" dirty="0" smtClean="0"/>
              <a:t>Juan se lavó la cara</a:t>
            </a:r>
            <a:endParaRPr lang="es-ES" sz="2400" dirty="0"/>
          </a:p>
          <a:p>
            <a:r>
              <a:rPr lang="es-ES" dirty="0" smtClean="0"/>
              <a:t>Construcciones recíprocas</a:t>
            </a:r>
          </a:p>
          <a:p>
            <a:pPr>
              <a:buNone/>
            </a:pPr>
            <a:r>
              <a:rPr lang="es-ES" sz="2400" dirty="0"/>
              <a:t>	</a:t>
            </a:r>
            <a:r>
              <a:rPr lang="es-ES" sz="2400" i="1" u="sng" dirty="0" smtClean="0"/>
              <a:t>Juan</a:t>
            </a:r>
            <a:r>
              <a:rPr lang="es-ES" sz="2400" i="1" dirty="0" smtClean="0"/>
              <a:t> saludó </a:t>
            </a:r>
            <a:r>
              <a:rPr lang="es-ES" sz="2400" i="1" u="sng" dirty="0" smtClean="0"/>
              <a:t>a María</a:t>
            </a:r>
            <a:r>
              <a:rPr lang="es-ES" sz="2400" i="1" dirty="0" smtClean="0"/>
              <a:t>      	</a:t>
            </a:r>
          </a:p>
          <a:p>
            <a:pPr>
              <a:buNone/>
            </a:pPr>
            <a:r>
              <a:rPr lang="es-ES" sz="2400" dirty="0" smtClean="0"/>
              <a:t>	SUJ		    CDIR</a:t>
            </a:r>
            <a:endParaRPr lang="es-ES" sz="2400" i="1" dirty="0"/>
          </a:p>
          <a:p>
            <a:pPr>
              <a:buNone/>
            </a:pPr>
            <a:r>
              <a:rPr lang="es-ES" sz="2400" i="1" dirty="0" smtClean="0"/>
              <a:t>	</a:t>
            </a:r>
          </a:p>
          <a:p>
            <a:pPr>
              <a:buNone/>
            </a:pPr>
            <a:r>
              <a:rPr lang="es-ES" sz="2400" i="1" dirty="0"/>
              <a:t>	</a:t>
            </a:r>
            <a:r>
              <a:rPr lang="es-ES" sz="2400" i="1" dirty="0" smtClean="0"/>
              <a:t> </a:t>
            </a:r>
            <a:r>
              <a:rPr lang="es-ES" sz="2400" i="1" u="sng" dirty="0" smtClean="0"/>
              <a:t>Juan y María</a:t>
            </a:r>
            <a:r>
              <a:rPr lang="es-ES" sz="2400" i="1" dirty="0" smtClean="0"/>
              <a:t> se saludaron</a:t>
            </a:r>
          </a:p>
          <a:p>
            <a:pPr>
              <a:spcBef>
                <a:spcPts val="0"/>
              </a:spcBef>
              <a:buNone/>
            </a:pPr>
            <a:r>
              <a:rPr lang="es-ES" sz="2400" i="1" dirty="0"/>
              <a:t>	</a:t>
            </a:r>
            <a:r>
              <a:rPr lang="es-ES" sz="2400" dirty="0" smtClean="0"/>
              <a:t>	SUJ</a:t>
            </a:r>
          </a:p>
          <a:p>
            <a:pPr>
              <a:spcBef>
                <a:spcPts val="0"/>
              </a:spcBef>
              <a:buNone/>
            </a:pPr>
            <a:endParaRPr lang="es-ES" i="1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899592" y="4293096"/>
            <a:ext cx="360040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H="1">
            <a:off x="2051720" y="4293096"/>
            <a:ext cx="432048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Diátesis y voz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6413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/>
              <a:t>Tradicionalmente:</a:t>
            </a:r>
          </a:p>
          <a:p>
            <a:pPr>
              <a:buNone/>
            </a:pPr>
            <a:r>
              <a:rPr lang="es-ES" sz="2800" dirty="0" smtClean="0"/>
              <a:t>Diátesis = Voz</a:t>
            </a:r>
          </a:p>
          <a:p>
            <a:pPr>
              <a:buNone/>
            </a:pPr>
            <a:r>
              <a:rPr lang="es-ES" sz="2800" dirty="0" smtClean="0"/>
              <a:t>	</a:t>
            </a:r>
            <a:r>
              <a:rPr lang="es-ES" sz="2400" dirty="0" smtClean="0"/>
              <a:t>‘Categoría verbal que indica la relación semántica entre el sujeto y el predicado’</a:t>
            </a:r>
          </a:p>
          <a:p>
            <a:pPr>
              <a:buNone/>
            </a:pPr>
            <a:r>
              <a:rPr lang="es-ES" sz="2800" dirty="0" smtClean="0"/>
              <a:t>Moreno Cabrera (1991), García-Miguel (1995: 107-8):</a:t>
            </a:r>
          </a:p>
          <a:p>
            <a:pPr marL="1079500" indent="-1079500">
              <a:buNone/>
            </a:pPr>
            <a:r>
              <a:rPr lang="es-ES" sz="2800" dirty="0" smtClean="0"/>
              <a:t>Diátesis: </a:t>
            </a:r>
            <a:r>
              <a:rPr lang="es-ES" sz="2400" dirty="0" smtClean="0"/>
              <a:t>“Correspondencia entre referentes, papeles semánticos de los referentes y funciones sintácticas”</a:t>
            </a:r>
          </a:p>
          <a:p>
            <a:pPr marL="1079500" indent="-1079500">
              <a:buNone/>
            </a:pPr>
            <a:r>
              <a:rPr lang="es-ES" sz="2800" dirty="0" smtClean="0"/>
              <a:t>Voz: </a:t>
            </a:r>
            <a:r>
              <a:rPr lang="es-ES" sz="2400" dirty="0" smtClean="0"/>
              <a:t>“Categoría gramatical que expresa las relaciones entre el predicado y sus argumentos o actantes”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256</Words>
  <Application>Microsoft Office PowerPoint</Application>
  <PresentationFormat>Presentación en pantalla (4:3)</PresentationFormat>
  <Paragraphs>102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Tema 2 La estructura sintáctico-semántica de la cláusula</vt:lpstr>
      <vt:lpstr>La estructura sintáctico sémántica de la cláusula</vt:lpstr>
      <vt:lpstr>Relaciones entre cláusulas. Diátesis</vt:lpstr>
      <vt:lpstr>Aumento de valencia </vt:lpstr>
      <vt:lpstr>Disminución de valencia</vt:lpstr>
      <vt:lpstr>Disminución de valencia</vt:lpstr>
      <vt:lpstr>Disminución de valencia</vt:lpstr>
      <vt:lpstr>Disminución de valencia</vt:lpstr>
      <vt:lpstr>Diátesis y voz</vt:lpstr>
      <vt:lpstr>Voz</vt:lpstr>
      <vt:lpstr>Voz media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 Construcciones de la cláusula</dc:title>
  <dc:creator>victoria.vazquez</dc:creator>
  <cp:lastModifiedBy>Admin</cp:lastModifiedBy>
  <cp:revision>45</cp:revision>
  <dcterms:created xsi:type="dcterms:W3CDTF">2012-05-01T20:02:39Z</dcterms:created>
  <dcterms:modified xsi:type="dcterms:W3CDTF">2017-04-18T09:41:16Z</dcterms:modified>
</cp:coreProperties>
</file>