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85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886" autoAdjust="0"/>
  </p:normalViewPr>
  <p:slideViewPr>
    <p:cSldViewPr>
      <p:cViewPr varScale="1">
        <p:scale>
          <a:sx n="85" d="100"/>
          <a:sy n="85" d="100"/>
        </p:scale>
        <p:origin x="-7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259A7-5ACF-4DD0-83D5-55EECA131334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57D66-5489-4EDA-84E1-A742C232D5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2E0E2-DBEA-4479-9F24-276834806275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2E0E2-DBEA-4479-9F24-276834806275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2E0E2-DBEA-4479-9F24-276834806275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2E0E2-DBEA-4479-9F24-276834806275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B5AF4E-019D-4AB6-A9A2-58320E3A692B}" type="slidenum">
              <a:rPr lang="gl-ES"/>
              <a:pPr/>
              <a:t>16</a:t>
            </a:fld>
            <a:endParaRPr lang="gl-ES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el gobernador de la provincia, y éste lo autorizó para que </a:t>
            </a:r>
            <a:r>
              <a:rPr lang="es-ES" i="1" dirty="0" smtClean="0"/>
              <a:t>hiciera</a:t>
            </a:r>
            <a:r>
              <a:rPr lang="es-ES" dirty="0" smtClean="0"/>
              <a:t> </a:t>
            </a:r>
            <a:r>
              <a:rPr lang="es-ES" i="1" dirty="0" smtClean="0"/>
              <a:t>las</a:t>
            </a:r>
            <a:r>
              <a:rPr lang="es-ES" dirty="0" smtClean="0"/>
              <a:t> </a:t>
            </a:r>
            <a:r>
              <a:rPr lang="es-ES" i="1" dirty="0" smtClean="0"/>
              <a:t>diligencias</a:t>
            </a:r>
            <a:r>
              <a:rPr lang="es-ES" dirty="0" smtClean="0"/>
              <a:t> </a:t>
            </a:r>
            <a:r>
              <a:rPr lang="es-ES" i="1" dirty="0" smtClean="0"/>
              <a:t>preliminares</a:t>
            </a:r>
            <a:r>
              <a:rPr lang="es-ES" dirty="0" smtClean="0"/>
              <a:t> </a:t>
            </a:r>
            <a:r>
              <a:rPr lang="es-ES" i="1" dirty="0" smtClean="0"/>
              <a:t>mientras</a:t>
            </a:r>
            <a:r>
              <a:rPr lang="es-ES" dirty="0" smtClean="0"/>
              <a:t> </a:t>
            </a:r>
            <a:r>
              <a:rPr lang="es-ES" b="1" i="1" u="sng" dirty="0" smtClean="0"/>
              <a:t>mandaban</a:t>
            </a:r>
            <a:r>
              <a:rPr lang="es-ES" dirty="0" smtClean="0"/>
              <a:t> un juez instructor. [CRO:075.13]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2E0E2-DBEA-4479-9F24-276834806275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i="1" dirty="0" smtClean="0"/>
              <a:t>En</a:t>
            </a:r>
            <a:r>
              <a:rPr lang="es-ES" dirty="0" smtClean="0"/>
              <a:t> </a:t>
            </a:r>
            <a:r>
              <a:rPr lang="es-ES" i="1" dirty="0" smtClean="0"/>
              <a:t>el</a:t>
            </a:r>
            <a:r>
              <a:rPr lang="es-ES" dirty="0" smtClean="0"/>
              <a:t> </a:t>
            </a:r>
            <a:r>
              <a:rPr lang="es-ES" i="1" dirty="0" smtClean="0"/>
              <a:t>escritorio</a:t>
            </a:r>
            <a:r>
              <a:rPr lang="es-ES" dirty="0" smtClean="0"/>
              <a:t> </a:t>
            </a:r>
            <a:r>
              <a:rPr lang="es-ES" i="1" dirty="0" smtClean="0"/>
              <a:t>del</a:t>
            </a:r>
            <a:r>
              <a:rPr lang="es-ES" dirty="0" smtClean="0"/>
              <a:t> </a:t>
            </a:r>
            <a:r>
              <a:rPr lang="es-ES" i="1" dirty="0" smtClean="0"/>
              <a:t>fondo</a:t>
            </a:r>
            <a:r>
              <a:rPr lang="es-ES" dirty="0" smtClean="0"/>
              <a:t> </a:t>
            </a:r>
            <a:r>
              <a:rPr lang="es-ES" b="1" i="1" u="sng" dirty="0" smtClean="0"/>
              <a:t>había</a:t>
            </a:r>
            <a:r>
              <a:rPr lang="es-ES" dirty="0" smtClean="0"/>
              <a:t> </a:t>
            </a:r>
            <a:r>
              <a:rPr lang="es-ES" i="1" dirty="0" smtClean="0"/>
              <a:t>un</a:t>
            </a:r>
            <a:r>
              <a:rPr lang="es-ES" dirty="0" smtClean="0"/>
              <a:t> </a:t>
            </a:r>
            <a:r>
              <a:rPr lang="es-ES" i="1" dirty="0" smtClean="0"/>
              <a:t>individuo</a:t>
            </a:r>
            <a:r>
              <a:rPr lang="es-ES" dirty="0" smtClean="0"/>
              <a:t> de rostro enjuto y pelo ensortijado [LAB:124.21]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2E0E2-DBEA-4479-9F24-276834806275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8164CAC-9300-423C-8D33-B04BB4F24B2E}" type="slidenum">
              <a:rPr lang="gl-ES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938CA-92DC-40DA-9D60-CD0F19187968}" type="datetimeFigureOut">
              <a:rPr lang="es-ES" smtClean="0"/>
              <a:pPr/>
              <a:t>17/04/2017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43F6E-D0FB-4CE8-9A3B-584EBA5AB2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1828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dirty="0" smtClean="0"/>
              <a:t/>
            </a:r>
            <a:br>
              <a:rPr lang="es-ES" dirty="0" smtClean="0"/>
            </a:br>
            <a:r>
              <a:rPr lang="es-ES" sz="4000" b="1" dirty="0" smtClean="0"/>
              <a:t> </a:t>
            </a:r>
            <a:r>
              <a:rPr lang="es-ES" sz="4000" dirty="0" smtClean="0"/>
              <a:t>TEMA 2</a:t>
            </a:r>
            <a:br>
              <a:rPr lang="es-ES" sz="4000" dirty="0" smtClean="0"/>
            </a:br>
            <a:r>
              <a:rPr lang="es-ES" sz="4000" dirty="0" smtClean="0"/>
              <a:t>La estructura sintáctico-semántica de la cláusula</a:t>
            </a:r>
            <a:br>
              <a:rPr lang="es-ES" sz="4000" dirty="0" smtClean="0"/>
            </a:br>
            <a:endParaRPr lang="es-ES" sz="2800" dirty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b="1" dirty="0" smtClean="0">
                <a:solidFill>
                  <a:srgbClr val="1F0BB5"/>
                </a:solidFill>
              </a:rPr>
              <a:t>Gramática española 2: Sintaxis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rgbClr val="1F0BB5"/>
                </a:solidFill>
              </a:rPr>
              <a:t>2016-2017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rgbClr val="1F0BB5"/>
                </a:solidFill>
              </a:rPr>
              <a:t>USC</a:t>
            </a:r>
            <a:endParaRPr lang="es-ES" b="1" dirty="0">
              <a:solidFill>
                <a:srgbClr val="1F0BB5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664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4000" dirty="0" smtClean="0"/>
              <a:t>Características sintáctica del complemento directo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Presenta diferentes realizaciones categoriales: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solidFill>
                  <a:srgbClr val="0000FF"/>
                </a:solidFill>
              </a:rPr>
              <a:t>No sé </a:t>
            </a:r>
            <a:r>
              <a:rPr lang="es-ES" sz="2800" b="1" dirty="0" smtClean="0">
                <a:solidFill>
                  <a:srgbClr val="0000FF"/>
                </a:solidFill>
              </a:rPr>
              <a:t>quién ha ganado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solidFill>
                  <a:srgbClr val="0000FF"/>
                </a:solidFill>
              </a:rPr>
              <a:t>Encargó </a:t>
            </a:r>
            <a:r>
              <a:rPr lang="es-ES" sz="2800" b="1" dirty="0" smtClean="0">
                <a:solidFill>
                  <a:srgbClr val="0000FF"/>
                </a:solidFill>
              </a:rPr>
              <a:t>lo que necesitaba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solidFill>
                  <a:srgbClr val="0000FF"/>
                </a:solidFill>
              </a:rPr>
              <a:t>El </a:t>
            </a:r>
            <a:r>
              <a:rPr lang="es-ES" sz="2800" dirty="0">
                <a:solidFill>
                  <a:srgbClr val="0000FF"/>
                </a:solidFill>
              </a:rPr>
              <a:t>niño necesita </a:t>
            </a:r>
            <a:r>
              <a:rPr lang="es-ES" sz="2800" b="1" dirty="0">
                <a:solidFill>
                  <a:srgbClr val="0000FF"/>
                </a:solidFill>
              </a:rPr>
              <a:t>una abuela </a:t>
            </a:r>
            <a:r>
              <a:rPr lang="es-ES" sz="2800" dirty="0" smtClean="0">
                <a:solidFill>
                  <a:srgbClr val="0000FF"/>
                </a:solidFill>
              </a:rPr>
              <a:t>(SON: </a:t>
            </a:r>
            <a:r>
              <a:rPr lang="es-ES" sz="2800" dirty="0">
                <a:solidFill>
                  <a:srgbClr val="0000FF"/>
                </a:solidFill>
              </a:rPr>
              <a:t>266, </a:t>
            </a:r>
            <a:r>
              <a:rPr lang="es-ES" sz="2800" dirty="0" smtClean="0">
                <a:solidFill>
                  <a:srgbClr val="0000FF"/>
                </a:solidFill>
              </a:rPr>
              <a:t>20)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solidFill>
                  <a:srgbClr val="0000FF"/>
                </a:solidFill>
              </a:rPr>
              <a:t>Oímos también </a:t>
            </a:r>
            <a:r>
              <a:rPr lang="es-ES" sz="2800" b="1" dirty="0">
                <a:solidFill>
                  <a:srgbClr val="0000FF"/>
                </a:solidFill>
              </a:rPr>
              <a:t>a los perros de las cabañas </a:t>
            </a:r>
            <a:r>
              <a:rPr lang="es-ES" sz="2800" dirty="0" smtClean="0">
                <a:solidFill>
                  <a:srgbClr val="0000FF"/>
                </a:solidFill>
              </a:rPr>
              <a:t>(GLE: </a:t>
            </a:r>
            <a:r>
              <a:rPr lang="es-ES" sz="2800" dirty="0">
                <a:solidFill>
                  <a:srgbClr val="0000FF"/>
                </a:solidFill>
              </a:rPr>
              <a:t>30, </a:t>
            </a:r>
            <a:r>
              <a:rPr lang="es-ES" sz="2800" dirty="0" smtClean="0">
                <a:solidFill>
                  <a:srgbClr val="0000FF"/>
                </a:solidFill>
              </a:rPr>
              <a:t>31)</a:t>
            </a:r>
          </a:p>
          <a:p>
            <a:pPr marL="514350" indent="-514350">
              <a:buFont typeface="+mj-lt"/>
              <a:buAutoNum type="arabicPeriod"/>
            </a:pPr>
            <a:r>
              <a:rPr lang="es-ES_tradnl" sz="2800" b="1" dirty="0" smtClean="0">
                <a:solidFill>
                  <a:srgbClr val="0000FF"/>
                </a:solidFill>
              </a:rPr>
              <a:t>A Juan lo</a:t>
            </a:r>
            <a:r>
              <a:rPr lang="es-ES_tradnl" sz="2800" dirty="0" smtClean="0">
                <a:solidFill>
                  <a:srgbClr val="0000FF"/>
                </a:solidFill>
              </a:rPr>
              <a:t> he visto hace un rato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solidFill>
                  <a:srgbClr val="0000FF"/>
                </a:solidFill>
              </a:rPr>
              <a:t>─¿Tienes ya </a:t>
            </a:r>
            <a:r>
              <a:rPr lang="es-ES" sz="2800" b="1" dirty="0" smtClean="0">
                <a:solidFill>
                  <a:srgbClr val="0000FF"/>
                </a:solidFill>
              </a:rPr>
              <a:t>el billete</a:t>
            </a:r>
            <a:r>
              <a:rPr lang="es-ES" sz="2800" dirty="0" smtClean="0">
                <a:solidFill>
                  <a:srgbClr val="0000FF"/>
                </a:solidFill>
              </a:rPr>
              <a:t>?       ─</a:t>
            </a:r>
            <a:r>
              <a:rPr lang="es-ES" sz="2800" b="1" dirty="0" smtClean="0">
                <a:solidFill>
                  <a:srgbClr val="0000FF"/>
                </a:solidFill>
              </a:rPr>
              <a:t>Lo</a:t>
            </a:r>
            <a:r>
              <a:rPr lang="es-ES" sz="2800" dirty="0" smtClean="0">
                <a:solidFill>
                  <a:srgbClr val="0000FF"/>
                </a:solidFill>
              </a:rPr>
              <a:t> compraré mañana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solidFill>
                  <a:srgbClr val="0000FF"/>
                </a:solidFill>
              </a:rPr>
              <a:t>El </a:t>
            </a:r>
            <a:r>
              <a:rPr lang="es-ES" sz="2800" dirty="0">
                <a:solidFill>
                  <a:srgbClr val="0000FF"/>
                </a:solidFill>
              </a:rPr>
              <a:t>viejo está reventando de orgullo, mientras </a:t>
            </a:r>
            <a:r>
              <a:rPr lang="es-ES" sz="2800" dirty="0" err="1">
                <a:solidFill>
                  <a:srgbClr val="0000FF"/>
                </a:solidFill>
              </a:rPr>
              <a:t>Anunziata</a:t>
            </a:r>
            <a:r>
              <a:rPr lang="es-ES" sz="2800" dirty="0">
                <a:solidFill>
                  <a:srgbClr val="0000FF"/>
                </a:solidFill>
              </a:rPr>
              <a:t> </a:t>
            </a:r>
            <a:r>
              <a:rPr lang="es-ES" sz="2800" b="1" dirty="0">
                <a:solidFill>
                  <a:srgbClr val="0000FF"/>
                </a:solidFill>
              </a:rPr>
              <a:t>le</a:t>
            </a:r>
            <a:r>
              <a:rPr lang="es-ES" sz="2800" dirty="0">
                <a:solidFill>
                  <a:srgbClr val="0000FF"/>
                </a:solidFill>
              </a:rPr>
              <a:t> oye estupefacta. </a:t>
            </a:r>
            <a:r>
              <a:rPr lang="es-ES" sz="2800" dirty="0" smtClean="0">
                <a:solidFill>
                  <a:srgbClr val="0000FF"/>
                </a:solidFill>
              </a:rPr>
              <a:t>(SON: </a:t>
            </a:r>
            <a:r>
              <a:rPr lang="es-ES" sz="2800" dirty="0">
                <a:solidFill>
                  <a:srgbClr val="0000FF"/>
                </a:solidFill>
              </a:rPr>
              <a:t>63, </a:t>
            </a:r>
            <a:r>
              <a:rPr lang="es-ES" sz="2800" dirty="0" smtClean="0">
                <a:solidFill>
                  <a:srgbClr val="0000FF"/>
                </a:solidFill>
              </a:rPr>
              <a:t>12)</a:t>
            </a:r>
          </a:p>
          <a:p>
            <a:pPr marL="514350" indent="-514350">
              <a:buFont typeface="+mj-lt"/>
              <a:buAutoNum type="arabicPeriod"/>
            </a:pPr>
            <a:endParaRPr lang="es-ES" sz="2800" dirty="0"/>
          </a:p>
          <a:p>
            <a:pPr marL="514350" indent="-514350">
              <a:buFont typeface="+mj-lt"/>
              <a:buAutoNum type="arabicPeriod"/>
            </a:pPr>
            <a:endParaRPr lang="es-ES" sz="2800" dirty="0"/>
          </a:p>
          <a:p>
            <a:pPr marL="514350" indent="-514350">
              <a:buFont typeface="+mj-lt"/>
              <a:buAutoNum type="arabicPeriod"/>
            </a:pPr>
            <a:endParaRPr lang="es-ES" sz="2800" dirty="0"/>
          </a:p>
          <a:p>
            <a:pPr marL="514350" indent="-514350">
              <a:buFont typeface="+mj-lt"/>
              <a:buAutoNum type="arabicPeriod"/>
            </a:pPr>
            <a:endParaRPr lang="es-ES" dirty="0"/>
          </a:p>
          <a:p>
            <a:pPr marL="514350" indent="-514350">
              <a:buFont typeface="+mj-lt"/>
              <a:buAutoNum type="arabicPeriod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820472" cy="1143000"/>
          </a:xfrm>
        </p:spPr>
        <p:txBody>
          <a:bodyPr>
            <a:noAutofit/>
          </a:bodyPr>
          <a:lstStyle/>
          <a:p>
            <a:pPr algn="l"/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000" dirty="0" smtClean="0"/>
              <a:t>Características sintáctica del complemento directo. La sustitución pronominal (§34.2)</a:t>
            </a:r>
            <a:r>
              <a:rPr lang="es-ES" sz="3400" dirty="0" smtClean="0"/>
              <a:t/>
            </a:r>
            <a:br>
              <a:rPr lang="es-ES" sz="3400" dirty="0" smtClean="0"/>
            </a:br>
            <a:endParaRPr lang="es-ES" sz="3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12568"/>
          </a:xfrm>
        </p:spPr>
        <p:txBody>
          <a:bodyPr>
            <a:normAutofit/>
          </a:bodyPr>
          <a:lstStyle/>
          <a:p>
            <a:r>
              <a:rPr lang="es-ES" sz="2800" dirty="0" smtClean="0"/>
              <a:t>Restricciones con indefinidos inespecíficos: </a:t>
            </a:r>
          </a:p>
          <a:p>
            <a:pPr indent="22225">
              <a:spcBef>
                <a:spcPts val="600"/>
              </a:spcBef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No traje nada</a:t>
            </a:r>
          </a:p>
          <a:p>
            <a:pPr indent="22225">
              <a:spcBef>
                <a:spcPts val="600"/>
              </a:spcBef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-¿Tienes dinero?   </a:t>
            </a:r>
          </a:p>
          <a:p>
            <a:pPr indent="22225">
              <a:spcBef>
                <a:spcPts val="600"/>
              </a:spcBef>
              <a:buNone/>
            </a:pPr>
            <a:r>
              <a:rPr lang="es-ES" sz="2400" dirty="0">
                <a:solidFill>
                  <a:srgbClr val="0000FF"/>
                </a:solidFill>
              </a:rPr>
              <a:t>	</a:t>
            </a:r>
            <a:r>
              <a:rPr lang="es-ES" sz="2400" dirty="0" smtClean="0">
                <a:solidFill>
                  <a:srgbClr val="0000FF"/>
                </a:solidFill>
              </a:rPr>
              <a:t>		 -No, no (*lo) tengo</a:t>
            </a:r>
          </a:p>
          <a:p>
            <a:r>
              <a:rPr lang="es-ES" sz="2800" dirty="0" smtClean="0"/>
              <a:t>Inestabilidad con los argumentos cuantitativos de verbos de medida: </a:t>
            </a:r>
          </a:p>
          <a:p>
            <a:pPr marL="365125" lvl="1" indent="0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La maleta pesa veinte kilos   	</a:t>
            </a:r>
          </a:p>
          <a:p>
            <a:pPr marL="365125" lvl="1" indent="0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Solo cuesta un euro		</a:t>
            </a:r>
          </a:p>
          <a:p>
            <a:pPr marL="365125" lvl="1" indent="0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Red Smith, </a:t>
            </a:r>
            <a:r>
              <a:rPr lang="es-ES" sz="2400" u="sng" dirty="0" smtClean="0">
                <a:solidFill>
                  <a:srgbClr val="0000FF"/>
                </a:solidFill>
              </a:rPr>
              <a:t>que cuenta setenta años</a:t>
            </a:r>
            <a:r>
              <a:rPr lang="es-ES" sz="2400" dirty="0" smtClean="0">
                <a:solidFill>
                  <a:srgbClr val="0000FF"/>
                </a:solidFill>
              </a:rPr>
              <a:t>, es periodista desde hace más de cincuenta[…]      		</a:t>
            </a:r>
            <a:endParaRPr lang="es-ES" sz="2400" i="1" dirty="0" smtClean="0">
              <a:solidFill>
                <a:srgbClr val="0000FF"/>
              </a:solidFill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4355976" y="4509120"/>
            <a:ext cx="50405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>
            <a:off x="3995936" y="4941168"/>
            <a:ext cx="50405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4139952" y="5733256"/>
            <a:ext cx="50405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820472" cy="1143000"/>
          </a:xfrm>
        </p:spPr>
        <p:txBody>
          <a:bodyPr>
            <a:noAutofit/>
          </a:bodyPr>
          <a:lstStyle/>
          <a:p>
            <a:pPr algn="l"/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000" dirty="0" smtClean="0"/>
              <a:t>Características sintáctica del complemento directo. La sustitución pronominal (§34.2)</a:t>
            </a:r>
            <a:r>
              <a:rPr lang="es-ES" sz="3400" dirty="0" smtClean="0"/>
              <a:t/>
            </a:r>
            <a:br>
              <a:rPr lang="es-ES" sz="3400" dirty="0" smtClean="0"/>
            </a:br>
            <a:endParaRPr lang="es-ES" sz="3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12568"/>
          </a:xfrm>
        </p:spPr>
        <p:txBody>
          <a:bodyPr>
            <a:normAutofit/>
          </a:bodyPr>
          <a:lstStyle/>
          <a:p>
            <a:r>
              <a:rPr lang="es-ES" sz="2800" dirty="0" smtClean="0"/>
              <a:t>Restricciones con indefinidos inespecíficos: </a:t>
            </a:r>
          </a:p>
          <a:p>
            <a:pPr indent="22225">
              <a:spcBef>
                <a:spcPts val="600"/>
              </a:spcBef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No traje nada</a:t>
            </a:r>
          </a:p>
          <a:p>
            <a:pPr indent="22225">
              <a:spcBef>
                <a:spcPts val="600"/>
              </a:spcBef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-¿Tienes dinero?   </a:t>
            </a:r>
          </a:p>
          <a:p>
            <a:pPr indent="22225">
              <a:spcBef>
                <a:spcPts val="600"/>
              </a:spcBef>
              <a:buNone/>
            </a:pPr>
            <a:r>
              <a:rPr lang="es-ES" sz="2400" dirty="0">
                <a:solidFill>
                  <a:srgbClr val="0000FF"/>
                </a:solidFill>
              </a:rPr>
              <a:t>	</a:t>
            </a:r>
            <a:r>
              <a:rPr lang="es-ES" sz="2400" dirty="0" smtClean="0">
                <a:solidFill>
                  <a:srgbClr val="0000FF"/>
                </a:solidFill>
              </a:rPr>
              <a:t>		 -No, no (*lo) tengo</a:t>
            </a:r>
          </a:p>
          <a:p>
            <a:r>
              <a:rPr lang="es-ES" sz="2800" dirty="0" smtClean="0"/>
              <a:t>Inestabilidad con los argumentos cuantitativos de verbos de medida: </a:t>
            </a:r>
          </a:p>
          <a:p>
            <a:pPr marL="365125" lvl="1" indent="0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La maleta pesa veinte kilos   	Los pesa</a:t>
            </a:r>
          </a:p>
          <a:p>
            <a:pPr marL="365125" lvl="1" indent="0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Solo cuesta un euro		? Lo cuesta</a:t>
            </a:r>
          </a:p>
          <a:p>
            <a:pPr marL="365125" lvl="1" indent="0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Red Smith, </a:t>
            </a:r>
            <a:r>
              <a:rPr lang="es-ES" sz="2400" u="sng" dirty="0" smtClean="0">
                <a:solidFill>
                  <a:srgbClr val="0000FF"/>
                </a:solidFill>
              </a:rPr>
              <a:t>que cuenta setenta años</a:t>
            </a:r>
            <a:r>
              <a:rPr lang="es-ES" sz="2400" dirty="0" smtClean="0">
                <a:solidFill>
                  <a:srgbClr val="0000FF"/>
                </a:solidFill>
              </a:rPr>
              <a:t>, es periodista desde hace más de cincuenta[…]      		* Los cuenta</a:t>
            </a:r>
            <a:endParaRPr lang="es-ES" sz="2400" i="1" dirty="0" smtClean="0">
              <a:solidFill>
                <a:srgbClr val="0000FF"/>
              </a:solidFill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4355976" y="4509120"/>
            <a:ext cx="50405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>
            <a:off x="3995936" y="4941168"/>
            <a:ext cx="50405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4139952" y="5733256"/>
            <a:ext cx="50405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922114"/>
          </a:xfrm>
        </p:spPr>
        <p:txBody>
          <a:bodyPr>
            <a:normAutofit fontScale="90000"/>
          </a:bodyPr>
          <a:lstStyle/>
          <a:p>
            <a:pPr algn="l"/>
            <a:r>
              <a:rPr lang="es-ES" sz="3200" dirty="0" smtClean="0"/>
              <a:t>La sustitución pronominal de cláusulas en función de CDIR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marL="82550" indent="-82550">
              <a:buNone/>
            </a:pPr>
            <a:r>
              <a:rPr lang="es-ES" sz="2400" dirty="0" smtClean="0"/>
              <a:t>Descubrió </a:t>
            </a:r>
            <a:r>
              <a:rPr lang="es-ES" sz="2400" i="1" dirty="0" smtClean="0"/>
              <a:t>que las tierras llanas […] se habían trasmutado en onduladas praderas parceladas</a:t>
            </a:r>
            <a:r>
              <a:rPr lang="es-ES" sz="2400" dirty="0" smtClean="0"/>
              <a:t> (= </a:t>
            </a:r>
            <a:r>
              <a:rPr lang="es-ES" sz="2400" i="1" u="sng" dirty="0" smtClean="0">
                <a:solidFill>
                  <a:srgbClr val="0000FF"/>
                </a:solidFill>
              </a:rPr>
              <a:t>Lo</a:t>
            </a:r>
            <a:r>
              <a:rPr lang="es-ES" sz="2400" i="1" dirty="0" smtClean="0"/>
              <a:t> descubrió</a:t>
            </a:r>
            <a:r>
              <a:rPr lang="es-ES" sz="2400" dirty="0" smtClean="0"/>
              <a:t>) (Alarcos 1994:327)</a:t>
            </a:r>
          </a:p>
          <a:p>
            <a:pPr marL="82550" indent="-82550">
              <a:buNone/>
            </a:pPr>
            <a:r>
              <a:rPr lang="es-ES" sz="2400" dirty="0" smtClean="0"/>
              <a:t>Ya comprenderás </a:t>
            </a:r>
            <a:r>
              <a:rPr lang="es-ES" sz="2400" i="1" dirty="0" smtClean="0"/>
              <a:t>que yo no voy a presentarme en Palacio</a:t>
            </a:r>
            <a:r>
              <a:rPr lang="es-ES" sz="2400" dirty="0" smtClean="0"/>
              <a:t>, ni ganas. Téllez también </a:t>
            </a:r>
            <a:r>
              <a:rPr lang="es-ES" sz="2400" i="1" dirty="0" smtClean="0">
                <a:solidFill>
                  <a:srgbClr val="0000FF"/>
                </a:solidFill>
              </a:rPr>
              <a:t>lo</a:t>
            </a:r>
            <a:r>
              <a:rPr lang="es-ES" sz="2400" dirty="0" smtClean="0"/>
              <a:t> comprende. (cit. en </a:t>
            </a:r>
            <a:r>
              <a:rPr lang="es-ES" sz="2400" dirty="0" err="1" smtClean="0"/>
              <a:t>Delbecque</a:t>
            </a:r>
            <a:r>
              <a:rPr lang="es-ES" sz="2400" dirty="0" smtClean="0"/>
              <a:t> 2003: 757)</a:t>
            </a:r>
          </a:p>
          <a:p>
            <a:pPr marL="82550" indent="-82550">
              <a:buNone/>
            </a:pPr>
            <a:r>
              <a:rPr lang="es-ES" sz="3000" b="1" dirty="0" smtClean="0"/>
              <a:t>Pero…</a:t>
            </a:r>
            <a:endParaRPr lang="gl-ES" sz="3000" b="1" dirty="0" smtClean="0"/>
          </a:p>
          <a:p>
            <a:pPr marL="0" indent="0" algn="just">
              <a:buNone/>
            </a:pPr>
            <a:r>
              <a:rPr lang="gl-ES" sz="2600" dirty="0" smtClean="0"/>
              <a:t>[…] a nivel del </a:t>
            </a:r>
            <a:r>
              <a:rPr lang="gl-ES" sz="2600" dirty="0" err="1" smtClean="0"/>
              <a:t>pueblo</a:t>
            </a:r>
            <a:r>
              <a:rPr lang="gl-ES" sz="2600" dirty="0" smtClean="0"/>
              <a:t>, </a:t>
            </a:r>
            <a:r>
              <a:rPr lang="gl-ES" sz="2600" dirty="0" err="1" smtClean="0"/>
              <a:t>yo</a:t>
            </a:r>
            <a:r>
              <a:rPr lang="gl-ES" sz="2600" dirty="0" smtClean="0"/>
              <a:t> </a:t>
            </a:r>
            <a:r>
              <a:rPr lang="gl-ES" sz="2600" dirty="0" err="1" smtClean="0"/>
              <a:t>encuentro</a:t>
            </a:r>
            <a:r>
              <a:rPr lang="gl-ES" sz="2600" dirty="0" smtClean="0"/>
              <a:t> </a:t>
            </a:r>
            <a:r>
              <a:rPr lang="gl-ES" sz="2600" i="1" dirty="0" smtClean="0">
                <a:solidFill>
                  <a:srgbClr val="0000FF"/>
                </a:solidFill>
              </a:rPr>
              <a:t>que las </a:t>
            </a:r>
            <a:r>
              <a:rPr lang="gl-ES" sz="2600" i="1" dirty="0" err="1" smtClean="0">
                <a:solidFill>
                  <a:srgbClr val="0000FF"/>
                </a:solidFill>
              </a:rPr>
              <a:t>mujeres</a:t>
            </a:r>
            <a:r>
              <a:rPr lang="gl-ES" sz="2600" i="1" dirty="0" smtClean="0">
                <a:solidFill>
                  <a:srgbClr val="0000FF"/>
                </a:solidFill>
              </a:rPr>
              <a:t> representan un </a:t>
            </a:r>
            <a:r>
              <a:rPr lang="gl-ES" sz="2600" i="1" dirty="0" err="1" smtClean="0">
                <a:solidFill>
                  <a:srgbClr val="0000FF"/>
                </a:solidFill>
              </a:rPr>
              <a:t>mayor</a:t>
            </a:r>
            <a:r>
              <a:rPr lang="gl-ES" sz="2600" i="1" dirty="0" smtClean="0">
                <a:solidFill>
                  <a:srgbClr val="0000FF"/>
                </a:solidFill>
              </a:rPr>
              <a:t> valor que el </a:t>
            </a:r>
            <a:r>
              <a:rPr lang="gl-ES" sz="2600" i="1" dirty="0" err="1" smtClean="0">
                <a:solidFill>
                  <a:srgbClr val="0000FF"/>
                </a:solidFill>
              </a:rPr>
              <a:t>hombre</a:t>
            </a:r>
            <a:r>
              <a:rPr lang="gl-ES" sz="2600" i="1" dirty="0" smtClean="0">
                <a:solidFill>
                  <a:srgbClr val="0000FF"/>
                </a:solidFill>
              </a:rPr>
              <a:t>.</a:t>
            </a:r>
            <a:r>
              <a:rPr lang="gl-ES" sz="2600" i="1" dirty="0" smtClean="0">
                <a:solidFill>
                  <a:srgbClr val="0070C0"/>
                </a:solidFill>
              </a:rPr>
              <a:t>  </a:t>
            </a:r>
            <a:r>
              <a:rPr lang="gl-ES" sz="2600" dirty="0" smtClean="0"/>
              <a:t>(CREA)     </a:t>
            </a:r>
          </a:p>
          <a:p>
            <a:pPr marL="0" indent="0" algn="just">
              <a:buNone/>
            </a:pPr>
            <a:r>
              <a:rPr lang="gl-ES" sz="2600" dirty="0" smtClean="0"/>
              <a:t>					 </a:t>
            </a:r>
            <a:r>
              <a:rPr lang="gl-ES" sz="2600" dirty="0" smtClean="0">
                <a:solidFill>
                  <a:srgbClr val="0000FF"/>
                </a:solidFill>
              </a:rPr>
              <a:t>* </a:t>
            </a:r>
            <a:r>
              <a:rPr lang="gl-ES" sz="2600" dirty="0" err="1" smtClean="0">
                <a:solidFill>
                  <a:srgbClr val="0000FF"/>
                </a:solidFill>
              </a:rPr>
              <a:t>Yo</a:t>
            </a:r>
            <a:r>
              <a:rPr lang="gl-ES" sz="2600" dirty="0" smtClean="0">
                <a:solidFill>
                  <a:srgbClr val="0000FF"/>
                </a:solidFill>
              </a:rPr>
              <a:t> lo </a:t>
            </a:r>
            <a:r>
              <a:rPr lang="gl-ES" sz="2600" dirty="0" err="1" smtClean="0">
                <a:solidFill>
                  <a:srgbClr val="0000FF"/>
                </a:solidFill>
              </a:rPr>
              <a:t>encuentro</a:t>
            </a:r>
            <a:endParaRPr lang="gl-ES" sz="2600" dirty="0" smtClean="0">
              <a:solidFill>
                <a:srgbClr val="0000FF"/>
              </a:solidFill>
            </a:endParaRPr>
          </a:p>
          <a:p>
            <a:pPr marL="0" indent="0" algn="just">
              <a:buNone/>
            </a:pPr>
            <a:r>
              <a:rPr lang="gl-ES" sz="2600" dirty="0" smtClean="0"/>
              <a:t>Muchos opinan </a:t>
            </a:r>
            <a:r>
              <a:rPr lang="gl-ES" sz="2600" i="1" dirty="0" smtClean="0">
                <a:solidFill>
                  <a:srgbClr val="0000FF"/>
                </a:solidFill>
              </a:rPr>
              <a:t>que la </a:t>
            </a:r>
            <a:r>
              <a:rPr lang="gl-ES" sz="2600" i="1" dirty="0" err="1" smtClean="0">
                <a:solidFill>
                  <a:srgbClr val="0000FF"/>
                </a:solidFill>
              </a:rPr>
              <a:t>inteligencia</a:t>
            </a:r>
            <a:r>
              <a:rPr lang="gl-ES" sz="2600" i="1" dirty="0" smtClean="0">
                <a:solidFill>
                  <a:srgbClr val="0000FF"/>
                </a:solidFill>
              </a:rPr>
              <a:t>  es un estorbo para la </a:t>
            </a:r>
            <a:r>
              <a:rPr lang="gl-ES" sz="2600" i="1" dirty="0" err="1" smtClean="0">
                <a:solidFill>
                  <a:srgbClr val="0000FF"/>
                </a:solidFill>
              </a:rPr>
              <a:t>felicidad</a:t>
            </a:r>
            <a:r>
              <a:rPr lang="gl-ES" sz="2600" dirty="0" smtClean="0">
                <a:solidFill>
                  <a:srgbClr val="0000FF"/>
                </a:solidFill>
              </a:rPr>
              <a:t> </a:t>
            </a:r>
            <a:r>
              <a:rPr lang="gl-ES" sz="2600" dirty="0" smtClean="0"/>
              <a:t>(Historias: 26, 1)          </a:t>
            </a:r>
          </a:p>
          <a:p>
            <a:pPr marL="0" indent="0" algn="just">
              <a:buNone/>
            </a:pPr>
            <a:r>
              <a:rPr lang="gl-ES" sz="2600" dirty="0" smtClean="0">
                <a:solidFill>
                  <a:srgbClr val="0000FF"/>
                </a:solidFill>
              </a:rPr>
              <a:t>					* Muchos lo opinan</a:t>
            </a:r>
          </a:p>
          <a:p>
            <a:pPr marL="0" indent="0" algn="just">
              <a:buNone/>
            </a:pPr>
            <a:r>
              <a:rPr lang="es-ES" sz="2800" dirty="0" smtClean="0"/>
              <a:t> </a:t>
            </a:r>
            <a:r>
              <a:rPr lang="es-ES" sz="2800" dirty="0" smtClean="0">
                <a:cs typeface="Times New Roman" pitchFamily="18" charset="0"/>
              </a:rPr>
              <a:t>-- </a:t>
            </a:r>
            <a:r>
              <a:rPr lang="es-ES" sz="2800" dirty="0" smtClean="0"/>
              <a:t>¿Crees que estará tu hermano en casa?</a:t>
            </a:r>
            <a:br>
              <a:rPr lang="es-ES" sz="2800" dirty="0" smtClean="0"/>
            </a:br>
            <a:r>
              <a:rPr lang="es-ES" sz="2800" dirty="0" smtClean="0"/>
              <a:t> </a:t>
            </a:r>
            <a:r>
              <a:rPr lang="es-ES" sz="2800" dirty="0" smtClean="0">
                <a:cs typeface="Times New Roman" pitchFamily="18" charset="0"/>
              </a:rPr>
              <a:t>--</a:t>
            </a:r>
            <a:r>
              <a:rPr lang="es-ES" sz="2800" dirty="0" smtClean="0"/>
              <a:t>     </a:t>
            </a:r>
            <a:r>
              <a:rPr lang="es-ES" sz="2800" b="1" dirty="0" smtClean="0">
                <a:solidFill>
                  <a:srgbClr val="0000FF"/>
                </a:solidFill>
              </a:rPr>
              <a:t>*?Lo </a:t>
            </a:r>
            <a:r>
              <a:rPr lang="es-ES" sz="2800" dirty="0" smtClean="0"/>
              <a:t>creo / </a:t>
            </a:r>
            <a:r>
              <a:rPr lang="es-ES" sz="2800" b="1" dirty="0" smtClean="0">
                <a:solidFill>
                  <a:srgbClr val="0000FF"/>
                </a:solidFill>
              </a:rPr>
              <a:t>Eso</a:t>
            </a:r>
            <a:r>
              <a:rPr lang="es-ES" sz="2800" b="1" dirty="0" smtClean="0">
                <a:solidFill>
                  <a:srgbClr val="0070C0"/>
                </a:solidFill>
              </a:rPr>
              <a:t> </a:t>
            </a:r>
            <a:r>
              <a:rPr lang="es-ES" sz="2800" dirty="0" smtClean="0"/>
              <a:t>creo</a:t>
            </a:r>
          </a:p>
          <a:p>
            <a:pPr marL="0" indent="0" algn="just">
              <a:buNone/>
            </a:pPr>
            <a:endParaRPr lang="gl-ES" sz="2600" dirty="0" smtClean="0"/>
          </a:p>
          <a:p>
            <a:endParaRPr lang="es-E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 smtClean="0"/>
              <a:t>Duplicación pronominal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60000"/>
              </a:lnSpc>
              <a:buFont typeface="+mj-lt"/>
              <a:buAutoNum type="alphaLcParenR"/>
            </a:pPr>
            <a:r>
              <a:rPr lang="es-ES" sz="3000" dirty="0" smtClean="0"/>
              <a:t> CDIR pronombres personales tónicos:</a:t>
            </a:r>
          </a:p>
          <a:p>
            <a:pPr marL="457200" lvl="3" indent="0">
              <a:buNone/>
            </a:pPr>
            <a:r>
              <a:rPr lang="es-ES" sz="2400" dirty="0" smtClean="0"/>
              <a:t>Menos mal que mi </a:t>
            </a:r>
            <a:r>
              <a:rPr lang="es-ES" sz="2400" dirty="0" err="1" smtClean="0"/>
              <a:t>Brunettino</a:t>
            </a:r>
            <a:r>
              <a:rPr lang="es-ES" sz="2400" dirty="0" smtClean="0"/>
              <a:t> </a:t>
            </a:r>
            <a:r>
              <a:rPr lang="es-ES" sz="2400" b="1" dirty="0" smtClean="0">
                <a:solidFill>
                  <a:srgbClr val="0000FF"/>
                </a:solidFill>
              </a:rPr>
              <a:t>me</a:t>
            </a:r>
            <a:r>
              <a:rPr lang="es-ES" sz="2400" dirty="0" smtClean="0"/>
              <a:t> tiene </a:t>
            </a:r>
            <a:r>
              <a:rPr lang="es-ES" sz="2400" b="1" dirty="0" smtClean="0">
                <a:solidFill>
                  <a:srgbClr val="0000FF"/>
                </a:solidFill>
              </a:rPr>
              <a:t>a  mí</a:t>
            </a:r>
            <a:r>
              <a:rPr lang="es-ES" sz="2400" dirty="0" smtClean="0">
                <a:solidFill>
                  <a:srgbClr val="0000FF"/>
                </a:solidFill>
              </a:rPr>
              <a:t> </a:t>
            </a:r>
            <a:r>
              <a:rPr lang="es-ES" sz="2400" dirty="0" smtClean="0"/>
              <a:t>(SON: 91, 24)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es-ES" sz="3000" dirty="0" smtClean="0"/>
              <a:t> CDIR antepuestos al verbo y no focalizados:</a:t>
            </a:r>
          </a:p>
          <a:p>
            <a:pPr marL="457200" lvl="3" indent="0">
              <a:buNone/>
            </a:pPr>
            <a:r>
              <a:rPr lang="es-ES" sz="2400" dirty="0" smtClean="0"/>
              <a:t>y piensa que </a:t>
            </a:r>
            <a:r>
              <a:rPr lang="es-ES" sz="2400" b="1" dirty="0" smtClean="0">
                <a:solidFill>
                  <a:srgbClr val="0000FF"/>
                </a:solidFill>
              </a:rPr>
              <a:t>la última batalla la</a:t>
            </a:r>
            <a:r>
              <a:rPr lang="es-ES" sz="2400" b="1" dirty="0" smtClean="0"/>
              <a:t> </a:t>
            </a:r>
            <a:r>
              <a:rPr lang="es-ES" sz="2400" dirty="0" smtClean="0"/>
              <a:t>tuve ayer […] (CREA)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s-ES" sz="3000" dirty="0" smtClean="0"/>
              <a:t> En algunas variedades también pospuestos</a:t>
            </a:r>
            <a:r>
              <a:rPr lang="es-ES" sz="3000" dirty="0" smtClean="0">
                <a:solidFill>
                  <a:srgbClr val="0070C0"/>
                </a:solidFill>
              </a:rPr>
              <a:t>: </a:t>
            </a:r>
          </a:p>
          <a:p>
            <a:pPr marL="631825" lvl="1" indent="-266700">
              <a:buFont typeface="Wingdings" pitchFamily="2" charset="2"/>
              <a:buChar char="§"/>
            </a:pPr>
            <a:r>
              <a:rPr lang="es-ES_tradnl" sz="2400" dirty="0" smtClean="0"/>
              <a:t>Me fui al baño para acompañar</a:t>
            </a:r>
            <a:r>
              <a:rPr lang="es-ES_tradnl" sz="2400" b="1" dirty="0" smtClean="0">
                <a:solidFill>
                  <a:srgbClr val="0000FF"/>
                </a:solidFill>
              </a:rPr>
              <a:t>la</a:t>
            </a:r>
            <a:r>
              <a:rPr lang="es-ES_tradnl" sz="2400" dirty="0" smtClean="0"/>
              <a:t> </a:t>
            </a:r>
            <a:r>
              <a:rPr lang="es-ES_tradnl" sz="2400" b="1" dirty="0" smtClean="0">
                <a:solidFill>
                  <a:srgbClr val="0000FF"/>
                </a:solidFill>
              </a:rPr>
              <a:t>a la </a:t>
            </a:r>
            <a:r>
              <a:rPr lang="es-ES_tradnl" sz="2400" b="1" dirty="0" err="1" smtClean="0">
                <a:solidFill>
                  <a:srgbClr val="0000FF"/>
                </a:solidFill>
              </a:rPr>
              <a:t>Dilia</a:t>
            </a:r>
            <a:r>
              <a:rPr lang="es-ES_tradnl" sz="2400" b="1" dirty="0" smtClean="0">
                <a:solidFill>
                  <a:srgbClr val="0000FF"/>
                </a:solidFill>
              </a:rPr>
              <a:t> </a:t>
            </a:r>
            <a:r>
              <a:rPr lang="es-ES_tradnl" sz="2400" dirty="0" smtClean="0"/>
              <a:t>(GLE: 147, 8</a:t>
            </a:r>
            <a:r>
              <a:rPr lang="es-ES_tradnl" sz="2400" b="1" dirty="0" smtClean="0"/>
              <a:t>)</a:t>
            </a:r>
            <a:endParaRPr lang="es-ES" sz="2400" dirty="0" smtClean="0"/>
          </a:p>
          <a:p>
            <a:pPr marL="631825" lvl="1" indent="-266700" hangingPunct="0">
              <a:buFont typeface="Wingdings" pitchFamily="2" charset="2"/>
              <a:buChar char="§"/>
            </a:pPr>
            <a:r>
              <a:rPr lang="es-ES_tradnl" sz="2400" dirty="0" smtClean="0"/>
              <a:t>entonces de pronto digo: "[.........] ¿</a:t>
            </a:r>
            <a:r>
              <a:rPr lang="es-ES_tradnl" sz="2400" i="1" dirty="0" err="1" smtClean="0"/>
              <a:t>Conocés</a:t>
            </a:r>
            <a:r>
              <a:rPr lang="es-ES_tradnl" sz="2400" i="1" dirty="0" smtClean="0"/>
              <a:t> </a:t>
            </a:r>
            <a:r>
              <a:rPr lang="es-ES_tradnl" sz="2400" b="1" i="1" dirty="0" smtClean="0">
                <a:solidFill>
                  <a:srgbClr val="0000FF"/>
                </a:solidFill>
              </a:rPr>
              <a:t>a Elena Garro</a:t>
            </a:r>
            <a:r>
              <a:rPr lang="es-ES_tradnl" sz="2400" dirty="0" smtClean="0"/>
              <a:t>? " Y yo veo que a Alejandra los pelos se le paran así [...........] "¿Y </a:t>
            </a:r>
            <a:r>
              <a:rPr lang="es-ES_tradnl" sz="2400" i="1" dirty="0" smtClean="0"/>
              <a:t>de dónde  </a:t>
            </a:r>
            <a:r>
              <a:rPr lang="es-ES_tradnl" sz="2400" b="1" i="1" dirty="0" smtClean="0">
                <a:solidFill>
                  <a:srgbClr val="0000FF"/>
                </a:solidFill>
              </a:rPr>
              <a:t>la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conocés</a:t>
            </a:r>
            <a:r>
              <a:rPr lang="es-ES_tradnl" sz="2400" i="1" dirty="0" smtClean="0"/>
              <a:t> vos </a:t>
            </a:r>
            <a:r>
              <a:rPr lang="es-ES_tradnl" sz="2400" b="1" i="1" dirty="0" smtClean="0">
                <a:solidFill>
                  <a:srgbClr val="0000FF"/>
                </a:solidFill>
              </a:rPr>
              <a:t>a Elena Garro</a:t>
            </a:r>
            <a:r>
              <a:rPr lang="es-ES_tradnl" sz="2400" dirty="0" smtClean="0"/>
              <a:t>?     </a:t>
            </a:r>
            <a:r>
              <a:rPr lang="es-ES" sz="2400" dirty="0" smtClean="0"/>
              <a:t>(BAIRES: 418, 24-26)</a:t>
            </a:r>
          </a:p>
          <a:p>
            <a:pPr hangingPunct="0">
              <a:buNone/>
            </a:pPr>
            <a:endParaRPr lang="es-ES" sz="2800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 smtClean="0"/>
              <a:t>Duplicación pronominal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ES" i="1" dirty="0" err="1" smtClean="0"/>
              <a:t>Inf</a:t>
            </a:r>
            <a:r>
              <a:rPr lang="es-ES" i="1" dirty="0" smtClean="0"/>
              <a:t>. — </a:t>
            </a:r>
            <a:r>
              <a:rPr lang="es-ES" dirty="0" smtClean="0"/>
              <a:t>ah, la que me encanta es Carson Mc </a:t>
            </a:r>
            <a:r>
              <a:rPr lang="es-ES" dirty="0" err="1" smtClean="0"/>
              <a:t>Cullers</a:t>
            </a:r>
            <a:r>
              <a:rPr lang="es-ES" dirty="0" smtClean="0"/>
              <a:t>, </a:t>
            </a:r>
            <a:r>
              <a:rPr lang="es-ES" dirty="0" smtClean="0">
                <a:solidFill>
                  <a:srgbClr val="0000FF"/>
                </a:solidFill>
              </a:rPr>
              <a:t>¿leíste </a:t>
            </a:r>
            <a:r>
              <a:rPr lang="es-ES" i="1" dirty="0" smtClean="0">
                <a:solidFill>
                  <a:srgbClr val="0000FF"/>
                </a:solidFill>
              </a:rPr>
              <a:t>La balada del café triste?</a:t>
            </a:r>
            <a:endParaRPr lang="es-ES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s-ES" i="1" dirty="0" err="1" smtClean="0"/>
              <a:t>Enc</a:t>
            </a:r>
            <a:r>
              <a:rPr lang="es-ES" dirty="0" smtClean="0"/>
              <a:t>. — Ah, sí --- sí</a:t>
            </a:r>
          </a:p>
          <a:p>
            <a:pPr>
              <a:buNone/>
            </a:pPr>
            <a:r>
              <a:rPr lang="es-ES" i="1" dirty="0" err="1" smtClean="0"/>
              <a:t>Inf</a:t>
            </a:r>
            <a:r>
              <a:rPr lang="es-ES" dirty="0" smtClean="0"/>
              <a:t>. — ¿Te gustó?</a:t>
            </a:r>
          </a:p>
          <a:p>
            <a:pPr>
              <a:buNone/>
            </a:pPr>
            <a:r>
              <a:rPr lang="en-US" i="1" dirty="0" smtClean="0"/>
              <a:t>Enc</a:t>
            </a:r>
            <a:r>
              <a:rPr lang="en-US" dirty="0" smtClean="0"/>
              <a:t>. — [.....]</a:t>
            </a:r>
            <a:endParaRPr lang="es-ES" dirty="0" smtClean="0"/>
          </a:p>
          <a:p>
            <a:pPr>
              <a:buNone/>
            </a:pPr>
            <a:r>
              <a:rPr lang="en-US" i="1" dirty="0" smtClean="0"/>
              <a:t>Inf</a:t>
            </a:r>
            <a:r>
              <a:rPr lang="en-US" dirty="0" smtClean="0"/>
              <a:t>. — Carson Mc Cullers. </a:t>
            </a:r>
            <a:r>
              <a:rPr lang="es-ES" dirty="0" smtClean="0"/>
              <a:t>Además la cara de Carson Mc </a:t>
            </a:r>
            <a:r>
              <a:rPr lang="es-ES" dirty="0" err="1" smtClean="0"/>
              <a:t>Cullers</a:t>
            </a:r>
            <a:r>
              <a:rPr lang="es-ES" dirty="0" smtClean="0"/>
              <a:t> es una maravilla.</a:t>
            </a:r>
          </a:p>
          <a:p>
            <a:pPr>
              <a:buNone/>
            </a:pPr>
            <a:r>
              <a:rPr lang="es-ES" i="1" dirty="0" err="1" smtClean="0"/>
              <a:t>Enc</a:t>
            </a:r>
            <a:r>
              <a:rPr lang="es-ES" dirty="0" smtClean="0"/>
              <a:t>. — [.....]</a:t>
            </a:r>
          </a:p>
          <a:p>
            <a:pPr>
              <a:buNone/>
            </a:pPr>
            <a:r>
              <a:rPr lang="es-ES" i="1" dirty="0" err="1" smtClean="0"/>
              <a:t>Inf</a:t>
            </a:r>
            <a:r>
              <a:rPr lang="es-ES" dirty="0" smtClean="0"/>
              <a:t>. — Yo te voy a traer [.....] </a:t>
            </a:r>
            <a:r>
              <a:rPr lang="es-ES" dirty="0" smtClean="0">
                <a:solidFill>
                  <a:srgbClr val="0000FF"/>
                </a:solidFill>
              </a:rPr>
              <a:t>¿</a:t>
            </a:r>
            <a:r>
              <a:rPr lang="es-ES" b="1" dirty="0" smtClean="0">
                <a:solidFill>
                  <a:srgbClr val="0000FF"/>
                </a:solidFill>
              </a:rPr>
              <a:t>Lo</a:t>
            </a:r>
            <a:r>
              <a:rPr lang="es-ES" dirty="0" smtClean="0">
                <a:solidFill>
                  <a:srgbClr val="0000FF"/>
                </a:solidFill>
              </a:rPr>
              <a:t> leíste </a:t>
            </a:r>
            <a:r>
              <a:rPr lang="es-ES" i="1" dirty="0" smtClean="0">
                <a:solidFill>
                  <a:srgbClr val="0000FF"/>
                </a:solidFill>
              </a:rPr>
              <a:t>La balada del café</a:t>
            </a:r>
            <a:r>
              <a:rPr lang="es-ES" dirty="0" smtClean="0">
                <a:solidFill>
                  <a:srgbClr val="0000FF"/>
                </a:solidFill>
              </a:rPr>
              <a:t> ... ?</a:t>
            </a:r>
          </a:p>
          <a:p>
            <a:pPr>
              <a:buNone/>
            </a:pPr>
            <a:r>
              <a:rPr lang="es-ES" i="1" dirty="0" err="1" smtClean="0"/>
              <a:t>Enc</a:t>
            </a:r>
            <a:r>
              <a:rPr lang="es-ES" dirty="0" smtClean="0"/>
              <a:t>. — No, la balada del café triste no. (BAIRES: 416, 18-26)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52318-45F1-4AA1-83D7-B6BDD12233E6}" type="slidenum">
              <a:rPr lang="gl-ES"/>
              <a:pPr/>
              <a:t>16</a:t>
            </a:fld>
            <a:endParaRPr lang="gl-E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gl-ES" sz="36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endParaRPr lang="es-ES" sz="24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s-ES" sz="2800" dirty="0"/>
              <a:t>Compatibilidad de clítico y </a:t>
            </a:r>
            <a:r>
              <a:rPr lang="es-ES" sz="2800" dirty="0" smtClean="0"/>
              <a:t>cláusula completiva en </a:t>
            </a:r>
            <a:r>
              <a:rPr lang="es-ES" sz="2800" dirty="0"/>
              <a:t>español antiguo: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s-ES" sz="2800" dirty="0"/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None/>
            </a:pPr>
            <a:r>
              <a:rPr lang="es-ES" dirty="0"/>
              <a:t>Bien </a:t>
            </a:r>
            <a:r>
              <a:rPr lang="es-ES" dirty="0" err="1"/>
              <a:t>ge</a:t>
            </a:r>
            <a:r>
              <a:rPr lang="es-ES" i="1" dirty="0" err="1">
                <a:solidFill>
                  <a:srgbClr val="0000FF"/>
                </a:solidFill>
              </a:rPr>
              <a:t>lo</a:t>
            </a:r>
            <a:r>
              <a:rPr lang="es-ES" dirty="0"/>
              <a:t> entendieron </a:t>
            </a:r>
            <a:r>
              <a:rPr lang="es-ES" i="1" dirty="0">
                <a:solidFill>
                  <a:srgbClr val="0000FF"/>
                </a:solidFill>
              </a:rPr>
              <a:t>que non </a:t>
            </a:r>
            <a:r>
              <a:rPr lang="es-ES" i="1" dirty="0" err="1">
                <a:solidFill>
                  <a:srgbClr val="0000FF"/>
                </a:solidFill>
              </a:rPr>
              <a:t>vinié</a:t>
            </a:r>
            <a:r>
              <a:rPr lang="es-ES" i="1" dirty="0">
                <a:solidFill>
                  <a:srgbClr val="0000FF"/>
                </a:solidFill>
              </a:rPr>
              <a:t> pagado</a:t>
            </a:r>
            <a:r>
              <a:rPr lang="es-ES" dirty="0">
                <a:solidFill>
                  <a:srgbClr val="0000FF"/>
                </a:solidFill>
              </a:rPr>
              <a:t> </a:t>
            </a:r>
            <a:r>
              <a:rPr lang="es-ES" dirty="0"/>
              <a:t>(</a:t>
            </a:r>
            <a:r>
              <a:rPr lang="es-ES" i="1" dirty="0"/>
              <a:t>S. Domingo</a:t>
            </a:r>
            <a:r>
              <a:rPr lang="es-ES" dirty="0"/>
              <a:t>, 131d)</a:t>
            </a:r>
          </a:p>
          <a:p>
            <a:pPr marL="990600" lvl="1" indent="-533400">
              <a:lnSpc>
                <a:spcPct val="90000"/>
              </a:lnSpc>
              <a:buNone/>
            </a:pPr>
            <a:r>
              <a:rPr lang="es-ES" dirty="0"/>
              <a:t>Que el </a:t>
            </a:r>
            <a:r>
              <a:rPr lang="es-ES" dirty="0" err="1"/>
              <a:t>cuer</a:t>
            </a:r>
            <a:r>
              <a:rPr lang="es-ES" dirty="0"/>
              <a:t> </a:t>
            </a:r>
            <a:r>
              <a:rPr lang="es-ES" dirty="0" err="1"/>
              <a:t>ge</a:t>
            </a:r>
            <a:r>
              <a:rPr lang="es-ES" i="1" dirty="0" err="1">
                <a:solidFill>
                  <a:srgbClr val="0000FF"/>
                </a:solidFill>
              </a:rPr>
              <a:t>lo</a:t>
            </a:r>
            <a:r>
              <a:rPr lang="es-ES" dirty="0"/>
              <a:t> </a:t>
            </a:r>
            <a:r>
              <a:rPr lang="es-ES" dirty="0" err="1"/>
              <a:t>dizie</a:t>
            </a:r>
            <a:r>
              <a:rPr lang="es-ES" dirty="0"/>
              <a:t> / </a:t>
            </a:r>
            <a:r>
              <a:rPr lang="es-ES" i="1" dirty="0">
                <a:solidFill>
                  <a:srgbClr val="0000FF"/>
                </a:solidFill>
              </a:rPr>
              <a:t>que aquella </a:t>
            </a:r>
            <a:r>
              <a:rPr lang="es-ES" i="1" dirty="0" err="1">
                <a:solidFill>
                  <a:srgbClr val="0000FF"/>
                </a:solidFill>
              </a:rPr>
              <a:t>ffembra</a:t>
            </a:r>
            <a:r>
              <a:rPr lang="es-ES" i="1" dirty="0">
                <a:solidFill>
                  <a:srgbClr val="0000FF"/>
                </a:solidFill>
              </a:rPr>
              <a:t> A dios </a:t>
            </a:r>
            <a:r>
              <a:rPr lang="es-ES" i="1" dirty="0" err="1">
                <a:solidFill>
                  <a:srgbClr val="0000FF"/>
                </a:solidFill>
              </a:rPr>
              <a:t>seruje</a:t>
            </a:r>
            <a:r>
              <a:rPr lang="es-ES" dirty="0">
                <a:solidFill>
                  <a:srgbClr val="0000FF"/>
                </a:solidFill>
              </a:rPr>
              <a:t> </a:t>
            </a:r>
            <a:r>
              <a:rPr lang="es-ES" dirty="0"/>
              <a:t>(</a:t>
            </a:r>
            <a:r>
              <a:rPr lang="es-ES" i="1" dirty="0"/>
              <a:t>Egipciaca </a:t>
            </a:r>
            <a:r>
              <a:rPr lang="es-ES" dirty="0"/>
              <a:t>969)</a:t>
            </a:r>
          </a:p>
          <a:p>
            <a:pPr marL="990600" lvl="1" indent="-533400">
              <a:lnSpc>
                <a:spcPct val="90000"/>
              </a:lnSpc>
              <a:buNone/>
            </a:pPr>
            <a:r>
              <a:rPr lang="es-ES" dirty="0"/>
              <a:t>Rey –</a:t>
            </a:r>
            <a:r>
              <a:rPr lang="es-ES" dirty="0" err="1"/>
              <a:t>dixo</a:t>
            </a:r>
            <a:r>
              <a:rPr lang="es-ES" dirty="0"/>
              <a:t> el </a:t>
            </a:r>
            <a:r>
              <a:rPr lang="es-ES" dirty="0" err="1"/>
              <a:t>monge</a:t>
            </a:r>
            <a:r>
              <a:rPr lang="es-ES" dirty="0"/>
              <a:t>– mucho te </a:t>
            </a:r>
            <a:r>
              <a:rPr lang="es-ES" i="1" dirty="0">
                <a:solidFill>
                  <a:srgbClr val="0000FF"/>
                </a:solidFill>
              </a:rPr>
              <a:t>lo</a:t>
            </a:r>
            <a:r>
              <a:rPr lang="es-ES" dirty="0"/>
              <a:t> </a:t>
            </a:r>
            <a:r>
              <a:rPr lang="es-ES" dirty="0" err="1"/>
              <a:t>gradesco</a:t>
            </a:r>
            <a:r>
              <a:rPr lang="es-ES" dirty="0"/>
              <a:t> / </a:t>
            </a:r>
            <a:r>
              <a:rPr lang="es-ES" i="1" dirty="0">
                <a:solidFill>
                  <a:srgbClr val="0000FF"/>
                </a:solidFill>
              </a:rPr>
              <a:t>que me das tan </a:t>
            </a:r>
            <a:r>
              <a:rPr lang="es-ES" i="1" dirty="0" err="1">
                <a:solidFill>
                  <a:srgbClr val="0000FF"/>
                </a:solidFill>
              </a:rPr>
              <a:t>grand</a:t>
            </a:r>
            <a:r>
              <a:rPr lang="es-ES" i="1" dirty="0">
                <a:solidFill>
                  <a:srgbClr val="0000FF"/>
                </a:solidFill>
              </a:rPr>
              <a:t> </a:t>
            </a:r>
            <a:r>
              <a:rPr lang="es-ES" i="1" dirty="0" err="1">
                <a:solidFill>
                  <a:srgbClr val="0000FF"/>
                </a:solidFill>
              </a:rPr>
              <a:t>onra</a:t>
            </a:r>
            <a:r>
              <a:rPr lang="es-ES" dirty="0">
                <a:solidFill>
                  <a:srgbClr val="0000FF"/>
                </a:solidFill>
              </a:rPr>
              <a:t> (</a:t>
            </a:r>
            <a:r>
              <a:rPr lang="es-ES" dirty="0"/>
              <a:t>S. Domingo 184a)</a:t>
            </a:r>
          </a:p>
          <a:p>
            <a:pPr marL="990600" lvl="1" indent="-533400">
              <a:lnSpc>
                <a:spcPct val="90000"/>
              </a:lnSpc>
              <a:buNone/>
            </a:pPr>
            <a:endParaRPr lang="es-ES" dirty="0"/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gl-E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Complemento directo preposicional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es-ES" sz="2800" b="1" dirty="0" smtClean="0"/>
              <a:t>De referencia personal</a:t>
            </a:r>
            <a:endParaRPr lang="es-ES" sz="2600" dirty="0" smtClean="0"/>
          </a:p>
          <a:p>
            <a:pPr lvl="1"/>
            <a:r>
              <a:rPr lang="es-ES" sz="2400" dirty="0" smtClean="0"/>
              <a:t>Pronombres personales</a:t>
            </a:r>
          </a:p>
          <a:p>
            <a:pPr lvl="1"/>
            <a:r>
              <a:rPr lang="es-ES" sz="2400" dirty="0" smtClean="0"/>
              <a:t>Nombres propios de personas y animales (antiguamente también topónimos)</a:t>
            </a:r>
          </a:p>
          <a:p>
            <a:pPr lvl="1"/>
            <a:r>
              <a:rPr lang="es-ES" sz="2400" dirty="0" smtClean="0"/>
              <a:t>Usos metonímicos: </a:t>
            </a:r>
            <a:r>
              <a:rPr lang="es-ES" sz="2400" dirty="0" smtClean="0">
                <a:solidFill>
                  <a:srgbClr val="0000FF"/>
                </a:solidFill>
              </a:rPr>
              <a:t>leer </a:t>
            </a:r>
            <a:r>
              <a:rPr lang="es-ES" sz="2400" b="1" dirty="0" smtClean="0">
                <a:solidFill>
                  <a:srgbClr val="0000FF"/>
                </a:solidFill>
              </a:rPr>
              <a:t>a Cervantes</a:t>
            </a:r>
            <a:r>
              <a:rPr lang="es-ES" sz="2400" dirty="0" smtClean="0"/>
              <a:t> </a:t>
            </a:r>
          </a:p>
          <a:p>
            <a:pPr>
              <a:buNone/>
            </a:pPr>
            <a:r>
              <a:rPr lang="es-ES" sz="2800" b="1" dirty="0" smtClean="0"/>
              <a:t>… pero no inespecíficos</a:t>
            </a:r>
            <a:endParaRPr lang="es-ES" sz="2800" b="1" dirty="0" smtClean="0">
              <a:solidFill>
                <a:srgbClr val="0070C0"/>
              </a:solidFill>
            </a:endParaRPr>
          </a:p>
          <a:p>
            <a:pPr lvl="1"/>
            <a:r>
              <a:rPr lang="es-ES" sz="2600" i="1" dirty="0" smtClean="0">
                <a:solidFill>
                  <a:srgbClr val="0000FF"/>
                </a:solidFill>
              </a:rPr>
              <a:t>	</a:t>
            </a:r>
            <a:r>
              <a:rPr lang="es-ES" sz="2600" dirty="0" smtClean="0">
                <a:solidFill>
                  <a:srgbClr val="0000FF"/>
                </a:solidFill>
              </a:rPr>
              <a:t>Aureliano Segundo quitó el candado buscando </a:t>
            </a:r>
            <a:r>
              <a:rPr lang="es-ES" sz="2600" b="1" dirty="0" smtClean="0">
                <a:solidFill>
                  <a:srgbClr val="0000FF"/>
                </a:solidFill>
              </a:rPr>
              <a:t>alguien con quien conversar mientras pasaba la lluvia</a:t>
            </a:r>
            <a:r>
              <a:rPr lang="es-ES" sz="2600" dirty="0" smtClean="0"/>
              <a:t>.</a:t>
            </a:r>
            <a:endParaRPr lang="es-ES" sz="2600" b="1" dirty="0" smtClean="0">
              <a:solidFill>
                <a:srgbClr val="0000FF"/>
              </a:solidFill>
            </a:endParaRPr>
          </a:p>
          <a:p>
            <a:pPr lvl="1"/>
            <a:r>
              <a:rPr lang="es-ES" sz="2400" dirty="0" smtClean="0"/>
              <a:t>el gobernador de la provincia […] lo autorizó para que hiciera las diligencias preliminares mientras </a:t>
            </a:r>
            <a:r>
              <a:rPr lang="es-ES" sz="2400" u="sng" dirty="0" smtClean="0"/>
              <a:t>mandaban </a:t>
            </a:r>
            <a:r>
              <a:rPr lang="es-ES" sz="2400" b="1" dirty="0" smtClean="0">
                <a:solidFill>
                  <a:srgbClr val="0000FF"/>
                </a:solidFill>
              </a:rPr>
              <a:t>un juez instructor</a:t>
            </a:r>
            <a:r>
              <a:rPr lang="es-ES" sz="2400" dirty="0" smtClean="0"/>
              <a:t>. [CRO:075.13] (Comp.: A las 5.30 cumplió la orden de despertarlo, pero </a:t>
            </a:r>
            <a:r>
              <a:rPr lang="es-ES" sz="2400" u="sng" dirty="0" smtClean="0"/>
              <a:t>no mandó </a:t>
            </a:r>
            <a:r>
              <a:rPr lang="es-ES" sz="2400" b="1" dirty="0" smtClean="0">
                <a:solidFill>
                  <a:srgbClr val="0000FF"/>
                </a:solidFill>
              </a:rPr>
              <a:t>a Divina Flor </a:t>
            </a:r>
            <a:r>
              <a:rPr lang="es-ES" sz="2400" dirty="0" smtClean="0"/>
              <a:t>sino que subió ella misma al dormitorio [CRO:070.26])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>
            <a:noAutofit/>
          </a:bodyPr>
          <a:lstStyle/>
          <a:p>
            <a:pPr algn="l"/>
            <a:r>
              <a:rPr lang="es-ES" sz="3200" dirty="0" smtClean="0"/>
              <a:t>Complemento directo preposicional y clases verbales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4785395"/>
          </a:xfrm>
        </p:spPr>
        <p:txBody>
          <a:bodyPr>
            <a:normAutofit lnSpcReduction="10000"/>
          </a:bodyPr>
          <a:lstStyle/>
          <a:p>
            <a:pPr marL="432000" indent="-360000">
              <a:lnSpc>
                <a:spcPts val="3360"/>
              </a:lnSpc>
              <a:spcBef>
                <a:spcPts val="600"/>
              </a:spcBef>
            </a:pPr>
            <a:r>
              <a:rPr lang="es-ES" sz="2600" b="1" dirty="0" smtClean="0"/>
              <a:t>Exigen</a:t>
            </a:r>
            <a:r>
              <a:rPr lang="es-ES" sz="2600" dirty="0" smtClean="0"/>
              <a:t> la preposición los verbos (o acepciones) que se construyen sistemáticamente con CDIR (a veces </a:t>
            </a:r>
            <a:r>
              <a:rPr lang="es-ES" sz="2600" dirty="0" err="1" smtClean="0"/>
              <a:t>tb</a:t>
            </a:r>
            <a:r>
              <a:rPr lang="es-ES" sz="2600" dirty="0" smtClean="0"/>
              <a:t> CIND) de persona (</a:t>
            </a:r>
            <a:r>
              <a:rPr lang="es-ES" sz="2600" i="1" dirty="0" smtClean="0">
                <a:solidFill>
                  <a:srgbClr val="0000FF"/>
                </a:solidFill>
              </a:rPr>
              <a:t>servir, ayudar, obedecer, insultar</a:t>
            </a:r>
            <a:r>
              <a:rPr lang="es-ES" sz="2600" dirty="0" smtClean="0"/>
              <a:t>…) y verbos de afección emocional:</a:t>
            </a:r>
          </a:p>
          <a:p>
            <a:pPr lvl="1"/>
            <a:r>
              <a:rPr lang="es-ES" sz="2400" dirty="0" smtClean="0">
                <a:solidFill>
                  <a:srgbClr val="0000FF"/>
                </a:solidFill>
              </a:rPr>
              <a:t>Tuvo que ayudar </a:t>
            </a:r>
            <a:r>
              <a:rPr lang="es-ES" sz="2400" b="1" dirty="0" smtClean="0">
                <a:solidFill>
                  <a:srgbClr val="0000FF"/>
                </a:solidFill>
              </a:rPr>
              <a:t>a</a:t>
            </a:r>
            <a:r>
              <a:rPr lang="es-ES" sz="2400" dirty="0" smtClean="0">
                <a:solidFill>
                  <a:srgbClr val="0000FF"/>
                </a:solidFill>
              </a:rPr>
              <a:t>/*Ø muchos enfermos</a:t>
            </a:r>
          </a:p>
          <a:p>
            <a:pPr lvl="1"/>
            <a:r>
              <a:rPr lang="es-ES" sz="2400" dirty="0" smtClean="0">
                <a:solidFill>
                  <a:srgbClr val="0000FF"/>
                </a:solidFill>
              </a:rPr>
              <a:t> Insultó </a:t>
            </a:r>
            <a:r>
              <a:rPr lang="es-ES" sz="2400" b="1" dirty="0" smtClean="0">
                <a:solidFill>
                  <a:srgbClr val="0000FF"/>
                </a:solidFill>
              </a:rPr>
              <a:t>a</a:t>
            </a:r>
            <a:r>
              <a:rPr lang="es-ES" sz="2400" dirty="0" smtClean="0">
                <a:solidFill>
                  <a:srgbClr val="0000FF"/>
                </a:solidFill>
              </a:rPr>
              <a:t>/*Ø varias personas</a:t>
            </a:r>
          </a:p>
          <a:p>
            <a:pPr lvl="1"/>
            <a:r>
              <a:rPr lang="es-ES" sz="2400" dirty="0" smtClean="0"/>
              <a:t> </a:t>
            </a:r>
            <a:r>
              <a:rPr lang="es-ES" sz="2400" dirty="0" smtClean="0">
                <a:solidFill>
                  <a:srgbClr val="0000FF"/>
                </a:solidFill>
              </a:rPr>
              <a:t>El libro aburrió </a:t>
            </a:r>
            <a:r>
              <a:rPr lang="es-ES" sz="2400" b="1" dirty="0" smtClean="0">
                <a:solidFill>
                  <a:srgbClr val="0000FF"/>
                </a:solidFill>
              </a:rPr>
              <a:t>a</a:t>
            </a:r>
            <a:r>
              <a:rPr lang="es-ES" sz="2400" dirty="0" smtClean="0">
                <a:solidFill>
                  <a:srgbClr val="0000FF"/>
                </a:solidFill>
              </a:rPr>
              <a:t>/*Ø bastantes lectores</a:t>
            </a:r>
            <a:endParaRPr lang="es-ES" sz="2800" dirty="0" smtClean="0">
              <a:solidFill>
                <a:srgbClr val="0000FF"/>
              </a:solidFill>
            </a:endParaRPr>
          </a:p>
          <a:p>
            <a:r>
              <a:rPr lang="es-ES" sz="2600" b="1" dirty="0" smtClean="0"/>
              <a:t>Rechazan</a:t>
            </a:r>
            <a:r>
              <a:rPr lang="es-ES" sz="2600" dirty="0" smtClean="0"/>
              <a:t> la preposición verbos como</a:t>
            </a:r>
            <a:r>
              <a:rPr lang="es-ES" sz="2600" dirty="0" smtClean="0">
                <a:solidFill>
                  <a:srgbClr val="0070C0"/>
                </a:solidFill>
              </a:rPr>
              <a:t> </a:t>
            </a:r>
            <a:r>
              <a:rPr lang="es-ES" sz="2600" i="1" dirty="0" smtClean="0">
                <a:solidFill>
                  <a:srgbClr val="0000FF"/>
                </a:solidFill>
              </a:rPr>
              <a:t>solicitar, pedir, haber, tener</a:t>
            </a:r>
            <a:r>
              <a:rPr lang="es-ES" sz="2600" dirty="0" smtClean="0"/>
              <a:t>, etc.</a:t>
            </a:r>
          </a:p>
          <a:p>
            <a:pPr lvl="1"/>
            <a:r>
              <a:rPr lang="es-ES" sz="2400" dirty="0" smtClean="0">
                <a:solidFill>
                  <a:srgbClr val="0000FF"/>
                </a:solidFill>
              </a:rPr>
              <a:t>Ha pedido un abogado de oficio</a:t>
            </a:r>
          </a:p>
          <a:p>
            <a:pPr lvl="1"/>
            <a:r>
              <a:rPr lang="es-ES" sz="2400" dirty="0" smtClean="0">
                <a:solidFill>
                  <a:srgbClr val="0000FF"/>
                </a:solidFill>
              </a:rPr>
              <a:t>Hay cinco personas interesadas en la oferta</a:t>
            </a:r>
            <a:endParaRPr lang="es-ES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1E61-58B0-40FA-B0B7-BF19DB08692F}" type="slidenum">
              <a:rPr lang="gl-ES"/>
              <a:pPr/>
              <a:t>19</a:t>
            </a:fld>
            <a:endParaRPr lang="gl-E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gl-ES" sz="3200" dirty="0" smtClean="0"/>
              <a:t>Cláusulas </a:t>
            </a:r>
            <a:r>
              <a:rPr lang="gl-ES" sz="3200" dirty="0" err="1" smtClean="0"/>
              <a:t>biactanciales</a:t>
            </a:r>
            <a:r>
              <a:rPr lang="gl-ES" sz="3200" dirty="0" smtClean="0"/>
              <a:t> </a:t>
            </a:r>
            <a:endParaRPr lang="gl-ES" sz="32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435280" cy="4968552"/>
          </a:xfrm>
        </p:spPr>
        <p:txBody>
          <a:bodyPr>
            <a:normAutofit fontScale="62500" lnSpcReduction="20000"/>
          </a:bodyPr>
          <a:lstStyle/>
          <a:p>
            <a:pPr marL="609600" indent="-609600">
              <a:buFontTx/>
              <a:buAutoNum type="arabicPeriod" startAt="4"/>
            </a:pPr>
            <a:endParaRPr lang="gl-ES" sz="2000" b="1" dirty="0"/>
          </a:p>
          <a:p>
            <a:pPr marL="609600" indent="-609600">
              <a:buNone/>
            </a:pPr>
            <a:r>
              <a:rPr lang="gl-ES" sz="4000" b="1" dirty="0" smtClean="0"/>
              <a:t>SUJETO-PRED-COMPLEMENTO DIRECTO</a:t>
            </a:r>
            <a:endParaRPr lang="gl-ES" sz="4000" b="1" dirty="0"/>
          </a:p>
          <a:p>
            <a:pPr marL="742950" indent="-742950">
              <a:buFont typeface="+mj-lt"/>
              <a:buAutoNum type="arabicPeriod"/>
            </a:pPr>
            <a:r>
              <a:rPr lang="gl-ES" sz="4000" dirty="0"/>
              <a:t>un canalla </a:t>
            </a:r>
            <a:r>
              <a:rPr lang="gl-ES" sz="4000" dirty="0" err="1"/>
              <a:t>bloqueó</a:t>
            </a:r>
            <a:r>
              <a:rPr lang="gl-ES" sz="4000" dirty="0"/>
              <a:t> el pedal de </a:t>
            </a:r>
            <a:r>
              <a:rPr lang="gl-ES" sz="4000" dirty="0" err="1"/>
              <a:t>seguridad</a:t>
            </a:r>
            <a:r>
              <a:rPr lang="gl-ES" sz="4000" dirty="0"/>
              <a:t> (Diego:73) </a:t>
            </a:r>
          </a:p>
          <a:p>
            <a:pPr marL="742950" indent="-742950">
              <a:buFont typeface="+mj-lt"/>
              <a:buAutoNum type="arabicPeriod"/>
            </a:pPr>
            <a:r>
              <a:rPr lang="gl-ES" sz="4000" dirty="0" err="1"/>
              <a:t>ella</a:t>
            </a:r>
            <a:r>
              <a:rPr lang="gl-ES" sz="4000" dirty="0"/>
              <a:t> repetía </a:t>
            </a:r>
            <a:r>
              <a:rPr lang="gl-ES" sz="4000" dirty="0" err="1"/>
              <a:t>aquella</a:t>
            </a:r>
            <a:r>
              <a:rPr lang="gl-ES" sz="4000" dirty="0"/>
              <a:t> </a:t>
            </a:r>
            <a:r>
              <a:rPr lang="gl-ES" sz="4000" dirty="0" err="1"/>
              <a:t>cantinela</a:t>
            </a:r>
            <a:r>
              <a:rPr lang="gl-ES" sz="4000" dirty="0"/>
              <a:t> en los dos idiomas (</a:t>
            </a:r>
            <a:r>
              <a:rPr lang="gl-ES" sz="4000" dirty="0" err="1"/>
              <a:t>Jóvenes</a:t>
            </a:r>
            <a:r>
              <a:rPr lang="gl-ES" sz="4000" dirty="0"/>
              <a:t>:76)</a:t>
            </a:r>
          </a:p>
          <a:p>
            <a:pPr marL="742950" indent="-742950">
              <a:buFont typeface="+mj-lt"/>
              <a:buAutoNum type="arabicPeriod"/>
            </a:pPr>
            <a:r>
              <a:rPr lang="gl-ES" sz="4000" dirty="0" err="1"/>
              <a:t>Martínez-Barbeito</a:t>
            </a:r>
            <a:r>
              <a:rPr lang="gl-ES" sz="4000" dirty="0"/>
              <a:t> </a:t>
            </a:r>
            <a:r>
              <a:rPr lang="gl-ES" sz="4000" dirty="0" err="1"/>
              <a:t>escribió</a:t>
            </a:r>
            <a:r>
              <a:rPr lang="gl-ES" sz="4000" dirty="0"/>
              <a:t> la obra en los años </a:t>
            </a:r>
            <a:r>
              <a:rPr lang="gl-ES" sz="4000" dirty="0" err="1"/>
              <a:t>cuarenta</a:t>
            </a:r>
            <a:r>
              <a:rPr lang="gl-ES" sz="4000" dirty="0"/>
              <a:t> (3VOZ: 68, 3, 0,1</a:t>
            </a:r>
            <a:r>
              <a:rPr lang="gl-ES" sz="4000" dirty="0" smtClean="0"/>
              <a:t>) </a:t>
            </a:r>
          </a:p>
          <a:p>
            <a:pPr marL="609600" indent="-609600"/>
            <a:endParaRPr lang="gl-ES" sz="4000" dirty="0" smtClean="0"/>
          </a:p>
          <a:p>
            <a:pPr marL="609600" indent="-609600">
              <a:buNone/>
            </a:pPr>
            <a:r>
              <a:rPr lang="gl-ES" sz="4000" b="1" dirty="0" smtClean="0"/>
              <a:t>SUJETO-PRED-COMPLEMENTO INDIRECTO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gl-ES" sz="4000" dirty="0" smtClean="0"/>
              <a:t>A Miguel </a:t>
            </a:r>
            <a:r>
              <a:rPr lang="gl-ES" sz="4000" dirty="0" err="1" smtClean="0"/>
              <a:t>ya</a:t>
            </a:r>
            <a:r>
              <a:rPr lang="gl-ES" sz="4000" dirty="0" smtClean="0"/>
              <a:t> no le apetecía </a:t>
            </a:r>
            <a:r>
              <a:rPr lang="gl-ES" sz="4000" dirty="0" err="1" smtClean="0"/>
              <a:t>jugar</a:t>
            </a:r>
            <a:r>
              <a:rPr lang="gl-ES" sz="4000" dirty="0" smtClean="0"/>
              <a:t> al parchís (</a:t>
            </a:r>
            <a:r>
              <a:rPr lang="gl-ES" sz="4000" dirty="0" err="1" smtClean="0"/>
              <a:t>Ternura</a:t>
            </a:r>
            <a:r>
              <a:rPr lang="gl-ES" sz="4000" dirty="0" smtClean="0"/>
              <a:t>: 50, 4)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gl-ES" sz="4000" dirty="0" smtClean="0"/>
              <a:t>Nunca una </a:t>
            </a:r>
            <a:r>
              <a:rPr lang="gl-ES" sz="4000" dirty="0" err="1" smtClean="0"/>
              <a:t>mujer</a:t>
            </a:r>
            <a:r>
              <a:rPr lang="gl-ES" sz="4000" dirty="0" smtClean="0"/>
              <a:t> le </a:t>
            </a:r>
            <a:r>
              <a:rPr lang="gl-ES" sz="4000" dirty="0" err="1" smtClean="0"/>
              <a:t>importó</a:t>
            </a:r>
            <a:r>
              <a:rPr lang="gl-ES" sz="4000" dirty="0" smtClean="0"/>
              <a:t> como </a:t>
            </a:r>
            <a:r>
              <a:rPr lang="gl-ES" sz="3800" dirty="0" err="1" smtClean="0"/>
              <a:t>Viviana</a:t>
            </a:r>
            <a:r>
              <a:rPr lang="gl-ES" sz="3800" dirty="0" smtClean="0"/>
              <a:t> (Historias: 60, 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4000" dirty="0" smtClean="0">
                <a:latin typeface="+mn-lt"/>
                <a:cs typeface="Times New Roman" pitchFamily="18" charset="0"/>
              </a:rPr>
              <a:t>La estructura sintáctico-semántica de </a:t>
            </a:r>
            <a:r>
              <a:rPr lang="es-ES" sz="4000" smtClean="0">
                <a:latin typeface="+mn-lt"/>
                <a:cs typeface="Times New Roman" pitchFamily="18" charset="0"/>
              </a:rPr>
              <a:t>la cláusula</a:t>
            </a:r>
            <a:endParaRPr lang="es-ES" sz="4000" dirty="0">
              <a:latin typeface="+mn-lt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Tipos de situaciones, participantes y clases de entidades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Las funciones informativas. Tema y foco</a:t>
            </a:r>
            <a:endParaRPr lang="es-ES" sz="4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Esquemas sintácticos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Verbos copulativos y esquemas atributivos</a:t>
            </a:r>
          </a:p>
          <a:p>
            <a:pPr marL="1371600" lvl="2" indent="-457200">
              <a:buFont typeface="+mj-lt"/>
              <a:buAutoNum type="arabicPeriod"/>
            </a:pPr>
            <a:r>
              <a:rPr lang="pt-BR" dirty="0" smtClean="0"/>
              <a:t>Esquemas transitivos e intransitivos</a:t>
            </a:r>
            <a:endParaRPr lang="es-ES" dirty="0" smtClean="0"/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es-ES" dirty="0" smtClean="0"/>
              <a:t>Relaciones entre cláusulas. Diátesis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Construcciones activas, pasivas y pronominales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Construcciones impersonales</a:t>
            </a:r>
          </a:p>
          <a:p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1331640" y="4005064"/>
            <a:ext cx="5760640" cy="5040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D8000-C589-4859-A2ED-504757A15BD6}" type="slidenum">
              <a:rPr lang="gl-ES"/>
              <a:pPr/>
              <a:t>20</a:t>
            </a:fld>
            <a:endParaRPr lang="gl-E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39763"/>
            <a:ext cx="8229600" cy="777875"/>
          </a:xfrm>
        </p:spPr>
        <p:txBody>
          <a:bodyPr>
            <a:normAutofit/>
          </a:bodyPr>
          <a:lstStyle/>
          <a:p>
            <a:pPr algn="l"/>
            <a:endParaRPr lang="es-ES" sz="32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algn="just">
              <a:lnSpc>
                <a:spcPct val="80000"/>
              </a:lnSpc>
              <a:spcAft>
                <a:spcPct val="60000"/>
              </a:spcAft>
              <a:buClr>
                <a:schemeClr val="tx1"/>
              </a:buClr>
              <a:buFont typeface="+mj-lt"/>
              <a:buAutoNum type="arabicPeriod" startAt="6"/>
            </a:pPr>
            <a:r>
              <a:rPr lang="es-ES_tradnl" sz="2400" dirty="0" smtClean="0">
                <a:cs typeface="Times New Roman" pitchFamily="18" charset="0"/>
              </a:rPr>
              <a:t>Una </a:t>
            </a:r>
            <a:r>
              <a:rPr lang="es-ES_tradnl" sz="2400" dirty="0">
                <a:cs typeface="Times New Roman" pitchFamily="18" charset="0"/>
              </a:rPr>
              <a:t>chica de Nueva York toma el barco a una isla del Caribe, donde </a:t>
            </a:r>
            <a:r>
              <a:rPr lang="es-ES_tradnl" sz="2400" b="1" dirty="0" smtClean="0">
                <a:solidFill>
                  <a:srgbClr val="0000FF"/>
                </a:solidFill>
                <a:cs typeface="Times New Roman" pitchFamily="18" charset="0"/>
              </a:rPr>
              <a:t>la</a:t>
            </a:r>
            <a:r>
              <a:rPr lang="es-ES_tradnl" sz="2400" dirty="0" smtClean="0">
                <a:cs typeface="Times New Roman" pitchFamily="18" charset="0"/>
              </a:rPr>
              <a:t> </a:t>
            </a:r>
            <a:r>
              <a:rPr lang="es-ES_tradnl" sz="2400" b="1" dirty="0" smtClean="0">
                <a:cs typeface="Times New Roman" pitchFamily="18" charset="0"/>
              </a:rPr>
              <a:t>espera</a:t>
            </a:r>
            <a:r>
              <a:rPr lang="es-ES_tradnl" sz="2400" dirty="0" smtClean="0">
                <a:cs typeface="Times New Roman" pitchFamily="18" charset="0"/>
              </a:rPr>
              <a:t> </a:t>
            </a:r>
            <a:r>
              <a:rPr lang="es-ES_tradnl" sz="2400" dirty="0">
                <a:cs typeface="Times New Roman" pitchFamily="18" charset="0"/>
              </a:rPr>
              <a:t>el novio para casarse. Parece una chica muy buena, y llena de ilusiones, que le cuenta todo al capitán del barco, que es buen </a:t>
            </a:r>
            <a:r>
              <a:rPr lang="es-ES_tradnl" sz="2400" dirty="0" err="1">
                <a:cs typeface="Times New Roman" pitchFamily="18" charset="0"/>
              </a:rPr>
              <a:t>mocísimo</a:t>
            </a:r>
            <a:r>
              <a:rPr lang="es-ES_tradnl" sz="2400" dirty="0">
                <a:cs typeface="Times New Roman" pitchFamily="18" charset="0"/>
              </a:rPr>
              <a:t>, y él mira al agua negra del mar, porque es de noche, y después la mira a ella como diciendo ‘esta no sabe lo que </a:t>
            </a:r>
            <a:r>
              <a:rPr lang="es-ES_tradnl" sz="2400" b="1" dirty="0">
                <a:solidFill>
                  <a:srgbClr val="0000FF"/>
                </a:solidFill>
                <a:cs typeface="Times New Roman" pitchFamily="18" charset="0"/>
              </a:rPr>
              <a:t>le</a:t>
            </a:r>
            <a:r>
              <a:rPr lang="es-ES_tradnl" sz="2400" dirty="0">
                <a:cs typeface="Times New Roman" pitchFamily="18" charset="0"/>
              </a:rPr>
              <a:t> </a:t>
            </a:r>
            <a:r>
              <a:rPr lang="es-ES_tradnl" sz="2400" b="1" dirty="0" smtClean="0">
                <a:cs typeface="Times New Roman" pitchFamily="18" charset="0"/>
              </a:rPr>
              <a:t>espera</a:t>
            </a:r>
            <a:r>
              <a:rPr lang="es-ES_tradnl" sz="2400" dirty="0">
                <a:cs typeface="Times New Roman" pitchFamily="18" charset="0"/>
              </a:rPr>
              <a:t>’. (BMA: 163-164) </a:t>
            </a:r>
          </a:p>
          <a:p>
            <a:pPr marL="609600" indent="-609600" algn="just">
              <a:lnSpc>
                <a:spcPct val="80000"/>
              </a:lnSpc>
              <a:spcAft>
                <a:spcPct val="60000"/>
              </a:spcAft>
              <a:buClr>
                <a:schemeClr val="tx1"/>
              </a:buClr>
              <a:buNone/>
            </a:pPr>
            <a:r>
              <a:rPr lang="es-ES_tradnl" sz="2400" dirty="0" smtClean="0">
                <a:cs typeface="Times New Roman" pitchFamily="18" charset="0"/>
              </a:rPr>
              <a:t>7.	a</a:t>
            </a:r>
            <a:r>
              <a:rPr lang="es-ES_tradnl" sz="2400" dirty="0">
                <a:cs typeface="Times New Roman" pitchFamily="18" charset="0"/>
              </a:rPr>
              <a:t>. Sabía que el sólo decírselo a él iba a aliviarla, pero no lo hizo para 	no </a:t>
            </a:r>
            <a:r>
              <a:rPr lang="es-ES_tradnl" sz="2400" b="1" dirty="0">
                <a:cs typeface="Times New Roman" pitchFamily="18" charset="0"/>
              </a:rPr>
              <a:t>preocupar</a:t>
            </a:r>
            <a:r>
              <a:rPr lang="es-ES_tradnl" sz="2400" b="1" dirty="0">
                <a:solidFill>
                  <a:srgbClr val="0000FF"/>
                </a:solidFill>
                <a:cs typeface="Times New Roman" pitchFamily="18" charset="0"/>
              </a:rPr>
              <a:t>lo</a:t>
            </a:r>
            <a:r>
              <a:rPr lang="es-ES_tradnl" sz="2400" dirty="0">
                <a:cs typeface="Times New Roman" pitchFamily="18" charset="0"/>
              </a:rPr>
              <a:t> </a:t>
            </a:r>
            <a:r>
              <a:rPr lang="es-ES_tradnl" sz="2400" dirty="0" smtClean="0">
                <a:cs typeface="Times New Roman" pitchFamily="18" charset="0"/>
              </a:rPr>
              <a:t>(</a:t>
            </a:r>
            <a:r>
              <a:rPr lang="es-ES_tradnl" sz="2400" dirty="0">
                <a:cs typeface="Times New Roman" pitchFamily="18" charset="0"/>
              </a:rPr>
              <a:t>ATC: 484)</a:t>
            </a:r>
          </a:p>
          <a:p>
            <a:pPr marL="609600" indent="-609600" algn="just">
              <a:lnSpc>
                <a:spcPct val="80000"/>
              </a:lnSpc>
              <a:buClr>
                <a:schemeClr val="tx1"/>
              </a:buClr>
              <a:buFont typeface="Arial" charset="0"/>
              <a:buNone/>
            </a:pPr>
            <a:r>
              <a:rPr lang="es-ES_tradnl" sz="2400" dirty="0">
                <a:cs typeface="Times New Roman" pitchFamily="18" charset="0"/>
              </a:rPr>
              <a:t>	b. Lo que más </a:t>
            </a:r>
            <a:r>
              <a:rPr lang="es-ES_tradnl" sz="2400" b="1" dirty="0">
                <a:solidFill>
                  <a:srgbClr val="0000FF"/>
                </a:solidFill>
                <a:cs typeface="Times New Roman" pitchFamily="18" charset="0"/>
              </a:rPr>
              <a:t>le</a:t>
            </a:r>
            <a:r>
              <a:rPr lang="es-ES_tradnl" sz="2400" dirty="0">
                <a:cs typeface="Times New Roman" pitchFamily="18" charset="0"/>
              </a:rPr>
              <a:t> </a:t>
            </a:r>
            <a:r>
              <a:rPr lang="es-ES_tradnl" sz="2400" b="1" dirty="0" smtClean="0">
                <a:cs typeface="Times New Roman" pitchFamily="18" charset="0"/>
              </a:rPr>
              <a:t>preocupaba</a:t>
            </a:r>
            <a:r>
              <a:rPr lang="es-ES_tradnl" sz="2400" dirty="0" smtClean="0">
                <a:cs typeface="Times New Roman" pitchFamily="18" charset="0"/>
              </a:rPr>
              <a:t> </a:t>
            </a:r>
            <a:r>
              <a:rPr lang="es-ES_tradnl" sz="2400" dirty="0">
                <a:cs typeface="Times New Roman" pitchFamily="18" charset="0"/>
              </a:rPr>
              <a:t>de la muerte </a:t>
            </a:r>
            <a:r>
              <a:rPr lang="es-ES_tradnl" sz="2400" b="1" dirty="0">
                <a:solidFill>
                  <a:srgbClr val="0000FF"/>
                </a:solidFill>
                <a:cs typeface="Times New Roman" pitchFamily="18" charset="0"/>
              </a:rPr>
              <a:t>al doctor Urbino</a:t>
            </a:r>
            <a:r>
              <a:rPr lang="es-ES_tradnl" sz="2400" dirty="0">
                <a:cs typeface="Times New Roman" pitchFamily="18" charset="0"/>
              </a:rPr>
              <a:t> 	era la vida solitaria de </a:t>
            </a:r>
            <a:r>
              <a:rPr lang="es-ES_tradnl" sz="2400" dirty="0" err="1">
                <a:cs typeface="Times New Roman" pitchFamily="18" charset="0"/>
              </a:rPr>
              <a:t>Fermina</a:t>
            </a:r>
            <a:r>
              <a:rPr lang="es-ES_tradnl" sz="2400" dirty="0">
                <a:cs typeface="Times New Roman" pitchFamily="18" charset="0"/>
              </a:rPr>
              <a:t> Daza sin él (ATC: 75)</a:t>
            </a:r>
          </a:p>
          <a:p>
            <a:pPr marL="609600" indent="-609600" algn="just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lang="es-ES" sz="2400" dirty="0"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76EB-35F7-42DD-8101-3B28B44FB67B}" type="slidenum">
              <a:rPr lang="gl-ES"/>
              <a:pPr/>
              <a:t>21</a:t>
            </a:fld>
            <a:endParaRPr lang="gl-E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39763"/>
            <a:ext cx="8229600" cy="777875"/>
          </a:xfrm>
        </p:spPr>
        <p:txBody>
          <a:bodyPr/>
          <a:lstStyle/>
          <a:p>
            <a:r>
              <a:rPr lang="es-ES_tradnl" sz="2800"/>
              <a:t>Animación del sujeto</a:t>
            </a:r>
            <a:endParaRPr lang="es-ES" sz="2800"/>
          </a:p>
        </p:txBody>
      </p:sp>
      <p:graphicFrame>
        <p:nvGraphicFramePr>
          <p:cNvPr id="14339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57200" y="1600200"/>
          <a:ext cx="8229600" cy="4525963"/>
        </p:xfrm>
        <a:graphic>
          <a:graphicData uri="http://schemas.openxmlformats.org/presentationml/2006/ole">
            <p:oleObj spid="_x0000_s1026" name="Gráfico" r:id="rId3" imgW="7772400" imgH="4114884" progId="MSGraph.Chart.8">
              <p:embed followColorScheme="full"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10008-D36C-488E-87F6-A5447A93B08A}" type="slidenum">
              <a:rPr lang="gl-ES"/>
              <a:pPr/>
              <a:t>22</a:t>
            </a:fld>
            <a:endParaRPr lang="gl-E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39763"/>
            <a:ext cx="8229600" cy="777875"/>
          </a:xfrm>
        </p:spPr>
        <p:txBody>
          <a:bodyPr>
            <a:normAutofit/>
          </a:bodyPr>
          <a:lstStyle/>
          <a:p>
            <a:pPr algn="l"/>
            <a:r>
              <a:rPr lang="es-ES_tradnl" sz="3200" dirty="0" smtClean="0"/>
              <a:t>Control del participante en función de SUJETO</a:t>
            </a:r>
            <a:endParaRPr lang="es-ES" sz="32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Clr>
                <a:schemeClr val="tx1"/>
              </a:buClr>
              <a:buNone/>
            </a:pPr>
            <a:r>
              <a:rPr lang="es-ES_tradnl" sz="2400" dirty="0" smtClean="0"/>
              <a:t>Hoy </a:t>
            </a:r>
            <a:r>
              <a:rPr lang="es-ES_tradnl" sz="2400" dirty="0"/>
              <a:t>precisamente doy una comida y quiero presentarte a mis amigos, les vas a encantar (DIE: 138,11)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r>
              <a:rPr lang="es-ES_tradnl" sz="2400" dirty="0" smtClean="0"/>
              <a:t>	*Encántales a mis amigos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r>
              <a:rPr lang="es-ES_tradnl" sz="2400" dirty="0" smtClean="0"/>
              <a:t>	*Te sugiero / ordeno que les encantes a mis amigos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endParaRPr lang="es-ES_tradnl" sz="2400" dirty="0" smtClean="0"/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r>
              <a:rPr lang="es-ES_tradnl" sz="2400" dirty="0" smtClean="0"/>
              <a:t>Que </a:t>
            </a:r>
            <a:r>
              <a:rPr lang="es-ES_tradnl" sz="2400" dirty="0"/>
              <a:t>no seas pelmazo, que ya no me importa </a:t>
            </a:r>
            <a:r>
              <a:rPr lang="es-ES_tradnl" sz="2400" dirty="0" err="1"/>
              <a:t>Jose</a:t>
            </a:r>
            <a:r>
              <a:rPr lang="es-ES_tradnl" sz="2400" dirty="0"/>
              <a:t> (OCH: 67,29)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r>
              <a:rPr lang="es-ES_tradnl" sz="2400" dirty="0" smtClean="0"/>
              <a:t>	* </a:t>
            </a:r>
            <a:r>
              <a:rPr lang="es-ES_tradnl" sz="2400" dirty="0" err="1"/>
              <a:t>Jose</a:t>
            </a:r>
            <a:r>
              <a:rPr lang="es-ES_tradnl" sz="2400" dirty="0"/>
              <a:t> le importa deliberadamente / cuidadosamente / a propósito a </a:t>
            </a:r>
            <a:r>
              <a:rPr lang="es-ES_tradnl" sz="2400" dirty="0" smtClean="0"/>
              <a:t>Pedro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endParaRPr lang="es-ES_tradnl" sz="2400" dirty="0" smtClean="0"/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r>
              <a:rPr lang="es-ES_tradnl" sz="2400" dirty="0" smtClean="0"/>
              <a:t>¿Quién de los dos le gustaba al francés? (JOV: 154,4)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r>
              <a:rPr lang="es-ES_tradnl" sz="2400" dirty="0" smtClean="0"/>
              <a:t>		* La convencí / persuadí de que le gustase al francés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None/>
            </a:pPr>
            <a:endParaRPr lang="es-E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A3CA-FDAA-4334-A458-ADCB7FF39916}" type="slidenum">
              <a:rPr lang="gl-ES"/>
              <a:pPr/>
              <a:t>23</a:t>
            </a:fld>
            <a:endParaRPr lang="gl-E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gl-ES" sz="3200"/>
              <a:t>Verbos con ambas construcciones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>
              <a:buFontTx/>
              <a:buNone/>
            </a:pPr>
            <a:r>
              <a:rPr lang="es-ES" sz="2400" i="1" dirty="0"/>
              <a:t>Encantar</a:t>
            </a:r>
          </a:p>
          <a:p>
            <a:pPr marL="660400" indent="-660400"/>
            <a:r>
              <a:rPr lang="es-ES" sz="2400" dirty="0"/>
              <a:t>“Someter [a alguien o algo] a una acción que sobrepasa lo natural por medio de la magia”. (Seco 1999, s.v. </a:t>
            </a:r>
            <a:r>
              <a:rPr lang="es-ES" sz="2400" i="1" dirty="0"/>
              <a:t>encantar</a:t>
            </a:r>
            <a:r>
              <a:rPr lang="es-ES" sz="2400" dirty="0"/>
              <a:t>)</a:t>
            </a:r>
          </a:p>
          <a:p>
            <a:pPr marL="660400" indent="-660400"/>
            <a:r>
              <a:rPr lang="es-ES" sz="2400" dirty="0"/>
              <a:t>“Gustar o complacer extraordinariamente [a alguien (</a:t>
            </a:r>
            <a:r>
              <a:rPr lang="es-ES" sz="2400" i="1" dirty="0" err="1"/>
              <a:t>cd</a:t>
            </a:r>
            <a:r>
              <a:rPr lang="es-ES" sz="2400" dirty="0"/>
              <a:t>)]” (ibíd.)</a:t>
            </a:r>
          </a:p>
          <a:p>
            <a:pPr marL="660400" indent="-660400"/>
            <a:endParaRPr lang="es-ES" sz="2400" dirty="0"/>
          </a:p>
          <a:p>
            <a:pPr marL="660400" indent="-660400">
              <a:buFont typeface="Wingdings" pitchFamily="2" charset="2"/>
              <a:buChar char="q"/>
            </a:pPr>
            <a:r>
              <a:rPr lang="gl-ES" sz="2400" dirty="0"/>
              <a:t>“Al </a:t>
            </a:r>
            <a:r>
              <a:rPr lang="gl-ES" sz="2400" dirty="0" err="1"/>
              <a:t>escupirles</a:t>
            </a:r>
            <a:r>
              <a:rPr lang="gl-ES" sz="2400" dirty="0"/>
              <a:t> en la cara logra </a:t>
            </a:r>
            <a:r>
              <a:rPr lang="gl-ES" sz="2400" dirty="0" err="1"/>
              <a:t>encantarlos</a:t>
            </a:r>
            <a:r>
              <a:rPr lang="gl-ES" sz="2400" dirty="0"/>
              <a:t>, y quedan como </a:t>
            </a:r>
            <a:r>
              <a:rPr lang="gl-ES" sz="2400" dirty="0" err="1"/>
              <a:t>muertos</a:t>
            </a:r>
            <a:r>
              <a:rPr lang="gl-ES" sz="2400" dirty="0"/>
              <a:t> por el día” (ibíd.)</a:t>
            </a:r>
          </a:p>
          <a:p>
            <a:pPr marL="660400" indent="-660400">
              <a:buFont typeface="Wingdings" pitchFamily="2" charset="2"/>
              <a:buChar char="q"/>
            </a:pPr>
            <a:r>
              <a:rPr lang="gl-ES" sz="2400" dirty="0"/>
              <a:t>“Le encanta la música”  (ibíd.)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704F-4433-470E-9093-58356E96B3BD}" type="slidenum">
              <a:rPr lang="gl-ES"/>
              <a:pPr/>
              <a:t>24</a:t>
            </a:fld>
            <a:endParaRPr lang="gl-E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_tradnl" sz="2800" dirty="0"/>
              <a:t>Variación acusativo / dativo en la codificación del objeto</a:t>
            </a:r>
            <a:endParaRPr lang="es-ES" sz="280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es-ES" sz="2400" dirty="0" smtClean="0"/>
              <a:t>abrumar</a:t>
            </a:r>
            <a:r>
              <a:rPr lang="es-ES" sz="2400" dirty="0"/>
              <a:t>, aburrir, admirar, afectar, afligir, alegrar, angustiar, apasionar, apenar, asombrar, asustar, atemorizar, aterrar, aterrorizar, atormentar, atraer, avergonzar, cansar, complacer, consolar, convencer, decepcionar, deleitar, desanimar, descontentar, desconsolar, desesperar, disgustar, distraer, divertir, emocionar, entretener, entristecer, entusiasmar, escandalizar, espantar, estorbar, exasperar, fascinar, fastidiar, favorecer, halagar, impresionar, incomodar, inquietar, interesar, intranquilizar, intrigar, irritar, maravillar, molestar, obsesionar, ofender, pasmar, perjudicar, preocupar, reconfortar, satisfacer, seducir, sorprender, tranquilizar...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BAFC-7D1F-496C-9CCA-0B6590A5DA99}" type="slidenum">
              <a:rPr lang="gl-ES"/>
              <a:pPr/>
              <a:t>25</a:t>
            </a:fld>
            <a:endParaRPr lang="gl-E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sz="2800" dirty="0"/>
              <a:t>Variación acusativo / dativo en la codificación del objeto</a:t>
            </a:r>
            <a:endParaRPr lang="gl-ES" sz="28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Clr>
                <a:schemeClr val="tx1"/>
              </a:buClr>
              <a:buNone/>
            </a:pPr>
            <a:endParaRPr lang="es-ES" sz="2000" dirty="0"/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AutoNum type="arabicPeriod" startAt="45"/>
            </a:pPr>
            <a:endParaRPr lang="es-ES" sz="2000" dirty="0" smtClean="0"/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+mj-lt"/>
              <a:buAutoNum type="arabicPeriod" startAt="8"/>
            </a:pPr>
            <a:r>
              <a:rPr lang="es-ES" sz="2400" dirty="0" smtClean="0"/>
              <a:t>El </a:t>
            </a:r>
            <a:r>
              <a:rPr lang="es-ES" sz="2400" dirty="0"/>
              <a:t>que la comida para los perros suba de precio no </a:t>
            </a:r>
            <a:r>
              <a:rPr lang="es-ES" sz="2400" b="1" dirty="0">
                <a:solidFill>
                  <a:srgbClr val="0000FF"/>
                </a:solidFill>
              </a:rPr>
              <a:t>le</a:t>
            </a:r>
            <a:r>
              <a:rPr lang="es-ES" sz="2400" dirty="0"/>
              <a:t> preocupa </a:t>
            </a:r>
            <a:r>
              <a:rPr lang="es-ES" sz="2400" b="1" dirty="0">
                <a:solidFill>
                  <a:srgbClr val="0000FF"/>
                </a:solidFill>
              </a:rPr>
              <a:t>a la señora </a:t>
            </a:r>
            <a:r>
              <a:rPr lang="es-ES" sz="2400" b="1" dirty="0" err="1">
                <a:solidFill>
                  <a:srgbClr val="0000FF"/>
                </a:solidFill>
              </a:rPr>
              <a:t>Gayle</a:t>
            </a:r>
            <a:r>
              <a:rPr lang="es-ES" sz="2400" dirty="0"/>
              <a:t> 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+mj-lt"/>
              <a:buAutoNum type="arabicPeriod" startAt="8"/>
            </a:pPr>
            <a:r>
              <a:rPr lang="es-ES" sz="2400" dirty="0"/>
              <a:t>Mamá me acusaba: </a:t>
            </a:r>
            <a:r>
              <a:rPr lang="es-ES" sz="2400" dirty="0" smtClean="0"/>
              <a:t>"</a:t>
            </a:r>
            <a:r>
              <a:rPr lang="es-ES" sz="2400" dirty="0"/>
              <a:t>Esta niña es capaz de cualquier cosa". Y eso, </a:t>
            </a:r>
            <a:r>
              <a:rPr lang="es-ES" sz="2400" dirty="0" smtClean="0"/>
              <a:t>más que </a:t>
            </a:r>
            <a:r>
              <a:rPr lang="es-ES" sz="2400" dirty="0"/>
              <a:t>preocupar</a:t>
            </a:r>
            <a:r>
              <a:rPr lang="es-ES" sz="2400" b="1" dirty="0">
                <a:solidFill>
                  <a:srgbClr val="0000FF"/>
                </a:solidFill>
              </a:rPr>
              <a:t>la</a:t>
            </a:r>
            <a:r>
              <a:rPr lang="es-ES" sz="2400" dirty="0"/>
              <a:t>, parecía irritarla contra mí (SUR: 30, 17)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+mj-lt"/>
              <a:buAutoNum type="arabicPeriod" startAt="8"/>
            </a:pPr>
            <a:r>
              <a:rPr lang="es-ES" sz="2400" dirty="0"/>
              <a:t>...lo que realmente </a:t>
            </a:r>
            <a:r>
              <a:rPr lang="es-ES" sz="2400" b="1" dirty="0">
                <a:solidFill>
                  <a:srgbClr val="0000FF"/>
                </a:solidFill>
              </a:rPr>
              <a:t>lo</a:t>
            </a:r>
            <a:r>
              <a:rPr lang="es-ES" sz="2400" dirty="0">
                <a:solidFill>
                  <a:srgbClr val="0000FF"/>
                </a:solidFill>
              </a:rPr>
              <a:t> </a:t>
            </a:r>
            <a:r>
              <a:rPr lang="es-ES" sz="2400" dirty="0"/>
              <a:t>preocupaba </a:t>
            </a:r>
            <a:r>
              <a:rPr lang="es-ES" sz="2400" dirty="0" smtClean="0"/>
              <a:t>era </a:t>
            </a:r>
            <a:r>
              <a:rPr lang="es-ES" sz="2400" dirty="0"/>
              <a:t>una ceremonia, de fecha próxima, en la </a:t>
            </a:r>
            <a:r>
              <a:rPr lang="es-ES" sz="2400" dirty="0" smtClean="0"/>
              <a:t>que </a:t>
            </a:r>
            <a:r>
              <a:rPr lang="es-ES" sz="2400" dirty="0"/>
              <a:t>se presentaría ante la reina, en La Haya (HIST: 131,18)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+mj-lt"/>
              <a:buAutoNum type="arabicPeriod" startAt="8"/>
            </a:pPr>
            <a:r>
              <a:rPr lang="es-ES" sz="2400" dirty="0"/>
              <a:t>Dentro de </a:t>
            </a:r>
            <a:r>
              <a:rPr lang="es-ES" sz="2400" dirty="0" smtClean="0"/>
              <a:t>cincuenta </a:t>
            </a:r>
            <a:r>
              <a:rPr lang="es-ES" sz="2400" dirty="0"/>
              <a:t>años, esos bienes que tanto</a:t>
            </a:r>
            <a:r>
              <a:rPr lang="es-ES" sz="2400" b="1" dirty="0"/>
              <a:t> </a:t>
            </a:r>
            <a:r>
              <a:rPr lang="es-ES" sz="2400" b="1" dirty="0">
                <a:solidFill>
                  <a:srgbClr val="0000FF"/>
                </a:solidFill>
              </a:rPr>
              <a:t>le</a:t>
            </a:r>
            <a:r>
              <a:rPr lang="es-ES" sz="2400" dirty="0">
                <a:solidFill>
                  <a:srgbClr val="0000FF"/>
                </a:solidFill>
              </a:rPr>
              <a:t> </a:t>
            </a:r>
            <a:r>
              <a:rPr lang="es-ES" sz="2400" dirty="0"/>
              <a:t>preocupan, </a:t>
            </a:r>
            <a:r>
              <a:rPr lang="es-ES" sz="2400" dirty="0" smtClean="0"/>
              <a:t>no </a:t>
            </a:r>
            <a:r>
              <a:rPr lang="es-ES" sz="2400" dirty="0"/>
              <a:t>le servirán de nada (HIST: 70,10)</a:t>
            </a:r>
            <a:endParaRPr lang="gl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26F3-3311-4EC4-B12F-8E118CA46C6F}" type="slidenum">
              <a:rPr lang="gl-ES"/>
              <a:pPr/>
              <a:t>26</a:t>
            </a:fld>
            <a:endParaRPr lang="gl-E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sz="2800"/>
              <a:t>Variación acusativo / dativo en la codificación del objeto</a:t>
            </a:r>
            <a:endParaRPr lang="gl-ES" sz="280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40750" cy="4498975"/>
          </a:xfrm>
        </p:spPr>
        <p:txBody>
          <a:bodyPr>
            <a:normAutofit fontScale="92500" lnSpcReduction="20000"/>
          </a:bodyPr>
          <a:lstStyle/>
          <a:p>
            <a:pPr marL="1009650" lvl="1" indent="-917575">
              <a:buClr>
                <a:schemeClr val="tx1"/>
              </a:buClr>
              <a:buFont typeface="+mj-lt"/>
              <a:buAutoNum type="arabicPeriod" startAt="12"/>
            </a:pPr>
            <a:r>
              <a:rPr lang="es-ES_tradnl" sz="2600" dirty="0" smtClean="0"/>
              <a:t>a. Los </a:t>
            </a:r>
            <a:r>
              <a:rPr lang="es-ES_tradnl" sz="2600" dirty="0"/>
              <a:t>rugidos del león atrajeron </a:t>
            </a:r>
            <a:r>
              <a:rPr lang="es-ES_tradnl" sz="2600" b="1" dirty="0">
                <a:solidFill>
                  <a:srgbClr val="0000FF"/>
                </a:solidFill>
              </a:rPr>
              <a:t>al cazador</a:t>
            </a:r>
            <a:r>
              <a:rPr lang="es-ES_tradnl" sz="2600" dirty="0"/>
              <a:t> </a:t>
            </a:r>
          </a:p>
          <a:p>
            <a:pPr marL="1341438" lvl="1" indent="-350838">
              <a:buClr>
                <a:schemeClr val="tx1"/>
              </a:buClr>
              <a:buNone/>
            </a:pPr>
            <a:r>
              <a:rPr lang="es-ES_tradnl" sz="2600" dirty="0" smtClean="0"/>
              <a:t>b. El </a:t>
            </a:r>
            <a:r>
              <a:rPr lang="es-ES_tradnl" sz="2600" dirty="0"/>
              <a:t>libro estaba encuadernado en piel y tenía el canto dorado, pero </a:t>
            </a:r>
            <a:r>
              <a:rPr lang="es-ES_tradnl" sz="2600" b="1" dirty="0">
                <a:solidFill>
                  <a:srgbClr val="0000FF"/>
                </a:solidFill>
              </a:rPr>
              <a:t>a ella</a:t>
            </a:r>
            <a:r>
              <a:rPr lang="es-ES_tradnl" sz="2600" dirty="0"/>
              <a:t> no </a:t>
            </a:r>
            <a:r>
              <a:rPr lang="es-ES_tradnl" sz="2600" b="1" dirty="0">
                <a:solidFill>
                  <a:srgbClr val="0000FF"/>
                </a:solidFill>
              </a:rPr>
              <a:t>le</a:t>
            </a:r>
            <a:r>
              <a:rPr lang="es-ES_tradnl" sz="2600" dirty="0"/>
              <a:t> </a:t>
            </a:r>
            <a:r>
              <a:rPr lang="es-ES_tradnl" sz="2600" dirty="0" smtClean="0"/>
              <a:t>atraía </a:t>
            </a:r>
            <a:endParaRPr lang="es-ES_tradnl" sz="2600" dirty="0"/>
          </a:p>
          <a:p>
            <a:pPr marL="1341438" lvl="1" indent="-350838">
              <a:buClr>
                <a:schemeClr val="tx1"/>
              </a:buClr>
              <a:buNone/>
            </a:pPr>
            <a:r>
              <a:rPr lang="es-ES_tradnl" sz="2600" dirty="0" smtClean="0"/>
              <a:t>c. Los [estudiantes] más comprometidos en la lucha seguían en la Facultad. </a:t>
            </a:r>
            <a:r>
              <a:rPr lang="es-ES_tradnl" sz="2600" b="1" dirty="0" smtClean="0">
                <a:solidFill>
                  <a:srgbClr val="0000FF"/>
                </a:solidFill>
              </a:rPr>
              <a:t>A David le</a:t>
            </a:r>
            <a:r>
              <a:rPr lang="es-ES_tradnl" sz="2600" dirty="0" smtClean="0"/>
              <a:t> atraían</a:t>
            </a:r>
          </a:p>
          <a:p>
            <a:pPr marL="990600" lvl="1" indent="-898525">
              <a:buFont typeface="+mj-lt"/>
              <a:buAutoNum type="arabicPeriod" startAt="13"/>
            </a:pPr>
            <a:r>
              <a:rPr lang="es-ES" sz="2600" dirty="0" smtClean="0"/>
              <a:t>a</a:t>
            </a:r>
            <a:r>
              <a:rPr lang="es-ES" sz="2600" b="1" dirty="0" smtClean="0">
                <a:solidFill>
                  <a:srgbClr val="0000FF"/>
                </a:solidFill>
              </a:rPr>
              <a:t>.  la</a:t>
            </a:r>
            <a:r>
              <a:rPr lang="es-ES" sz="2600" dirty="0" smtClean="0"/>
              <a:t> </a:t>
            </a:r>
            <a:r>
              <a:rPr lang="es-ES" sz="2600" dirty="0"/>
              <a:t>ha convencido y se casarán en cuanto arreglen los papeles (Sonrisa: </a:t>
            </a:r>
            <a:r>
              <a:rPr lang="es-ES" sz="2600" dirty="0" smtClean="0"/>
              <a:t>329,23)</a:t>
            </a:r>
            <a:endParaRPr lang="gl-ES" sz="2600" dirty="0"/>
          </a:p>
          <a:p>
            <a:pPr marL="1346200" lvl="3" indent="-355600">
              <a:buNone/>
            </a:pPr>
            <a:r>
              <a:rPr lang="gl-ES" sz="2600" dirty="0" smtClean="0"/>
              <a:t>b.  Veo </a:t>
            </a:r>
            <a:r>
              <a:rPr lang="gl-ES" sz="2600" dirty="0"/>
              <a:t>que a </a:t>
            </a:r>
            <a:r>
              <a:rPr lang="gl-ES" sz="2600" dirty="0" err="1"/>
              <a:t>usted</a:t>
            </a:r>
            <a:r>
              <a:rPr lang="gl-ES" sz="2600" dirty="0"/>
              <a:t> le gusta el ambiente porque veranear por </a:t>
            </a:r>
            <a:r>
              <a:rPr lang="gl-ES" sz="2600" dirty="0" err="1"/>
              <a:t>ahí</a:t>
            </a:r>
            <a:r>
              <a:rPr lang="gl-ES" sz="2600" dirty="0"/>
              <a:t> en un </a:t>
            </a:r>
            <a:r>
              <a:rPr lang="gl-ES" sz="2600" dirty="0" err="1"/>
              <a:t>poblacho</a:t>
            </a:r>
            <a:r>
              <a:rPr lang="gl-ES" sz="2600" dirty="0"/>
              <a:t>, </a:t>
            </a:r>
            <a:r>
              <a:rPr lang="gl-ES" sz="2600" dirty="0" err="1"/>
              <a:t>eso</a:t>
            </a:r>
            <a:r>
              <a:rPr lang="gl-ES" sz="2600" dirty="0"/>
              <a:t> no </a:t>
            </a:r>
            <a:r>
              <a:rPr lang="gl-ES" sz="2600" b="1" dirty="0">
                <a:solidFill>
                  <a:srgbClr val="0000FF"/>
                </a:solidFill>
              </a:rPr>
              <a:t>le</a:t>
            </a:r>
            <a:r>
              <a:rPr lang="gl-ES" sz="2600" dirty="0">
                <a:solidFill>
                  <a:srgbClr val="0000FF"/>
                </a:solidFill>
              </a:rPr>
              <a:t> </a:t>
            </a:r>
            <a:r>
              <a:rPr lang="gl-ES" sz="2600" dirty="0"/>
              <a:t>convence (Madrid: 31,24) </a:t>
            </a:r>
            <a:endParaRPr lang="es-ES_tradnl" sz="2600" dirty="0"/>
          </a:p>
          <a:p>
            <a:pPr marL="1009650" lvl="1" indent="-917575">
              <a:buClr>
                <a:schemeClr val="tx1"/>
              </a:buClr>
              <a:buFont typeface="+mj-lt"/>
              <a:buAutoNum type="arabicPeriod" startAt="13"/>
            </a:pPr>
            <a:r>
              <a:rPr lang="es-ES_tradnl" sz="2600" dirty="0" smtClean="0"/>
              <a:t>a.   No </a:t>
            </a:r>
            <a:r>
              <a:rPr lang="es-ES_tradnl" sz="2600" dirty="0"/>
              <a:t>buscó a Diego, no quería </a:t>
            </a:r>
            <a:r>
              <a:rPr lang="es-ES_tradnl" sz="2600" dirty="0" smtClean="0"/>
              <a:t>molestar</a:t>
            </a:r>
            <a:r>
              <a:rPr lang="es-ES_tradnl" sz="2600" b="1" dirty="0" smtClean="0">
                <a:solidFill>
                  <a:srgbClr val="0000FF"/>
                </a:solidFill>
              </a:rPr>
              <a:t>lo</a:t>
            </a:r>
          </a:p>
          <a:p>
            <a:pPr marL="1436688" lvl="3" indent="-446088">
              <a:buClr>
                <a:schemeClr val="tx1"/>
              </a:buClr>
              <a:buNone/>
            </a:pPr>
            <a:r>
              <a:rPr lang="es-ES_tradnl" sz="2600" dirty="0" smtClean="0"/>
              <a:t> b</a:t>
            </a:r>
            <a:r>
              <a:rPr lang="es-ES_tradnl" sz="2600" dirty="0"/>
              <a:t>.	También </a:t>
            </a:r>
            <a:r>
              <a:rPr lang="es-ES_tradnl" sz="2600" b="1" dirty="0">
                <a:solidFill>
                  <a:srgbClr val="0033CC"/>
                </a:solidFill>
              </a:rPr>
              <a:t>le</a:t>
            </a:r>
            <a:r>
              <a:rPr lang="es-ES_tradnl" sz="2600" dirty="0"/>
              <a:t> molestaba mucho que </a:t>
            </a:r>
            <a:r>
              <a:rPr lang="es-ES_tradnl" sz="2600" dirty="0" err="1"/>
              <a:t>Agus</a:t>
            </a:r>
            <a:r>
              <a:rPr lang="es-ES_tradnl" sz="2600" dirty="0"/>
              <a:t> se metiera el dedo en la nariz</a:t>
            </a:r>
          </a:p>
          <a:p>
            <a:pPr marL="1431925" lvl="3" indent="0">
              <a:buClr>
                <a:schemeClr val="tx1"/>
              </a:buClr>
              <a:buNone/>
            </a:pPr>
            <a:endParaRPr lang="es-ES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Usos transitivos causativos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449263" indent="-449263" algn="just"/>
            <a:r>
              <a:rPr lang="es-ES" sz="2800" dirty="0" smtClean="0"/>
              <a:t>Una buena parte de las cláusulas transitivas denotan procesos materiales que afectan a la entidad representada por el complemento directo. </a:t>
            </a:r>
          </a:p>
          <a:p>
            <a:pPr marL="449263" indent="-449263" algn="just"/>
            <a:r>
              <a:rPr lang="es-ES" sz="2800" dirty="0" smtClean="0"/>
              <a:t>Entran en estas construcciones verbos de cambio como </a:t>
            </a:r>
            <a:r>
              <a:rPr lang="es-ES" sz="2800" i="1" dirty="0" smtClean="0">
                <a:solidFill>
                  <a:srgbClr val="0000FF"/>
                </a:solidFill>
              </a:rPr>
              <a:t>romper, manchar, arreglar, blanquear, agrandar</a:t>
            </a:r>
            <a:r>
              <a:rPr lang="es-ES" sz="2800" i="1" dirty="0" smtClean="0"/>
              <a:t>, </a:t>
            </a:r>
            <a:r>
              <a:rPr lang="es-ES" sz="2800" dirty="0" smtClean="0"/>
              <a:t>y también verbos de movimiento, como </a:t>
            </a:r>
            <a:r>
              <a:rPr lang="es-ES" sz="2800" i="1" dirty="0" smtClean="0">
                <a:solidFill>
                  <a:srgbClr val="0000FF"/>
                </a:solidFill>
              </a:rPr>
              <a:t>llevar, subir, mover</a:t>
            </a:r>
            <a:r>
              <a:rPr lang="es-ES" sz="2800" dirty="0" smtClean="0"/>
              <a:t>, etc.</a:t>
            </a:r>
          </a:p>
          <a:p>
            <a:pPr marL="449263" indent="-449263" algn="just"/>
            <a:r>
              <a:rPr lang="es-ES" sz="2800" dirty="0" smtClean="0"/>
              <a:t>Además, son también verbos que se construyen con un objeto afectado los verbos de proceso mental que expresan un cambio anímico: </a:t>
            </a:r>
            <a:r>
              <a:rPr lang="es-ES" sz="2800" i="1" dirty="0" smtClean="0">
                <a:solidFill>
                  <a:srgbClr val="0000FF"/>
                </a:solidFill>
              </a:rPr>
              <a:t>asustar, emocionar, sorprender</a:t>
            </a:r>
            <a:r>
              <a:rPr lang="es-ES" sz="2800" dirty="0" smtClean="0"/>
              <a:t>, etc.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Usos transitivos causativos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Los </a:t>
            </a:r>
            <a:r>
              <a:rPr lang="es-ES" smtClean="0"/>
              <a:t>verbos llamados “causativos” </a:t>
            </a:r>
            <a:r>
              <a:rPr lang="es-ES" dirty="0" smtClean="0"/>
              <a:t>participan de alternancias sintácticas comunes en español</a:t>
            </a:r>
          </a:p>
          <a:p>
            <a:pPr lvl="1"/>
            <a:r>
              <a:rPr lang="es-ES" dirty="0" smtClean="0"/>
              <a:t>En algunos casos </a:t>
            </a:r>
            <a:r>
              <a:rPr lang="es-ES" b="1" dirty="0" smtClean="0">
                <a:solidFill>
                  <a:srgbClr val="C00000"/>
                </a:solidFill>
              </a:rPr>
              <a:t>sin cambio formal en el verbo</a:t>
            </a:r>
            <a:r>
              <a:rPr lang="es-ES" dirty="0" smtClean="0"/>
              <a:t>: </a:t>
            </a:r>
          </a:p>
          <a:p>
            <a:pPr marL="449263" lvl="1" indent="7938">
              <a:spcBef>
                <a:spcPts val="1200"/>
              </a:spcBef>
              <a:buNone/>
            </a:pPr>
            <a:r>
              <a:rPr lang="es-ES" dirty="0" smtClean="0">
                <a:solidFill>
                  <a:srgbClr val="0000FF"/>
                </a:solidFill>
              </a:rPr>
              <a:t>El gobierno subió los precios / Los precios subieron; El guardia paró el coche / El coche paró.</a:t>
            </a:r>
          </a:p>
          <a:p>
            <a:pPr lvl="1"/>
            <a:r>
              <a:rPr lang="es-ES" dirty="0" smtClean="0"/>
              <a:t>En otros casos </a:t>
            </a:r>
            <a:r>
              <a:rPr lang="es-ES" b="1" dirty="0" smtClean="0">
                <a:solidFill>
                  <a:srgbClr val="C00000"/>
                </a:solidFill>
              </a:rPr>
              <a:t>con cambio de voz</a:t>
            </a:r>
            <a:r>
              <a:rPr lang="es-ES" dirty="0" smtClean="0"/>
              <a:t>: </a:t>
            </a:r>
          </a:p>
          <a:p>
            <a:pPr marL="449263" lvl="1" indent="7938">
              <a:buNone/>
            </a:pPr>
            <a:r>
              <a:rPr lang="es-ES" dirty="0" smtClean="0">
                <a:solidFill>
                  <a:srgbClr val="0000FF"/>
                </a:solidFill>
              </a:rPr>
              <a:t>Juan rompió la jarra / La jarra </a:t>
            </a:r>
            <a:r>
              <a:rPr lang="es-ES" b="1" dirty="0" smtClean="0">
                <a:solidFill>
                  <a:srgbClr val="0000FF"/>
                </a:solidFill>
              </a:rPr>
              <a:t>se rompió</a:t>
            </a:r>
            <a:r>
              <a:rPr lang="es-ES" dirty="0" smtClean="0">
                <a:solidFill>
                  <a:srgbClr val="0000FF"/>
                </a:solidFill>
              </a:rPr>
              <a:t>; </a:t>
            </a:r>
          </a:p>
          <a:p>
            <a:pPr marL="449263" lvl="1" indent="7938">
              <a:buNone/>
            </a:pPr>
            <a:r>
              <a:rPr lang="es-ES" dirty="0" smtClean="0">
                <a:solidFill>
                  <a:srgbClr val="0000FF"/>
                </a:solidFill>
              </a:rPr>
              <a:t>María sorprendió a Ana / Ana </a:t>
            </a:r>
            <a:r>
              <a:rPr lang="es-ES" b="1" dirty="0" smtClean="0">
                <a:solidFill>
                  <a:srgbClr val="0000FF"/>
                </a:solidFill>
              </a:rPr>
              <a:t>se sorprendió</a:t>
            </a:r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3600" dirty="0">
                <a:latin typeface="+mn-lt"/>
                <a:cs typeface="Times New Roman" pitchFamily="18" charset="0"/>
              </a:rPr>
              <a:t>3.1.   Verbos copulativos y esquemas atributivos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lnSpc>
                <a:spcPct val="120000"/>
              </a:lnSpc>
              <a:buNone/>
            </a:pPr>
            <a:r>
              <a:rPr lang="es-ES" sz="3600" b="1" dirty="0" smtClean="0">
                <a:solidFill>
                  <a:srgbClr val="0033CC"/>
                </a:solidFill>
              </a:rPr>
              <a:t>Lectura:</a:t>
            </a:r>
          </a:p>
          <a:p>
            <a:pPr>
              <a:lnSpc>
                <a:spcPct val="120000"/>
              </a:lnSpc>
              <a:buNone/>
            </a:pPr>
            <a:endParaRPr lang="es-ES" sz="3100" dirty="0" smtClean="0"/>
          </a:p>
          <a:p>
            <a:pPr>
              <a:lnSpc>
                <a:spcPct val="120000"/>
              </a:lnSpc>
              <a:buNone/>
            </a:pPr>
            <a:r>
              <a:rPr lang="es-ES" sz="3100" dirty="0" smtClean="0"/>
              <a:t>Academia, Real ___ Española y Asociación de Academias de la lengua española, </a:t>
            </a:r>
            <a:r>
              <a:rPr lang="es-ES" sz="3100" i="1" dirty="0" smtClean="0"/>
              <a:t>Nueva gramática de la lengua española. Manual</a:t>
            </a:r>
            <a:r>
              <a:rPr lang="es-ES" sz="3100" dirty="0" smtClean="0"/>
              <a:t>, Madrid, Espasa, 2010. </a:t>
            </a:r>
            <a:r>
              <a:rPr lang="es-ES" sz="3100" b="1" dirty="0" smtClean="0"/>
              <a:t>Capítulo 34.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800" dirty="0" smtClean="0"/>
              <a:t> </a:t>
            </a:r>
          </a:p>
          <a:p>
            <a:pPr>
              <a:buNone/>
            </a:pPr>
            <a:r>
              <a:rPr lang="es-ES" sz="2400" dirty="0" smtClean="0"/>
              <a:t>	</a:t>
            </a:r>
            <a:r>
              <a:rPr lang="es-ES" sz="2400" i="1" dirty="0" smtClean="0"/>
              <a:t>	 </a:t>
            </a:r>
            <a:endParaRPr lang="es-E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820472" cy="1143000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s-ES" sz="2600" dirty="0" smtClean="0"/>
              <a:t/>
            </a:r>
            <a:br>
              <a:rPr lang="es-ES" sz="2600" dirty="0" smtClean="0"/>
            </a:br>
            <a:r>
              <a:rPr lang="es-ES" sz="3200" dirty="0" smtClean="0"/>
              <a:t>Transitividad </a:t>
            </a:r>
            <a:r>
              <a:rPr lang="es-ES" sz="3200" dirty="0"/>
              <a:t>de los verbos y transitividad de las cláusulas</a:t>
            </a:r>
            <a:r>
              <a:rPr lang="es-ES" sz="2800" dirty="0"/>
              <a:t/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5069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800" b="1" dirty="0" smtClean="0"/>
              <a:t>Tradicionalmente</a:t>
            </a:r>
            <a:r>
              <a:rPr lang="es-ES" sz="2800" dirty="0" smtClean="0"/>
              <a:t> </a:t>
            </a:r>
            <a:r>
              <a:rPr lang="es-ES" sz="2800" dirty="0"/>
              <a:t>la distinción se entendía como una división de los verbos predicativos basada en sus posibilidades inherentes de construcción </a:t>
            </a:r>
            <a:r>
              <a:rPr lang="es-ES" sz="2800" dirty="0" smtClean="0"/>
              <a:t>sintáctica:</a:t>
            </a:r>
            <a:endParaRPr lang="es-ES" sz="2800" dirty="0"/>
          </a:p>
          <a:p>
            <a:r>
              <a:rPr lang="es-ES" sz="2800" b="1" dirty="0" smtClean="0"/>
              <a:t>Transitivos</a:t>
            </a:r>
            <a:r>
              <a:rPr lang="es-ES" sz="2800" dirty="0"/>
              <a:t>: se construyen con complemento directo</a:t>
            </a:r>
          </a:p>
          <a:p>
            <a:r>
              <a:rPr lang="es-ES" sz="2800" b="1" dirty="0" smtClean="0"/>
              <a:t>Intransitivos</a:t>
            </a:r>
            <a:r>
              <a:rPr lang="es-ES" sz="2800" dirty="0"/>
              <a:t>: no se construyen con complemento </a:t>
            </a:r>
            <a:r>
              <a:rPr lang="es-ES" sz="2800" dirty="0" smtClean="0"/>
              <a:t>directo</a:t>
            </a:r>
          </a:p>
          <a:p>
            <a:pPr>
              <a:buNone/>
            </a:pPr>
            <a:r>
              <a:rPr lang="es-ES" sz="2800" dirty="0" smtClean="0"/>
              <a:t>NGLE Manual §34.1.1:</a:t>
            </a:r>
          </a:p>
          <a:p>
            <a:pPr marL="0" indent="0">
              <a:buNone/>
            </a:pPr>
            <a:r>
              <a:rPr lang="es-ES" sz="2800" dirty="0" smtClean="0"/>
              <a:t>“Los verbos que se construyen con complemento directo se llaman </a:t>
            </a:r>
            <a:r>
              <a:rPr lang="es-ES" sz="2800" cap="small" dirty="0" smtClean="0"/>
              <a:t>transitivos</a:t>
            </a:r>
            <a:r>
              <a:rPr lang="es-ES" sz="2800" dirty="0" smtClean="0"/>
              <a:t>, y las oraciones que los contienen como parte del predicado se denominan</a:t>
            </a:r>
            <a:r>
              <a:rPr lang="es-ES" sz="2800" cap="small" dirty="0" smtClean="0"/>
              <a:t> oraciones transitivas</a:t>
            </a:r>
            <a:r>
              <a:rPr lang="es-ES" sz="2800" dirty="0" smtClean="0"/>
              <a:t>.”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Verbos transitivos e intransitivos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Algunos verbos </a:t>
            </a:r>
            <a:r>
              <a:rPr lang="es-ES" dirty="0" smtClean="0"/>
              <a:t>transitivos</a:t>
            </a:r>
            <a:r>
              <a:rPr lang="es-ES" dirty="0" smtClean="0">
                <a:solidFill>
                  <a:srgbClr val="0070C0"/>
                </a:solidFill>
              </a:rPr>
              <a:t>: </a:t>
            </a:r>
            <a:r>
              <a:rPr lang="es-ES" i="1" dirty="0">
                <a:solidFill>
                  <a:srgbClr val="0000FF"/>
                </a:solidFill>
              </a:rPr>
              <a:t>abarcar, acunar, adorar, adquirir, afrontar, bordear, cometer, constatar, detestar, difundir, empañar, empuñar, </a:t>
            </a:r>
            <a:r>
              <a:rPr lang="es-ES" i="1" dirty="0" smtClean="0">
                <a:solidFill>
                  <a:srgbClr val="0000FF"/>
                </a:solidFill>
              </a:rPr>
              <a:t>izar, obtener…</a:t>
            </a:r>
            <a:endParaRPr lang="es-ES" dirty="0">
              <a:solidFill>
                <a:srgbClr val="0000FF"/>
              </a:solidFill>
            </a:endParaRPr>
          </a:p>
          <a:p>
            <a:r>
              <a:rPr lang="es-ES" dirty="0"/>
              <a:t>Y algunos </a:t>
            </a:r>
            <a:r>
              <a:rPr lang="es-ES" dirty="0" smtClean="0"/>
              <a:t>intransitivos: </a:t>
            </a:r>
            <a:r>
              <a:rPr lang="es-ES" i="1" dirty="0">
                <a:solidFill>
                  <a:srgbClr val="0000FF"/>
                </a:solidFill>
              </a:rPr>
              <a:t>abundar, aparecer, asentir, carecer, </a:t>
            </a:r>
            <a:r>
              <a:rPr lang="es-ES" i="1" dirty="0" smtClean="0">
                <a:solidFill>
                  <a:srgbClr val="0000FF"/>
                </a:solidFill>
              </a:rPr>
              <a:t>evolucionar</a:t>
            </a:r>
            <a:r>
              <a:rPr lang="es-ES" i="1" dirty="0">
                <a:solidFill>
                  <a:srgbClr val="0000FF"/>
                </a:solidFill>
              </a:rPr>
              <a:t>, faltar, fracasar, funcionar, huir, ir, sonreír…</a:t>
            </a:r>
            <a:endParaRPr lang="es-ES" dirty="0">
              <a:solidFill>
                <a:srgbClr val="0000FF"/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4000" dirty="0" smtClean="0"/>
              <a:t>Presencia y ausencia de complemento directo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600" dirty="0"/>
              <a:t>Sin </a:t>
            </a:r>
            <a:r>
              <a:rPr lang="es-ES" sz="2600" dirty="0" smtClean="0"/>
              <a:t>embargo ya la gramática tradicional observó que hay cláusulas </a:t>
            </a:r>
            <a:r>
              <a:rPr lang="es-ES" sz="2600" dirty="0"/>
              <a:t>con verbo “transitivo” </a:t>
            </a:r>
            <a:r>
              <a:rPr lang="es-ES" sz="2600" b="1" dirty="0"/>
              <a:t>sin</a:t>
            </a:r>
            <a:r>
              <a:rPr lang="es-ES" sz="2600" dirty="0"/>
              <a:t> complemento directo</a:t>
            </a:r>
            <a:r>
              <a:rPr lang="es-ES" sz="2600" dirty="0" smtClean="0"/>
              <a:t>: </a:t>
            </a:r>
          </a:p>
          <a:p>
            <a:pPr marL="914400" lvl="1" indent="-514350"/>
            <a:r>
              <a:rPr lang="es-ES" sz="2600" b="1" dirty="0" smtClean="0"/>
              <a:t>Recuperación sintáctica</a:t>
            </a:r>
            <a:r>
              <a:rPr lang="es-ES" sz="2600" dirty="0" smtClean="0"/>
              <a:t>: </a:t>
            </a:r>
          </a:p>
          <a:p>
            <a:pPr marL="914400" lvl="1" indent="-514350">
              <a:buNone/>
            </a:pPr>
            <a:r>
              <a:rPr lang="es-ES" sz="2600" dirty="0"/>
              <a:t>	</a:t>
            </a:r>
            <a:r>
              <a:rPr lang="es-ES" sz="2600" i="1" dirty="0" smtClean="0">
                <a:solidFill>
                  <a:srgbClr val="0000FF"/>
                </a:solidFill>
              </a:rPr>
              <a:t>Unos tiene oportunidades y otros no </a:t>
            </a:r>
            <a:r>
              <a:rPr lang="es-ES" sz="2600" i="1" u="sng" dirty="0" smtClean="0">
                <a:solidFill>
                  <a:srgbClr val="0000FF"/>
                </a:solidFill>
              </a:rPr>
              <a:t>tienen</a:t>
            </a:r>
          </a:p>
          <a:p>
            <a:pPr marL="914400" lvl="1" indent="-514350"/>
            <a:r>
              <a:rPr lang="es-ES" sz="2600" b="1" dirty="0" smtClean="0"/>
              <a:t>Recuperación semántica (</a:t>
            </a:r>
            <a:r>
              <a:rPr lang="es-ES" sz="2600" b="1" i="1" dirty="0" smtClean="0"/>
              <a:t>usos absolutos</a:t>
            </a:r>
            <a:r>
              <a:rPr lang="es-ES" sz="2600" b="1" dirty="0" smtClean="0"/>
              <a:t>)</a:t>
            </a:r>
          </a:p>
          <a:p>
            <a:pPr marL="914400" lvl="1" indent="-514350">
              <a:buNone/>
            </a:pPr>
            <a:r>
              <a:rPr lang="es-ES" sz="2600" dirty="0" smtClean="0"/>
              <a:t>	</a:t>
            </a:r>
            <a:r>
              <a:rPr lang="es-ES" sz="2600" i="1" dirty="0" smtClean="0">
                <a:solidFill>
                  <a:srgbClr val="0000FF"/>
                </a:solidFill>
              </a:rPr>
              <a:t>El ciclista </a:t>
            </a:r>
            <a:r>
              <a:rPr lang="es-ES" sz="2600" i="1" u="sng" dirty="0" smtClean="0">
                <a:solidFill>
                  <a:srgbClr val="0000FF"/>
                </a:solidFill>
              </a:rPr>
              <a:t>abandonó</a:t>
            </a:r>
            <a:r>
              <a:rPr lang="es-ES" sz="2600" i="1" dirty="0" smtClean="0">
                <a:solidFill>
                  <a:srgbClr val="0000FF"/>
                </a:solidFill>
              </a:rPr>
              <a:t> al cabo de dos jornadas</a:t>
            </a:r>
          </a:p>
          <a:p>
            <a:pPr marL="914400" lvl="1" indent="-514350">
              <a:buNone/>
            </a:pPr>
            <a:r>
              <a:rPr lang="es-ES" sz="2600" i="1" dirty="0">
                <a:solidFill>
                  <a:srgbClr val="0000FF"/>
                </a:solidFill>
              </a:rPr>
              <a:t>	</a:t>
            </a:r>
            <a:r>
              <a:rPr lang="es-ES" sz="2600" i="1" dirty="0" smtClean="0">
                <a:solidFill>
                  <a:srgbClr val="0000FF"/>
                </a:solidFill>
              </a:rPr>
              <a:t>El niño apenas </a:t>
            </a:r>
            <a:r>
              <a:rPr lang="es-ES" sz="2600" i="1" u="sng" dirty="0" smtClean="0">
                <a:solidFill>
                  <a:srgbClr val="0000FF"/>
                </a:solidFill>
              </a:rPr>
              <a:t>ha comido</a:t>
            </a:r>
          </a:p>
          <a:p>
            <a:pPr marL="914400" lvl="1" indent="-514350">
              <a:buNone/>
            </a:pPr>
            <a:r>
              <a:rPr lang="es-ES" sz="2600" i="1" dirty="0" smtClean="0">
                <a:solidFill>
                  <a:srgbClr val="0000FF"/>
                </a:solidFill>
              </a:rPr>
              <a:t>	María </a:t>
            </a:r>
            <a:r>
              <a:rPr lang="es-ES" sz="2600" i="1" u="sng" dirty="0" smtClean="0">
                <a:solidFill>
                  <a:srgbClr val="0000FF"/>
                </a:solidFill>
              </a:rPr>
              <a:t>escribe</a:t>
            </a:r>
          </a:p>
          <a:p>
            <a:pPr marL="914400" lvl="1" indent="-514350">
              <a:buNone/>
            </a:pPr>
            <a:r>
              <a:rPr lang="es-ES" sz="2600" i="1" dirty="0">
                <a:solidFill>
                  <a:srgbClr val="0000FF"/>
                </a:solidFill>
              </a:rPr>
              <a:t>	</a:t>
            </a:r>
            <a:r>
              <a:rPr lang="es-ES" sz="2600" i="1" dirty="0" smtClean="0">
                <a:solidFill>
                  <a:srgbClr val="0000FF"/>
                </a:solidFill>
              </a:rPr>
              <a:t>				…pero no sé qué</a:t>
            </a:r>
          </a:p>
          <a:p>
            <a:pPr marL="914400" lvl="1" indent="-514350">
              <a:buFont typeface="+mj-lt"/>
              <a:buAutoNum type="arabicPeriod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 smtClean="0"/>
              <a:t>Presencia y ausencia de complemento directo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 smtClean="0"/>
              <a:t>Y también se observó que hay </a:t>
            </a:r>
            <a:r>
              <a:rPr lang="es-ES" sz="2800" dirty="0"/>
              <a:t>verbos </a:t>
            </a:r>
            <a:r>
              <a:rPr lang="es-ES" sz="2800" dirty="0" smtClean="0"/>
              <a:t>“intransitivos” </a:t>
            </a:r>
            <a:r>
              <a:rPr lang="es-ES" sz="2800" dirty="0"/>
              <a:t>construidos </a:t>
            </a:r>
            <a:r>
              <a:rPr lang="es-ES" sz="2800" b="1" dirty="0"/>
              <a:t>con</a:t>
            </a:r>
            <a:r>
              <a:rPr lang="es-ES" sz="2800" dirty="0"/>
              <a:t> complemento </a:t>
            </a:r>
            <a:r>
              <a:rPr lang="es-ES" sz="2800" dirty="0" smtClean="0"/>
              <a:t>directo: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b="1" dirty="0" smtClean="0"/>
              <a:t>Complemento de “acusativo interno”</a:t>
            </a:r>
          </a:p>
          <a:p>
            <a:pPr>
              <a:buNone/>
            </a:pPr>
            <a:r>
              <a:rPr lang="es-ES" sz="2800" i="1" dirty="0" smtClean="0"/>
              <a:t>		</a:t>
            </a:r>
            <a:r>
              <a:rPr lang="es-ES" sz="2800" dirty="0" smtClean="0">
                <a:solidFill>
                  <a:srgbClr val="0000FF"/>
                </a:solidFill>
              </a:rPr>
              <a:t>Durmió </a:t>
            </a:r>
            <a:r>
              <a:rPr lang="es-ES" sz="2800" dirty="0">
                <a:solidFill>
                  <a:srgbClr val="0000FF"/>
                </a:solidFill>
              </a:rPr>
              <a:t>un sueño profundo</a:t>
            </a:r>
          </a:p>
          <a:p>
            <a:pPr>
              <a:buNone/>
            </a:pPr>
            <a:r>
              <a:rPr lang="es-ES" sz="2800" dirty="0">
                <a:solidFill>
                  <a:srgbClr val="0000FF"/>
                </a:solidFill>
              </a:rPr>
              <a:t>	</a:t>
            </a:r>
            <a:r>
              <a:rPr lang="es-ES" sz="2800" dirty="0" smtClean="0">
                <a:solidFill>
                  <a:srgbClr val="0000FF"/>
                </a:solidFill>
              </a:rPr>
              <a:t>	Lloró </a:t>
            </a:r>
            <a:r>
              <a:rPr lang="es-ES" sz="2800" dirty="0">
                <a:solidFill>
                  <a:srgbClr val="0000FF"/>
                </a:solidFill>
              </a:rPr>
              <a:t>lágrimas </a:t>
            </a:r>
            <a:r>
              <a:rPr lang="es-ES" sz="2800" dirty="0" smtClean="0">
                <a:solidFill>
                  <a:srgbClr val="0000FF"/>
                </a:solidFill>
              </a:rPr>
              <a:t>amargas</a:t>
            </a:r>
            <a:endParaRPr lang="es-ES" sz="2400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s-ES" sz="2800" b="1" dirty="0" smtClean="0"/>
              <a:t>Complementos cognados</a:t>
            </a:r>
          </a:p>
          <a:p>
            <a:pPr marL="514350" indent="-514350">
              <a:buNone/>
            </a:pPr>
            <a:r>
              <a:rPr lang="es-ES" sz="2800" i="1" dirty="0" smtClean="0"/>
              <a:t>		</a:t>
            </a:r>
            <a:r>
              <a:rPr lang="es-ES" sz="2800" dirty="0" smtClean="0">
                <a:solidFill>
                  <a:srgbClr val="0000FF"/>
                </a:solidFill>
              </a:rPr>
              <a:t>Vive </a:t>
            </a:r>
            <a:r>
              <a:rPr lang="es-ES" sz="2800" dirty="0">
                <a:solidFill>
                  <a:srgbClr val="0000FF"/>
                </a:solidFill>
              </a:rPr>
              <a:t>una vida </a:t>
            </a:r>
            <a:r>
              <a:rPr lang="es-ES" sz="2800" dirty="0" smtClean="0">
                <a:solidFill>
                  <a:srgbClr val="0000FF"/>
                </a:solidFill>
              </a:rPr>
              <a:t>relajada</a:t>
            </a:r>
          </a:p>
          <a:p>
            <a:pPr marL="514350" indent="-514350">
              <a:buNone/>
            </a:pPr>
            <a:r>
              <a:rPr lang="es-ES" sz="2800" dirty="0">
                <a:solidFill>
                  <a:srgbClr val="0000FF"/>
                </a:solidFill>
              </a:rPr>
              <a:t>	</a:t>
            </a:r>
            <a:r>
              <a:rPr lang="es-ES" sz="2800" dirty="0" smtClean="0">
                <a:solidFill>
                  <a:srgbClr val="0000FF"/>
                </a:solidFill>
              </a:rPr>
              <a:t>	</a:t>
            </a:r>
            <a:r>
              <a:rPr lang="es-ES" sz="2800" dirty="0">
                <a:solidFill>
                  <a:srgbClr val="0000FF"/>
                </a:solidFill>
              </a:rPr>
              <a:t>[…] murió la muerte que luego diré</a:t>
            </a:r>
          </a:p>
          <a:p>
            <a:pPr marL="514350" indent="-514350">
              <a:buNone/>
            </a:pPr>
            <a:endParaRPr lang="es-ES" sz="2800" dirty="0"/>
          </a:p>
          <a:p>
            <a:pPr marL="514350" indent="-514350">
              <a:buFont typeface="+mj-lt"/>
              <a:buAutoNum type="arabicPeriod" startAt="2"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 transitividad de la cláusula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1813" indent="-531813" algn="just"/>
            <a:r>
              <a:rPr lang="es-ES" dirty="0" smtClean="0"/>
              <a:t>No es posible una delimitación estricta entre verbos transitivos e intransitivos, sino una gradación entre la probabilidad máxima (total) y mínima (nula) de complementación directa.</a:t>
            </a:r>
          </a:p>
          <a:p>
            <a:pPr marL="531813" indent="-531813" algn="just"/>
            <a:r>
              <a:rPr lang="es-ES" dirty="0" smtClean="0"/>
              <a:t>Resulta más adecuado atribuir el carácter transitivo e intransitivo a las </a:t>
            </a:r>
            <a:r>
              <a:rPr lang="es-ES" b="1" dirty="0" smtClean="0"/>
              <a:t>cláusulas concretas</a:t>
            </a:r>
            <a:r>
              <a:rPr lang="es-ES" dirty="0" smtClean="0"/>
              <a:t>, según lleven o no complemento directo, que a los verbos.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4000" dirty="0" smtClean="0"/>
              <a:t>Características sintáctica del complemento directo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Presenta diferentes realizaciones categoriales: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solidFill>
                  <a:srgbClr val="0000FF"/>
                </a:solidFill>
              </a:rPr>
              <a:t>No sé quién ha ganado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solidFill>
                  <a:srgbClr val="0000FF"/>
                </a:solidFill>
              </a:rPr>
              <a:t>Encargó lo que necesitaba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solidFill>
                  <a:srgbClr val="0000FF"/>
                </a:solidFill>
              </a:rPr>
              <a:t>El </a:t>
            </a:r>
            <a:r>
              <a:rPr lang="es-ES" sz="2800" dirty="0">
                <a:solidFill>
                  <a:srgbClr val="0000FF"/>
                </a:solidFill>
              </a:rPr>
              <a:t>niño necesita una abuela </a:t>
            </a:r>
            <a:r>
              <a:rPr lang="es-ES" sz="2800" dirty="0" smtClean="0">
                <a:solidFill>
                  <a:srgbClr val="0000FF"/>
                </a:solidFill>
              </a:rPr>
              <a:t>(SON: </a:t>
            </a:r>
            <a:r>
              <a:rPr lang="es-ES" sz="2800" dirty="0">
                <a:solidFill>
                  <a:srgbClr val="0000FF"/>
                </a:solidFill>
              </a:rPr>
              <a:t>266, </a:t>
            </a:r>
            <a:r>
              <a:rPr lang="es-ES" sz="2800" dirty="0" smtClean="0">
                <a:solidFill>
                  <a:srgbClr val="0000FF"/>
                </a:solidFill>
              </a:rPr>
              <a:t>20)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solidFill>
                  <a:srgbClr val="0000FF"/>
                </a:solidFill>
              </a:rPr>
              <a:t>Oímos también a los perros de las cabañas </a:t>
            </a:r>
            <a:r>
              <a:rPr lang="es-ES" sz="2800" dirty="0" smtClean="0">
                <a:solidFill>
                  <a:srgbClr val="0000FF"/>
                </a:solidFill>
              </a:rPr>
              <a:t>(GLE: </a:t>
            </a:r>
            <a:r>
              <a:rPr lang="es-ES" sz="2800" dirty="0">
                <a:solidFill>
                  <a:srgbClr val="0000FF"/>
                </a:solidFill>
              </a:rPr>
              <a:t>30, </a:t>
            </a:r>
            <a:r>
              <a:rPr lang="es-ES" sz="2800" dirty="0" smtClean="0">
                <a:solidFill>
                  <a:srgbClr val="0000FF"/>
                </a:solidFill>
              </a:rPr>
              <a:t>31)</a:t>
            </a:r>
          </a:p>
          <a:p>
            <a:pPr marL="514350" indent="-514350">
              <a:buFont typeface="+mj-lt"/>
              <a:buAutoNum type="arabicPeriod"/>
            </a:pPr>
            <a:r>
              <a:rPr lang="es-ES_tradnl" sz="2800" dirty="0" smtClean="0">
                <a:solidFill>
                  <a:srgbClr val="0000FF"/>
                </a:solidFill>
              </a:rPr>
              <a:t>A Juan lo he visto hace un rato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solidFill>
                  <a:srgbClr val="0000FF"/>
                </a:solidFill>
              </a:rPr>
              <a:t>─¿Tienes ya el billete?       ─Lo compraré mañana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solidFill>
                  <a:srgbClr val="0000FF"/>
                </a:solidFill>
              </a:rPr>
              <a:t>El </a:t>
            </a:r>
            <a:r>
              <a:rPr lang="es-ES" sz="2800" dirty="0">
                <a:solidFill>
                  <a:srgbClr val="0000FF"/>
                </a:solidFill>
              </a:rPr>
              <a:t>viejo está reventando de orgullo, mientras </a:t>
            </a:r>
            <a:r>
              <a:rPr lang="es-ES" sz="2800" dirty="0" err="1">
                <a:solidFill>
                  <a:srgbClr val="0000FF"/>
                </a:solidFill>
              </a:rPr>
              <a:t>Anunziata</a:t>
            </a:r>
            <a:r>
              <a:rPr lang="es-ES" sz="2800" dirty="0">
                <a:solidFill>
                  <a:srgbClr val="0000FF"/>
                </a:solidFill>
              </a:rPr>
              <a:t> le oye estupefacta. </a:t>
            </a:r>
            <a:r>
              <a:rPr lang="es-ES" sz="2800" dirty="0" smtClean="0">
                <a:solidFill>
                  <a:srgbClr val="0000FF"/>
                </a:solidFill>
              </a:rPr>
              <a:t>(SON: </a:t>
            </a:r>
            <a:r>
              <a:rPr lang="es-ES" sz="2800" dirty="0">
                <a:solidFill>
                  <a:srgbClr val="0000FF"/>
                </a:solidFill>
              </a:rPr>
              <a:t>63, </a:t>
            </a:r>
            <a:r>
              <a:rPr lang="es-ES" sz="2800" dirty="0" smtClean="0">
                <a:solidFill>
                  <a:srgbClr val="0000FF"/>
                </a:solidFill>
              </a:rPr>
              <a:t>12)</a:t>
            </a:r>
          </a:p>
          <a:p>
            <a:pPr marL="514350" indent="-514350">
              <a:buFont typeface="+mj-lt"/>
              <a:buAutoNum type="arabicPeriod"/>
            </a:pPr>
            <a:endParaRPr lang="es-ES" sz="2800" dirty="0"/>
          </a:p>
          <a:p>
            <a:pPr marL="514350" indent="-514350">
              <a:buFont typeface="+mj-lt"/>
              <a:buAutoNum type="arabicPeriod"/>
            </a:pPr>
            <a:endParaRPr lang="es-ES" sz="2800" dirty="0"/>
          </a:p>
          <a:p>
            <a:pPr marL="514350" indent="-514350">
              <a:buFont typeface="+mj-lt"/>
              <a:buAutoNum type="arabicPeriod"/>
            </a:pPr>
            <a:endParaRPr lang="es-ES" sz="2800" dirty="0"/>
          </a:p>
          <a:p>
            <a:pPr marL="514350" indent="-514350">
              <a:buFont typeface="+mj-lt"/>
              <a:buAutoNum type="arabicPeriod"/>
            </a:pPr>
            <a:endParaRPr lang="es-ES" dirty="0"/>
          </a:p>
          <a:p>
            <a:pPr marL="514350" indent="-514350">
              <a:buFont typeface="+mj-lt"/>
              <a:buAutoNum type="arabicPeriod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1865</Words>
  <Application>Microsoft Office PowerPoint</Application>
  <PresentationFormat>Presentación en pantalla (4:3)</PresentationFormat>
  <Paragraphs>222</Paragraphs>
  <Slides>28</Slides>
  <Notes>7</Notes>
  <HiddenSlides>1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0" baseType="lpstr">
      <vt:lpstr>Tema de Office</vt:lpstr>
      <vt:lpstr>Gráfico</vt:lpstr>
      <vt:lpstr>  TEMA 2 La estructura sintáctico-semántica de la cláusula </vt:lpstr>
      <vt:lpstr>La estructura sintáctico-semántica de la cláusula</vt:lpstr>
      <vt:lpstr>3.1.   Verbos copulativos y esquemas atributivos</vt:lpstr>
      <vt:lpstr> Transitividad de los verbos y transitividad de las cláusulas </vt:lpstr>
      <vt:lpstr>Verbos transitivos e intransitivos</vt:lpstr>
      <vt:lpstr>Presencia y ausencia de complemento directo</vt:lpstr>
      <vt:lpstr>Presencia y ausencia de complemento directo</vt:lpstr>
      <vt:lpstr>La transitividad de la cláusula</vt:lpstr>
      <vt:lpstr>Características sintáctica del complemento directo</vt:lpstr>
      <vt:lpstr>Características sintáctica del complemento directo</vt:lpstr>
      <vt:lpstr> Características sintáctica del complemento directo. La sustitución pronominal (§34.2) </vt:lpstr>
      <vt:lpstr> Características sintáctica del complemento directo. La sustitución pronominal (§34.2) </vt:lpstr>
      <vt:lpstr>La sustitución pronominal de cláusulas en función de CDIR </vt:lpstr>
      <vt:lpstr>Duplicación pronominal</vt:lpstr>
      <vt:lpstr>Duplicación pronominal</vt:lpstr>
      <vt:lpstr>Diapositiva 16</vt:lpstr>
      <vt:lpstr>Complemento directo preposicional</vt:lpstr>
      <vt:lpstr>Complemento directo preposicional y clases verbales</vt:lpstr>
      <vt:lpstr>Cláusulas biactanciales </vt:lpstr>
      <vt:lpstr>Diapositiva 20</vt:lpstr>
      <vt:lpstr>Animación del sujeto</vt:lpstr>
      <vt:lpstr>Control del participante en función de SUJETO</vt:lpstr>
      <vt:lpstr>Verbos con ambas construcciones</vt:lpstr>
      <vt:lpstr>Variación acusativo / dativo en la codificación del objeto</vt:lpstr>
      <vt:lpstr>Variación acusativo / dativo en la codificación del objeto</vt:lpstr>
      <vt:lpstr>Variación acusativo / dativo en la codificación del objeto</vt:lpstr>
      <vt:lpstr>Usos transitivos causativos</vt:lpstr>
      <vt:lpstr>Usos transitivos causativos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TEMA 2 La estructura sintáctico-semántica de la cláusula </dc:title>
  <dc:creator>Admin</dc:creator>
  <cp:lastModifiedBy>Admin</cp:lastModifiedBy>
  <cp:revision>5</cp:revision>
  <dcterms:created xsi:type="dcterms:W3CDTF">2017-04-17T09:28:14Z</dcterms:created>
  <dcterms:modified xsi:type="dcterms:W3CDTF">2017-04-17T19:43:00Z</dcterms:modified>
</cp:coreProperties>
</file>