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7"/>
  </p:notesMasterIdLst>
  <p:handoutMasterIdLst>
    <p:handoutMasterId r:id="rId48"/>
  </p:handoutMasterIdLst>
  <p:sldIdLst>
    <p:sldId id="302" r:id="rId2"/>
    <p:sldId id="258" r:id="rId3"/>
    <p:sldId id="303" r:id="rId4"/>
    <p:sldId id="259" r:id="rId5"/>
    <p:sldId id="260" r:id="rId6"/>
    <p:sldId id="304" r:id="rId7"/>
    <p:sldId id="265" r:id="rId8"/>
    <p:sldId id="261" r:id="rId9"/>
    <p:sldId id="269" r:id="rId10"/>
    <p:sldId id="262" r:id="rId11"/>
    <p:sldId id="268" r:id="rId12"/>
    <p:sldId id="263" r:id="rId13"/>
    <p:sldId id="264" r:id="rId14"/>
    <p:sldId id="305" r:id="rId15"/>
    <p:sldId id="306" r:id="rId16"/>
    <p:sldId id="266" r:id="rId17"/>
    <p:sldId id="267" r:id="rId18"/>
    <p:sldId id="274" r:id="rId19"/>
    <p:sldId id="273" r:id="rId20"/>
    <p:sldId id="301"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300" r:id="rId38"/>
    <p:sldId id="291" r:id="rId39"/>
    <p:sldId id="293" r:id="rId40"/>
    <p:sldId id="294" r:id="rId41"/>
    <p:sldId id="295" r:id="rId42"/>
    <p:sldId id="296" r:id="rId43"/>
    <p:sldId id="297" r:id="rId44"/>
    <p:sldId id="298" r:id="rId45"/>
    <p:sldId id="299" r:id="rId46"/>
  </p:sldIdLst>
  <p:sldSz cx="9144000" cy="6858000" type="screen4x3"/>
  <p:notesSz cx="6797675"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 initials="A" lastIdx="3" clrIdx="0"/>
  <p:cmAuthor id="1" name="victoria.vazquez" initials="v"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727" autoAdjust="0"/>
  </p:normalViewPr>
  <p:slideViewPr>
    <p:cSldViewPr>
      <p:cViewPr varScale="1">
        <p:scale>
          <a:sx n="75" d="100"/>
          <a:sy n="75" d="100"/>
        </p:scale>
        <p:origin x="-3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1"/>
            <a:ext cx="2945659" cy="496332"/>
          </a:xfrm>
          <a:prstGeom prst="rect">
            <a:avLst/>
          </a:prstGeom>
        </p:spPr>
        <p:txBody>
          <a:bodyPr vert="horz" lIns="95562" tIns="47781" rIns="95562" bIns="47781" rtlCol="0"/>
          <a:lstStyle>
            <a:lvl1pPr algn="l">
              <a:defRPr sz="1300"/>
            </a:lvl1pPr>
          </a:lstStyle>
          <a:p>
            <a:endParaRPr lang="es-ES"/>
          </a:p>
        </p:txBody>
      </p:sp>
      <p:sp>
        <p:nvSpPr>
          <p:cNvPr id="3" name="2 Marcador de fecha"/>
          <p:cNvSpPr>
            <a:spLocks noGrp="1"/>
          </p:cNvSpPr>
          <p:nvPr>
            <p:ph type="dt" sz="quarter" idx="1"/>
          </p:nvPr>
        </p:nvSpPr>
        <p:spPr>
          <a:xfrm>
            <a:off x="3850443" y="1"/>
            <a:ext cx="2945659" cy="496332"/>
          </a:xfrm>
          <a:prstGeom prst="rect">
            <a:avLst/>
          </a:prstGeom>
        </p:spPr>
        <p:txBody>
          <a:bodyPr vert="horz" lIns="95562" tIns="47781" rIns="95562" bIns="47781" rtlCol="0"/>
          <a:lstStyle>
            <a:lvl1pPr algn="r">
              <a:defRPr sz="1300"/>
            </a:lvl1pPr>
          </a:lstStyle>
          <a:p>
            <a:fld id="{F71BAF1D-A65B-4121-8DAE-9F340C59F006}" type="datetimeFigureOut">
              <a:rPr lang="es-ES" smtClean="0"/>
              <a:pPr/>
              <a:t>27/03/2017</a:t>
            </a:fld>
            <a:endParaRPr lang="es-ES"/>
          </a:p>
        </p:txBody>
      </p:sp>
      <p:sp>
        <p:nvSpPr>
          <p:cNvPr id="4" name="3 Marcador de pie de página"/>
          <p:cNvSpPr>
            <a:spLocks noGrp="1"/>
          </p:cNvSpPr>
          <p:nvPr>
            <p:ph type="ftr" sz="quarter" idx="2"/>
          </p:nvPr>
        </p:nvSpPr>
        <p:spPr>
          <a:xfrm>
            <a:off x="0" y="9428584"/>
            <a:ext cx="2945659" cy="496332"/>
          </a:xfrm>
          <a:prstGeom prst="rect">
            <a:avLst/>
          </a:prstGeom>
        </p:spPr>
        <p:txBody>
          <a:bodyPr vert="horz" lIns="95562" tIns="47781" rIns="95562" bIns="47781" rtlCol="0" anchor="b"/>
          <a:lstStyle>
            <a:lvl1pPr algn="l">
              <a:defRPr sz="1300"/>
            </a:lvl1pPr>
          </a:lstStyle>
          <a:p>
            <a:endParaRPr lang="es-ES"/>
          </a:p>
        </p:txBody>
      </p:sp>
      <p:sp>
        <p:nvSpPr>
          <p:cNvPr id="5" name="4 Marcador de número de diapositiva"/>
          <p:cNvSpPr>
            <a:spLocks noGrp="1"/>
          </p:cNvSpPr>
          <p:nvPr>
            <p:ph type="sldNum" sz="quarter" idx="3"/>
          </p:nvPr>
        </p:nvSpPr>
        <p:spPr>
          <a:xfrm>
            <a:off x="3850443" y="9428584"/>
            <a:ext cx="2945659" cy="496332"/>
          </a:xfrm>
          <a:prstGeom prst="rect">
            <a:avLst/>
          </a:prstGeom>
        </p:spPr>
        <p:txBody>
          <a:bodyPr vert="horz" lIns="95562" tIns="47781" rIns="95562" bIns="47781" rtlCol="0" anchor="b"/>
          <a:lstStyle>
            <a:lvl1pPr algn="r">
              <a:defRPr sz="1300"/>
            </a:lvl1pPr>
          </a:lstStyle>
          <a:p>
            <a:fld id="{624F16C9-510D-47EF-818F-80D7F5B47B1F}" type="slidenum">
              <a:rPr lang="es-ES" smtClean="0"/>
              <a:pPr/>
              <a:t>‹Nº›</a:t>
            </a:fld>
            <a:endParaRPr lang="es-ES"/>
          </a:p>
        </p:txBody>
      </p:sp>
    </p:spTree>
    <p:extLst>
      <p:ext uri="{BB962C8B-B14F-4D97-AF65-F5344CB8AC3E}">
        <p14:creationId xmlns:p14="http://schemas.microsoft.com/office/powerpoint/2010/main" xmlns="" val="2224089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59FA718D-120C-4AB3-8BAA-057209C3C1E4}" type="datetimeFigureOut">
              <a:rPr lang="es-ES" smtClean="0"/>
              <a:pPr/>
              <a:t>27/03/2017</a:t>
            </a:fld>
            <a:endParaRPr lang="es-ES"/>
          </a:p>
        </p:txBody>
      </p:sp>
      <p:sp>
        <p:nvSpPr>
          <p:cNvPr id="4" name="3 Marcador de imagen de diapositiva"/>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7E67D5C0-3632-4C37-94C7-28F921EFBDFE}" type="slidenum">
              <a:rPr lang="es-ES" smtClean="0"/>
              <a:pPr/>
              <a:t>‹Nº›</a:t>
            </a:fld>
            <a:endParaRPr lang="es-ES"/>
          </a:p>
        </p:txBody>
      </p:sp>
    </p:spTree>
    <p:extLst>
      <p:ext uri="{BB962C8B-B14F-4D97-AF65-F5344CB8AC3E}">
        <p14:creationId xmlns:p14="http://schemas.microsoft.com/office/powerpoint/2010/main" xmlns="" val="3188878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S" dirty="0" smtClean="0"/>
              <a:t>En la materia de Lengua española II del primer curso del grado se estudió la clasificación de las cláusulas según varios criterios. Uno de ellos es el tipo de construcción sintáctica, que viene a ser una versión actualizada de lo que tradicionalmente se llamaba el </a:t>
            </a:r>
            <a:r>
              <a:rPr lang="es-ES" dirty="0" err="1" smtClean="0"/>
              <a:t>dictum</a:t>
            </a:r>
            <a:r>
              <a:rPr lang="es-ES" dirty="0" smtClean="0"/>
              <a:t>, en oposición al modus.</a:t>
            </a:r>
          </a:p>
          <a:p>
            <a:r>
              <a:rPr lang="es-ES" dirty="0" smtClean="0"/>
              <a:t>La primera gran división de las cláusulas según la construcción es la de Predicativas  /   Atributivas</a:t>
            </a:r>
          </a:p>
          <a:p>
            <a:r>
              <a:rPr lang="es-ES" dirty="0" smtClean="0"/>
              <a:t>Las atributivas también se llaman </a:t>
            </a:r>
            <a:r>
              <a:rPr lang="es-ES" b="1" dirty="0" smtClean="0"/>
              <a:t>copulativas</a:t>
            </a:r>
            <a:r>
              <a:rPr lang="es-ES" dirty="0" smtClean="0"/>
              <a:t> o “</a:t>
            </a:r>
            <a:r>
              <a:rPr lang="es-ES" b="1" dirty="0" smtClean="0"/>
              <a:t>de predicado nominal</a:t>
            </a:r>
            <a:r>
              <a:rPr lang="es-ES" dirty="0" smtClean="0"/>
              <a:t>”.</a:t>
            </a:r>
          </a:p>
          <a:p>
            <a:endParaRPr lang="es-ES" dirty="0"/>
          </a:p>
        </p:txBody>
      </p:sp>
      <p:sp>
        <p:nvSpPr>
          <p:cNvPr id="4" name="3 Marcador de número de diapositiva"/>
          <p:cNvSpPr>
            <a:spLocks noGrp="1"/>
          </p:cNvSpPr>
          <p:nvPr>
            <p:ph type="sldNum" sz="quarter" idx="10"/>
          </p:nvPr>
        </p:nvSpPr>
        <p:spPr/>
        <p:txBody>
          <a:bodyPr/>
          <a:lstStyle/>
          <a:p>
            <a:fld id="{7E67D5C0-3632-4C37-94C7-28F921EFBDFE}" type="slidenum">
              <a:rPr lang="es-ES" smtClean="0"/>
              <a:pPr/>
              <a:t>4</a:t>
            </a:fld>
            <a:endParaRPr lang="es-ES"/>
          </a:p>
        </p:txBody>
      </p:sp>
    </p:spTree>
    <p:extLst>
      <p:ext uri="{BB962C8B-B14F-4D97-AF65-F5344CB8AC3E}">
        <p14:creationId xmlns:p14="http://schemas.microsoft.com/office/powerpoint/2010/main" xmlns="" val="36405926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2392E0E2-DBEA-4479-9F24-276834806275}" type="slidenum">
              <a:rPr lang="es-ES" smtClean="0"/>
              <a:pPr/>
              <a:t>22</a:t>
            </a:fld>
            <a:endParaRPr 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2392E0E2-DBEA-4479-9F24-276834806275}" type="slidenum">
              <a:rPr lang="es-ES" smtClean="0"/>
              <a:pPr/>
              <a:t>24</a:t>
            </a:fld>
            <a:endParaRPr lang="es-E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smtClean="0"/>
          </a:p>
        </p:txBody>
      </p:sp>
      <p:sp>
        <p:nvSpPr>
          <p:cNvPr id="4" name="3 Marcador de número de diapositiva"/>
          <p:cNvSpPr>
            <a:spLocks noGrp="1"/>
          </p:cNvSpPr>
          <p:nvPr>
            <p:ph type="sldNum" sz="quarter" idx="10"/>
          </p:nvPr>
        </p:nvSpPr>
        <p:spPr/>
        <p:txBody>
          <a:bodyPr/>
          <a:lstStyle/>
          <a:p>
            <a:fld id="{2392E0E2-DBEA-4479-9F24-276834806275}" type="slidenum">
              <a:rPr lang="es-ES" smtClean="0"/>
              <a:pPr/>
              <a:t>25</a:t>
            </a:fld>
            <a:endParaRPr lang="es-E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fld id="{2392E0E2-DBEA-4479-9F24-276834806275}" type="slidenum">
              <a:rPr lang="es-ES" smtClean="0"/>
              <a:pPr/>
              <a:t>30</a:t>
            </a:fld>
            <a:endParaRPr lang="es-E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B5AF4E-019D-4AB6-A9A2-58320E3A692B}" type="slidenum">
              <a:rPr lang="gl-ES"/>
              <a:pPr/>
              <a:t>33</a:t>
            </a:fld>
            <a:endParaRPr lang="gl-ES"/>
          </a:p>
        </p:txBody>
      </p:sp>
      <p:sp>
        <p:nvSpPr>
          <p:cNvPr id="147458" name="Rectangle 2"/>
          <p:cNvSpPr>
            <a:spLocks noGrp="1" noRot="1" noChangeAspect="1" noChangeArrowheads="1" noTextEdit="1"/>
          </p:cNvSpPr>
          <p:nvPr>
            <p:ph type="sldImg"/>
          </p:nvPr>
        </p:nvSpPr>
        <p:spPr>
          <a:ln/>
        </p:spPr>
      </p:sp>
      <p:sp>
        <p:nvSpPr>
          <p:cNvPr id="147459" name="Rectangle 3"/>
          <p:cNvSpPr>
            <a:spLocks noGrp="1" noChangeArrowheads="1"/>
          </p:cNvSpPr>
          <p:nvPr>
            <p:ph type="body" idx="1"/>
          </p:nvPr>
        </p:nvSpPr>
        <p:spPr/>
        <p:txBody>
          <a:bodyPr/>
          <a:lstStyle/>
          <a:p>
            <a:endParaRPr lang="es-E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el gobernador de la provincia, y éste lo autorizó para que </a:t>
            </a:r>
            <a:r>
              <a:rPr lang="es-ES" i="1" dirty="0" smtClean="0"/>
              <a:t>hiciera</a:t>
            </a:r>
            <a:r>
              <a:rPr lang="es-ES" dirty="0" smtClean="0"/>
              <a:t> </a:t>
            </a:r>
            <a:r>
              <a:rPr lang="es-ES" i="1" dirty="0" smtClean="0"/>
              <a:t>las</a:t>
            </a:r>
            <a:r>
              <a:rPr lang="es-ES" dirty="0" smtClean="0"/>
              <a:t> </a:t>
            </a:r>
            <a:r>
              <a:rPr lang="es-ES" i="1" dirty="0" smtClean="0"/>
              <a:t>diligencias</a:t>
            </a:r>
            <a:r>
              <a:rPr lang="es-ES" dirty="0" smtClean="0"/>
              <a:t> </a:t>
            </a:r>
            <a:r>
              <a:rPr lang="es-ES" i="1" dirty="0" smtClean="0"/>
              <a:t>preliminares</a:t>
            </a:r>
            <a:r>
              <a:rPr lang="es-ES" dirty="0" smtClean="0"/>
              <a:t> </a:t>
            </a:r>
            <a:r>
              <a:rPr lang="es-ES" i="1" dirty="0" smtClean="0"/>
              <a:t>mientras</a:t>
            </a:r>
            <a:r>
              <a:rPr lang="es-ES" dirty="0" smtClean="0"/>
              <a:t> </a:t>
            </a:r>
            <a:r>
              <a:rPr lang="es-ES" b="1" i="1" u="sng" dirty="0" smtClean="0"/>
              <a:t>mandaban</a:t>
            </a:r>
            <a:r>
              <a:rPr lang="es-ES" dirty="0" smtClean="0"/>
              <a:t> un juez instructor. [CRO:075.13]</a:t>
            </a:r>
            <a:endParaRPr lang="es-ES" dirty="0"/>
          </a:p>
        </p:txBody>
      </p:sp>
      <p:sp>
        <p:nvSpPr>
          <p:cNvPr id="4" name="3 Marcador de número de diapositiva"/>
          <p:cNvSpPr>
            <a:spLocks noGrp="1"/>
          </p:cNvSpPr>
          <p:nvPr>
            <p:ph type="sldNum" sz="quarter" idx="10"/>
          </p:nvPr>
        </p:nvSpPr>
        <p:spPr/>
        <p:txBody>
          <a:bodyPr/>
          <a:lstStyle/>
          <a:p>
            <a:fld id="{2392E0E2-DBEA-4479-9F24-276834806275}" type="slidenum">
              <a:rPr lang="es-ES" smtClean="0"/>
              <a:pPr/>
              <a:t>34</a:t>
            </a:fld>
            <a:endParaRPr lang="es-E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i="1" dirty="0" smtClean="0"/>
              <a:t>En</a:t>
            </a:r>
            <a:r>
              <a:rPr lang="es-ES" dirty="0" smtClean="0"/>
              <a:t> </a:t>
            </a:r>
            <a:r>
              <a:rPr lang="es-ES" i="1" dirty="0" smtClean="0"/>
              <a:t>el</a:t>
            </a:r>
            <a:r>
              <a:rPr lang="es-ES" dirty="0" smtClean="0"/>
              <a:t> </a:t>
            </a:r>
            <a:r>
              <a:rPr lang="es-ES" i="1" dirty="0" smtClean="0"/>
              <a:t>escritorio</a:t>
            </a:r>
            <a:r>
              <a:rPr lang="es-ES" dirty="0" smtClean="0"/>
              <a:t> </a:t>
            </a:r>
            <a:r>
              <a:rPr lang="es-ES" i="1" dirty="0" smtClean="0"/>
              <a:t>del</a:t>
            </a:r>
            <a:r>
              <a:rPr lang="es-ES" dirty="0" smtClean="0"/>
              <a:t> </a:t>
            </a:r>
            <a:r>
              <a:rPr lang="es-ES" i="1" dirty="0" smtClean="0"/>
              <a:t>fondo</a:t>
            </a:r>
            <a:r>
              <a:rPr lang="es-ES" dirty="0" smtClean="0"/>
              <a:t> </a:t>
            </a:r>
            <a:r>
              <a:rPr lang="es-ES" b="1" i="1" u="sng" dirty="0" smtClean="0"/>
              <a:t>había</a:t>
            </a:r>
            <a:r>
              <a:rPr lang="es-ES" dirty="0" smtClean="0"/>
              <a:t> </a:t>
            </a:r>
            <a:r>
              <a:rPr lang="es-ES" i="1" dirty="0" smtClean="0"/>
              <a:t>un</a:t>
            </a:r>
            <a:r>
              <a:rPr lang="es-ES" dirty="0" smtClean="0"/>
              <a:t> </a:t>
            </a:r>
            <a:r>
              <a:rPr lang="es-ES" i="1" dirty="0" smtClean="0"/>
              <a:t>individuo</a:t>
            </a:r>
            <a:r>
              <a:rPr lang="es-ES" dirty="0" smtClean="0"/>
              <a:t> de rostro enjuto y pelo ensortijado [LAB:124.21]</a:t>
            </a:r>
            <a:endParaRPr lang="es-ES" dirty="0"/>
          </a:p>
        </p:txBody>
      </p:sp>
      <p:sp>
        <p:nvSpPr>
          <p:cNvPr id="4" name="3 Marcador de número de diapositiva"/>
          <p:cNvSpPr>
            <a:spLocks noGrp="1"/>
          </p:cNvSpPr>
          <p:nvPr>
            <p:ph type="sldNum" sz="quarter" idx="10"/>
          </p:nvPr>
        </p:nvSpPr>
        <p:spPr/>
        <p:txBody>
          <a:bodyPr/>
          <a:lstStyle/>
          <a:p>
            <a:fld id="{2392E0E2-DBEA-4479-9F24-276834806275}" type="slidenum">
              <a:rPr lang="es-ES" smtClean="0"/>
              <a:pPr/>
              <a:t>35</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S" dirty="0" smtClean="0"/>
              <a:t>NB: La NGLE utiliza el término “atributo” con</a:t>
            </a:r>
            <a:r>
              <a:rPr lang="es-ES" baseline="0" dirty="0" smtClean="0"/>
              <a:t> valor general y considera que el complemento predicativo es una “variante más restringida de la noción de atributo” (37.1.1b).</a:t>
            </a:r>
            <a:endParaRPr lang="es-ES" dirty="0"/>
          </a:p>
        </p:txBody>
      </p:sp>
      <p:sp>
        <p:nvSpPr>
          <p:cNvPr id="4" name="3 Marcador de número de diapositiva"/>
          <p:cNvSpPr>
            <a:spLocks noGrp="1"/>
          </p:cNvSpPr>
          <p:nvPr>
            <p:ph type="sldNum" sz="quarter" idx="10"/>
          </p:nvPr>
        </p:nvSpPr>
        <p:spPr/>
        <p:txBody>
          <a:bodyPr/>
          <a:lstStyle/>
          <a:p>
            <a:fld id="{7E67D5C0-3632-4C37-94C7-28F921EFBDFE}" type="slidenum">
              <a:rPr lang="es-ES" smtClean="0"/>
              <a:pPr/>
              <a:t>5</a:t>
            </a:fld>
            <a:endParaRPr lang="es-ES"/>
          </a:p>
        </p:txBody>
      </p:sp>
    </p:spTree>
    <p:extLst>
      <p:ext uri="{BB962C8B-B14F-4D97-AF65-F5344CB8AC3E}">
        <p14:creationId xmlns:p14="http://schemas.microsoft.com/office/powerpoint/2010/main" xmlns="" val="38974631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S" dirty="0" smtClean="0"/>
              <a:t>Construcciones </a:t>
            </a:r>
            <a:r>
              <a:rPr lang="es-ES" b="1" i="0" dirty="0" smtClean="0"/>
              <a:t>atributivas sin predicado explícito</a:t>
            </a:r>
            <a:r>
              <a:rPr lang="es-ES" dirty="0" smtClean="0"/>
              <a:t>.</a:t>
            </a:r>
          </a:p>
          <a:p>
            <a:r>
              <a:rPr lang="es-ES" dirty="0" smtClean="0"/>
              <a:t>Comp. Se quedó dormida con la</a:t>
            </a:r>
            <a:r>
              <a:rPr lang="es-ES" baseline="0" dirty="0" smtClean="0"/>
              <a:t> música del carrusel</a:t>
            </a:r>
            <a:endParaRPr lang="es-ES" dirty="0"/>
          </a:p>
        </p:txBody>
      </p:sp>
      <p:sp>
        <p:nvSpPr>
          <p:cNvPr id="4" name="3 Marcador de número de diapositiva"/>
          <p:cNvSpPr>
            <a:spLocks noGrp="1"/>
          </p:cNvSpPr>
          <p:nvPr>
            <p:ph type="sldNum" sz="quarter" idx="10"/>
          </p:nvPr>
        </p:nvSpPr>
        <p:spPr/>
        <p:txBody>
          <a:bodyPr/>
          <a:lstStyle/>
          <a:p>
            <a:fld id="{7E67D5C0-3632-4C37-94C7-28F921EFBDFE}" type="slidenum">
              <a:rPr lang="es-ES" smtClean="0"/>
              <a:pPr/>
              <a:t>6</a:t>
            </a:fld>
            <a:endParaRPr lang="es-ES"/>
          </a:p>
        </p:txBody>
      </p:sp>
    </p:spTree>
    <p:extLst>
      <p:ext uri="{BB962C8B-B14F-4D97-AF65-F5344CB8AC3E}">
        <p14:creationId xmlns:p14="http://schemas.microsoft.com/office/powerpoint/2010/main" xmlns="" val="42035968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S" dirty="0" smtClean="0"/>
              <a:t>María llamó a su</a:t>
            </a:r>
            <a:r>
              <a:rPr lang="es-ES" baseline="0" dirty="0" smtClean="0"/>
              <a:t> hija Juana // María llamó Juana a su hija</a:t>
            </a:r>
          </a:p>
          <a:p>
            <a:r>
              <a:rPr lang="es-ES" baseline="0" dirty="0" smtClean="0"/>
              <a:t>Mi sobrina es cirujana / la directora / un desastre  //  Mi sobrina consultó a la directora</a:t>
            </a:r>
            <a:endParaRPr lang="es-ES" dirty="0"/>
          </a:p>
        </p:txBody>
      </p:sp>
      <p:sp>
        <p:nvSpPr>
          <p:cNvPr id="4" name="3 Marcador de número de diapositiva"/>
          <p:cNvSpPr>
            <a:spLocks noGrp="1"/>
          </p:cNvSpPr>
          <p:nvPr>
            <p:ph type="sldNum" sz="quarter" idx="10"/>
          </p:nvPr>
        </p:nvSpPr>
        <p:spPr/>
        <p:txBody>
          <a:bodyPr/>
          <a:lstStyle/>
          <a:p>
            <a:fld id="{7E67D5C0-3632-4C37-94C7-28F921EFBDFE}" type="slidenum">
              <a:rPr lang="es-ES" smtClean="0"/>
              <a:pPr/>
              <a:t>7</a:t>
            </a:fld>
            <a:endParaRPr lang="es-ES"/>
          </a:p>
        </p:txBody>
      </p:sp>
    </p:spTree>
    <p:extLst>
      <p:ext uri="{BB962C8B-B14F-4D97-AF65-F5344CB8AC3E}">
        <p14:creationId xmlns:p14="http://schemas.microsoft.com/office/powerpoint/2010/main" xmlns="" val="293639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S" dirty="0" smtClean="0"/>
              <a:t>Cf. ¿</a:t>
            </a:r>
            <a:r>
              <a:rPr lang="es-ES" u="sng" dirty="0" smtClean="0"/>
              <a:t>Qué</a:t>
            </a:r>
            <a:r>
              <a:rPr lang="es-ES" dirty="0" smtClean="0"/>
              <a:t> es esto? Atributo (NGLE 37.2c)</a:t>
            </a:r>
          </a:p>
          <a:p>
            <a:r>
              <a:rPr lang="es-ES" dirty="0" smtClean="0"/>
              <a:t>Cf. concordancia con el atributo: Eso son tonterías – Lo son</a:t>
            </a:r>
          </a:p>
          <a:p>
            <a:endParaRPr lang="es-ES" dirty="0"/>
          </a:p>
        </p:txBody>
      </p:sp>
      <p:sp>
        <p:nvSpPr>
          <p:cNvPr id="4" name="3 Marcador de número de diapositiva"/>
          <p:cNvSpPr>
            <a:spLocks noGrp="1"/>
          </p:cNvSpPr>
          <p:nvPr>
            <p:ph type="sldNum" sz="quarter" idx="10"/>
          </p:nvPr>
        </p:nvSpPr>
        <p:spPr/>
        <p:txBody>
          <a:bodyPr/>
          <a:lstStyle/>
          <a:p>
            <a:fld id="{7E67D5C0-3632-4C37-94C7-28F921EFBDFE}" type="slidenum">
              <a:rPr lang="es-ES" smtClean="0"/>
              <a:pPr/>
              <a:t>8</a:t>
            </a:fld>
            <a:endParaRPr lang="es-ES"/>
          </a:p>
        </p:txBody>
      </p:sp>
    </p:spTree>
    <p:extLst>
      <p:ext uri="{BB962C8B-B14F-4D97-AF65-F5344CB8AC3E}">
        <p14:creationId xmlns:p14="http://schemas.microsoft.com/office/powerpoint/2010/main" xmlns="" val="40155345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lnSpcReduction="10000"/>
          </a:bodyPr>
          <a:lstStyle/>
          <a:p>
            <a:endParaRPr lang="es-ES" dirty="0"/>
          </a:p>
        </p:txBody>
      </p:sp>
      <p:sp>
        <p:nvSpPr>
          <p:cNvPr id="4" name="3 Marcador de número de diapositiva"/>
          <p:cNvSpPr>
            <a:spLocks noGrp="1"/>
          </p:cNvSpPr>
          <p:nvPr>
            <p:ph type="sldNum" sz="quarter" idx="10"/>
          </p:nvPr>
        </p:nvSpPr>
        <p:spPr/>
        <p:txBody>
          <a:bodyPr/>
          <a:lstStyle/>
          <a:p>
            <a:fld id="{7E67D5C0-3632-4C37-94C7-28F921EFBDFE}" type="slidenum">
              <a:rPr lang="es-ES" smtClean="0"/>
              <a:pPr/>
              <a:t>9</a:t>
            </a:fld>
            <a:endParaRPr lang="es-E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ES" dirty="0" smtClean="0"/>
              <a:t>Posibilidad de elisión del CPTVO y efecto en el sentido del verbo</a:t>
            </a:r>
          </a:p>
          <a:p>
            <a:r>
              <a:rPr lang="es-ES" dirty="0" smtClean="0"/>
              <a:t>Paráfrasis con cláusula completiva (para verbos de percepción)</a:t>
            </a:r>
          </a:p>
          <a:p>
            <a:r>
              <a:rPr lang="es-ES" dirty="0" smtClean="0"/>
              <a:t>d.: </a:t>
            </a:r>
            <a:r>
              <a:rPr lang="es-ES" dirty="0" smtClean="0"/>
              <a:t>38.3.2c</a:t>
            </a:r>
          </a:p>
          <a:p>
            <a:endParaRPr lang="es-ES" dirty="0"/>
          </a:p>
        </p:txBody>
      </p:sp>
      <p:sp>
        <p:nvSpPr>
          <p:cNvPr id="4" name="3 Marcador de número de diapositiva"/>
          <p:cNvSpPr>
            <a:spLocks noGrp="1"/>
          </p:cNvSpPr>
          <p:nvPr>
            <p:ph type="sldNum" sz="quarter" idx="10"/>
          </p:nvPr>
        </p:nvSpPr>
        <p:spPr/>
        <p:txBody>
          <a:bodyPr/>
          <a:lstStyle/>
          <a:p>
            <a:fld id="{7E67D5C0-3632-4C37-94C7-28F921EFBDFE}" type="slidenum">
              <a:rPr lang="es-ES" smtClean="0"/>
              <a:pPr/>
              <a:t>14</a:t>
            </a:fld>
            <a:endParaRPr lang="es-ES"/>
          </a:p>
        </p:txBody>
      </p:sp>
    </p:spTree>
    <p:extLst>
      <p:ext uri="{BB962C8B-B14F-4D97-AF65-F5344CB8AC3E}">
        <p14:creationId xmlns:p14="http://schemas.microsoft.com/office/powerpoint/2010/main" xmlns="" val="3626984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200" dirty="0" smtClean="0"/>
              <a:t>El sujeto puede ser una cláusula subordinada sustantiva: </a:t>
            </a:r>
            <a:r>
              <a:rPr lang="es-ES" sz="1200" i="1" dirty="0" smtClean="0">
                <a:solidFill>
                  <a:srgbClr val="0070C0"/>
                </a:solidFill>
              </a:rPr>
              <a:t>El problema es que no nos entendemos</a:t>
            </a:r>
            <a:r>
              <a:rPr lang="es-ES" sz="1200" i="0" baseline="0" dirty="0" smtClean="0">
                <a:solidFill>
                  <a:schemeClr val="tx1"/>
                </a:solidFill>
              </a:rPr>
              <a:t> (Manual NGLE 37.3.2</a:t>
            </a:r>
            <a:endParaRPr lang="es-ES" sz="1200" dirty="0" smtClean="0"/>
          </a:p>
          <a:p>
            <a:endParaRPr lang="es-ES" dirty="0"/>
          </a:p>
        </p:txBody>
      </p:sp>
      <p:sp>
        <p:nvSpPr>
          <p:cNvPr id="4" name="3 Marcador de número de diapositiva"/>
          <p:cNvSpPr>
            <a:spLocks noGrp="1"/>
          </p:cNvSpPr>
          <p:nvPr>
            <p:ph type="sldNum" sz="quarter" idx="10"/>
          </p:nvPr>
        </p:nvSpPr>
        <p:spPr/>
        <p:txBody>
          <a:bodyPr/>
          <a:lstStyle/>
          <a:p>
            <a:fld id="{7E67D5C0-3632-4C37-94C7-28F921EFBDFE}" type="slidenum">
              <a:rPr lang="es-ES" smtClean="0"/>
              <a:pPr/>
              <a:t>17</a:t>
            </a:fld>
            <a:endParaRPr lang="es-E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err="1" smtClean="0"/>
              <a:t>Expr</a:t>
            </a:r>
            <a:r>
              <a:rPr lang="es-ES" dirty="0" smtClean="0"/>
              <a:t>.</a:t>
            </a:r>
            <a:r>
              <a:rPr lang="es-ES" baseline="0" dirty="0" smtClean="0"/>
              <a:t> Fraseológica; </a:t>
            </a:r>
            <a:r>
              <a:rPr lang="es-ES" dirty="0" smtClean="0"/>
              <a:t>Poner la vida en peligro (cf. 37.2.3d y 37.5.2 Atributos locativos)</a:t>
            </a:r>
            <a:endParaRPr lang="es-ES" dirty="0"/>
          </a:p>
        </p:txBody>
      </p:sp>
      <p:sp>
        <p:nvSpPr>
          <p:cNvPr id="4" name="3 Marcador de número de diapositiva"/>
          <p:cNvSpPr>
            <a:spLocks noGrp="1"/>
          </p:cNvSpPr>
          <p:nvPr>
            <p:ph type="sldNum" sz="quarter" idx="10"/>
          </p:nvPr>
        </p:nvSpPr>
        <p:spPr/>
        <p:txBody>
          <a:bodyPr/>
          <a:lstStyle/>
          <a:p>
            <a:fld id="{7E67D5C0-3632-4C37-94C7-28F921EFBDFE}" type="slidenum">
              <a:rPr lang="es-ES" smtClean="0"/>
              <a:pPr/>
              <a:t>19</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96218C71-D8C8-4336-89B7-63B2F4F1B492}" type="datetimeFigureOut">
              <a:rPr lang="es-ES" smtClean="0"/>
              <a:pPr/>
              <a:t>27/03/2017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573F893-91B9-4CA2-AE44-4E7B0376B0D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6218C71-D8C8-4336-89B7-63B2F4F1B492}" type="datetimeFigureOut">
              <a:rPr lang="es-ES" smtClean="0"/>
              <a:pPr/>
              <a:t>27/03/2017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573F893-91B9-4CA2-AE44-4E7B0376B0D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6218C71-D8C8-4336-89B7-63B2F4F1B492}" type="datetimeFigureOut">
              <a:rPr lang="es-ES" smtClean="0"/>
              <a:pPr/>
              <a:t>27/03/2017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573F893-91B9-4CA2-AE44-4E7B0376B0DC}" type="slidenum">
              <a:rPr lang="es-ES" smtClean="0"/>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ítulo y gráfic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3" name="2 Marcador de gráfico"/>
          <p:cNvSpPr>
            <a:spLocks noGrp="1"/>
          </p:cNvSpPr>
          <p:nvPr>
            <p:ph type="chart" idx="1"/>
          </p:nvPr>
        </p:nvSpPr>
        <p:spPr>
          <a:xfrm>
            <a:off x="457200" y="1600200"/>
            <a:ext cx="8229600" cy="4525963"/>
          </a:xfrm>
        </p:spPr>
        <p:txBody>
          <a:bodyPr/>
          <a:lstStyle/>
          <a:p>
            <a:endParaRPr lang="es-ES"/>
          </a:p>
        </p:txBody>
      </p:sp>
      <p:sp>
        <p:nvSpPr>
          <p:cNvPr id="4" name="3 Marcador de fecha"/>
          <p:cNvSpPr>
            <a:spLocks noGrp="1"/>
          </p:cNvSpPr>
          <p:nvPr>
            <p:ph type="dt" sz="half" idx="10"/>
          </p:nvPr>
        </p:nvSpPr>
        <p:spPr>
          <a:xfrm>
            <a:off x="457200" y="6245225"/>
            <a:ext cx="2133600" cy="476250"/>
          </a:xfrm>
        </p:spPr>
        <p:txBody>
          <a:bodyPr/>
          <a:lstStyle>
            <a:lvl1pPr>
              <a:defRPr/>
            </a:lvl1pPr>
          </a:lstStyle>
          <a:p>
            <a:endParaRPr lang="gl-ES"/>
          </a:p>
        </p:txBody>
      </p:sp>
      <p:sp>
        <p:nvSpPr>
          <p:cNvPr id="5" name="4 Marcador de pie de página"/>
          <p:cNvSpPr>
            <a:spLocks noGrp="1"/>
          </p:cNvSpPr>
          <p:nvPr>
            <p:ph type="ftr" sz="quarter" idx="11"/>
          </p:nvPr>
        </p:nvSpPr>
        <p:spPr>
          <a:xfrm>
            <a:off x="3124200" y="6245225"/>
            <a:ext cx="2895600" cy="476250"/>
          </a:xfrm>
        </p:spPr>
        <p:txBody>
          <a:bodyPr/>
          <a:lstStyle>
            <a:lvl1pPr>
              <a:defRPr/>
            </a:lvl1pPr>
          </a:lstStyle>
          <a:p>
            <a:endParaRPr lang="gl-ES"/>
          </a:p>
        </p:txBody>
      </p:sp>
      <p:sp>
        <p:nvSpPr>
          <p:cNvPr id="6" name="5 Marcador de número de diapositiva"/>
          <p:cNvSpPr>
            <a:spLocks noGrp="1"/>
          </p:cNvSpPr>
          <p:nvPr>
            <p:ph type="sldNum" sz="quarter" idx="12"/>
          </p:nvPr>
        </p:nvSpPr>
        <p:spPr>
          <a:xfrm>
            <a:off x="6553200" y="6245225"/>
            <a:ext cx="2133600" cy="476250"/>
          </a:xfrm>
        </p:spPr>
        <p:txBody>
          <a:bodyPr/>
          <a:lstStyle>
            <a:lvl1pPr>
              <a:defRPr/>
            </a:lvl1pPr>
          </a:lstStyle>
          <a:p>
            <a:fld id="{88164CAC-9300-423C-8D33-B04BB4F24B2E}" type="slidenum">
              <a:rPr lang="gl-ES"/>
              <a:pPr/>
              <a:t>‹Nº›</a:t>
            </a:fld>
            <a:endParaRPr lang="gl-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6218C71-D8C8-4336-89B7-63B2F4F1B492}" type="datetimeFigureOut">
              <a:rPr lang="es-ES" smtClean="0"/>
              <a:pPr/>
              <a:t>27/03/2017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573F893-91B9-4CA2-AE44-4E7B0376B0D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6218C71-D8C8-4336-89B7-63B2F4F1B492}" type="datetimeFigureOut">
              <a:rPr lang="es-ES" smtClean="0"/>
              <a:pPr/>
              <a:t>27/03/2017</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573F893-91B9-4CA2-AE44-4E7B0376B0D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96218C71-D8C8-4336-89B7-63B2F4F1B492}" type="datetimeFigureOut">
              <a:rPr lang="es-ES" smtClean="0"/>
              <a:pPr/>
              <a:t>27/03/2017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573F893-91B9-4CA2-AE44-4E7B0376B0D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96218C71-D8C8-4336-89B7-63B2F4F1B492}" type="datetimeFigureOut">
              <a:rPr lang="es-ES" smtClean="0"/>
              <a:pPr/>
              <a:t>27/03/2017</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4573F893-91B9-4CA2-AE44-4E7B0376B0D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96218C71-D8C8-4336-89B7-63B2F4F1B492}" type="datetimeFigureOut">
              <a:rPr lang="es-ES" smtClean="0"/>
              <a:pPr/>
              <a:t>27/03/2017</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4573F893-91B9-4CA2-AE44-4E7B0376B0D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6218C71-D8C8-4336-89B7-63B2F4F1B492}" type="datetimeFigureOut">
              <a:rPr lang="es-ES" smtClean="0"/>
              <a:pPr/>
              <a:t>27/03/2017</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4573F893-91B9-4CA2-AE44-4E7B0376B0D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6218C71-D8C8-4336-89B7-63B2F4F1B492}" type="datetimeFigureOut">
              <a:rPr lang="es-ES" smtClean="0"/>
              <a:pPr/>
              <a:t>27/03/2017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573F893-91B9-4CA2-AE44-4E7B0376B0D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6218C71-D8C8-4336-89B7-63B2F4F1B492}" type="datetimeFigureOut">
              <a:rPr lang="es-ES" smtClean="0"/>
              <a:pPr/>
              <a:t>27/03/2017</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573F893-91B9-4CA2-AE44-4E7B0376B0DC}"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218C71-D8C8-4336-89B7-63B2F4F1B492}" type="datetimeFigureOut">
              <a:rPr lang="es-ES" smtClean="0"/>
              <a:pPr/>
              <a:t>27/03/2017</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73F893-91B9-4CA2-AE44-4E7B0376B0D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Título"/>
          <p:cNvSpPr>
            <a:spLocks noGrp="1"/>
          </p:cNvSpPr>
          <p:nvPr>
            <p:ph type="ctrTitle"/>
          </p:nvPr>
        </p:nvSpPr>
        <p:spPr>
          <a:xfrm>
            <a:off x="684213" y="1557338"/>
            <a:ext cx="7772400" cy="1828800"/>
          </a:xfrm>
        </p:spPr>
        <p:txBody>
          <a:bodyPr>
            <a:normAutofit fontScale="90000"/>
          </a:bodyPr>
          <a:lstStyle/>
          <a:p>
            <a:pPr eaLnBrk="1" hangingPunct="1"/>
            <a:r>
              <a:rPr lang="es-ES" dirty="0" smtClean="0"/>
              <a:t/>
            </a:r>
            <a:br>
              <a:rPr lang="es-ES" dirty="0" smtClean="0"/>
            </a:br>
            <a:r>
              <a:rPr lang="es-ES" sz="4000" b="1" dirty="0" smtClean="0"/>
              <a:t> </a:t>
            </a:r>
            <a:r>
              <a:rPr lang="es-ES" sz="4000" dirty="0" smtClean="0"/>
              <a:t>TEMA 2</a:t>
            </a:r>
            <a:br>
              <a:rPr lang="es-ES" sz="4000" dirty="0" smtClean="0"/>
            </a:br>
            <a:r>
              <a:rPr lang="es-ES" sz="4000" dirty="0" smtClean="0"/>
              <a:t>La estructura sintáctico-semántica de la cláusula</a:t>
            </a:r>
            <a:br>
              <a:rPr lang="es-ES" sz="4000" dirty="0" smtClean="0"/>
            </a:br>
            <a:endParaRPr lang="es-ES" sz="2800" dirty="0" smtClean="0"/>
          </a:p>
        </p:txBody>
      </p:sp>
      <p:sp>
        <p:nvSpPr>
          <p:cNvPr id="3" name="2 Subtítulo"/>
          <p:cNvSpPr>
            <a:spLocks noGrp="1"/>
          </p:cNvSpPr>
          <p:nvPr>
            <p:ph type="subTitle" idx="1"/>
          </p:nvPr>
        </p:nvSpPr>
        <p:spPr/>
        <p:style>
          <a:lnRef idx="1">
            <a:schemeClr val="dk1"/>
          </a:lnRef>
          <a:fillRef idx="2">
            <a:schemeClr val="dk1"/>
          </a:fillRef>
          <a:effectRef idx="1">
            <a:schemeClr val="dk1"/>
          </a:effectRef>
          <a:fontRef idx="minor">
            <a:schemeClr val="dk1"/>
          </a:fontRef>
        </p:style>
        <p:txBody>
          <a:bodyPr rtlCol="0">
            <a:normAutofit fontScale="85000" lnSpcReduction="20000"/>
          </a:bodyPr>
          <a:lstStyle/>
          <a:p>
            <a:pPr eaLnBrk="1" fontAlgn="auto" hangingPunct="1">
              <a:spcAft>
                <a:spcPts val="0"/>
              </a:spcAft>
              <a:buFont typeface="Arial" pitchFamily="34" charset="0"/>
              <a:buNone/>
              <a:defRPr/>
            </a:pPr>
            <a:endParaRPr lang="es-ES" dirty="0" smtClean="0"/>
          </a:p>
          <a:p>
            <a:pPr eaLnBrk="1" fontAlgn="auto" hangingPunct="1">
              <a:spcAft>
                <a:spcPts val="0"/>
              </a:spcAft>
              <a:defRPr/>
            </a:pPr>
            <a:r>
              <a:rPr lang="es-ES" b="1" dirty="0" smtClean="0">
                <a:solidFill>
                  <a:srgbClr val="1F0BB5"/>
                </a:solidFill>
              </a:rPr>
              <a:t>Gramática española 2: Sintaxis</a:t>
            </a:r>
          </a:p>
          <a:p>
            <a:pPr eaLnBrk="1" fontAlgn="auto" hangingPunct="1">
              <a:spcAft>
                <a:spcPts val="0"/>
              </a:spcAft>
              <a:buFont typeface="Arial" pitchFamily="34" charset="0"/>
              <a:buNone/>
              <a:defRPr/>
            </a:pPr>
            <a:r>
              <a:rPr lang="es-ES" b="1" dirty="0" smtClean="0">
                <a:solidFill>
                  <a:srgbClr val="1F0BB5"/>
                </a:solidFill>
              </a:rPr>
              <a:t>2016-2017</a:t>
            </a:r>
          </a:p>
          <a:p>
            <a:pPr eaLnBrk="1" fontAlgn="auto" hangingPunct="1">
              <a:spcAft>
                <a:spcPts val="0"/>
              </a:spcAft>
              <a:buFont typeface="Arial" pitchFamily="34" charset="0"/>
              <a:buNone/>
              <a:defRPr/>
            </a:pPr>
            <a:r>
              <a:rPr lang="es-ES" b="1" dirty="0" smtClean="0">
                <a:solidFill>
                  <a:srgbClr val="1F0BB5"/>
                </a:solidFill>
              </a:rPr>
              <a:t>USC</a:t>
            </a:r>
            <a:endParaRPr lang="es-ES" b="1" dirty="0">
              <a:solidFill>
                <a:srgbClr val="1F0BB5"/>
              </a:solidFill>
            </a:endParaRPr>
          </a:p>
        </p:txBody>
      </p:sp>
    </p:spTree>
    <p:extLst>
      <p:ext uri="{BB962C8B-B14F-4D97-AF65-F5344CB8AC3E}">
        <p14:creationId xmlns:p14="http://schemas.microsoft.com/office/powerpoint/2010/main" xmlns="" val="24466413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74638"/>
            <a:ext cx="8820472" cy="1143000"/>
          </a:xfrm>
        </p:spPr>
        <p:txBody>
          <a:bodyPr>
            <a:normAutofit/>
          </a:bodyPr>
          <a:lstStyle/>
          <a:p>
            <a:pPr algn="l"/>
            <a:r>
              <a:rPr lang="es-ES" sz="3600" dirty="0" smtClean="0"/>
              <a:t>Construcciones con </a:t>
            </a:r>
            <a:r>
              <a:rPr lang="es-ES" sz="3600" b="1" dirty="0" smtClean="0"/>
              <a:t>verbos semicopulativos</a:t>
            </a:r>
            <a:endParaRPr lang="es-ES" sz="3600" dirty="0"/>
          </a:p>
        </p:txBody>
      </p:sp>
      <p:sp>
        <p:nvSpPr>
          <p:cNvPr id="3" name="2 Marcador de contenido"/>
          <p:cNvSpPr>
            <a:spLocks noGrp="1"/>
          </p:cNvSpPr>
          <p:nvPr>
            <p:ph idx="1"/>
          </p:nvPr>
        </p:nvSpPr>
        <p:spPr>
          <a:xfrm>
            <a:off x="251520" y="1484784"/>
            <a:ext cx="8568952" cy="4569371"/>
          </a:xfrm>
        </p:spPr>
        <p:txBody>
          <a:bodyPr>
            <a:normAutofit/>
          </a:bodyPr>
          <a:lstStyle/>
          <a:p>
            <a:pPr marL="0" indent="0">
              <a:buNone/>
            </a:pPr>
            <a:r>
              <a:rPr lang="es-ES" sz="2800" i="1" dirty="0" smtClean="0">
                <a:solidFill>
                  <a:srgbClr val="002060"/>
                </a:solidFill>
              </a:rPr>
              <a:t>Seguir, permanecer, quedar(se), caer, acabar, encontrarse, andar, resultar, volverse, ponerse, mantenerse</a:t>
            </a:r>
            <a:r>
              <a:rPr lang="es-ES" sz="2800" dirty="0" smtClean="0">
                <a:solidFill>
                  <a:srgbClr val="002060"/>
                </a:solidFill>
              </a:rPr>
              <a:t>, etc.</a:t>
            </a:r>
          </a:p>
          <a:p>
            <a:pPr marL="0" indent="0">
              <a:buNone/>
            </a:pPr>
            <a:endParaRPr lang="es-ES" sz="2800" dirty="0" smtClean="0">
              <a:solidFill>
                <a:srgbClr val="002060"/>
              </a:solidFill>
            </a:endParaRPr>
          </a:p>
          <a:p>
            <a:pPr marL="0" indent="0">
              <a:buNone/>
            </a:pPr>
            <a:r>
              <a:rPr lang="es-ES" sz="2800" dirty="0"/>
              <a:t> </a:t>
            </a:r>
            <a:r>
              <a:rPr lang="es-ES" sz="2800" dirty="0" smtClean="0"/>
              <a:t>Semánticamente, los verbos semicopulativos significan:</a:t>
            </a:r>
          </a:p>
          <a:p>
            <a:pPr marL="0" indent="0"/>
            <a:r>
              <a:rPr lang="es-ES" dirty="0" smtClean="0"/>
              <a:t> </a:t>
            </a:r>
            <a:r>
              <a:rPr lang="es-ES" sz="2800" dirty="0" smtClean="0"/>
              <a:t>Cambio:</a:t>
            </a:r>
            <a:r>
              <a:rPr lang="es-ES" sz="2800" dirty="0" smtClean="0">
                <a:solidFill>
                  <a:srgbClr val="002060"/>
                </a:solidFill>
              </a:rPr>
              <a:t> </a:t>
            </a:r>
            <a:r>
              <a:rPr lang="es-ES" sz="2800" dirty="0" smtClean="0">
                <a:solidFill>
                  <a:srgbClr val="0070C0"/>
                </a:solidFill>
              </a:rPr>
              <a:t>Juan se puso enfermo</a:t>
            </a:r>
          </a:p>
          <a:p>
            <a:pPr marL="0" indent="0"/>
            <a:r>
              <a:rPr lang="es-ES" sz="2800" dirty="0" smtClean="0"/>
              <a:t> Continuidad: </a:t>
            </a:r>
            <a:r>
              <a:rPr lang="es-ES" sz="2800" dirty="0" smtClean="0">
                <a:solidFill>
                  <a:srgbClr val="0070C0"/>
                </a:solidFill>
              </a:rPr>
              <a:t>El niño sigue sin apetito</a:t>
            </a:r>
          </a:p>
          <a:p>
            <a:pPr marL="0" indent="0"/>
            <a:r>
              <a:rPr lang="es-ES" sz="2800" dirty="0" smtClean="0"/>
              <a:t> Manifestación: </a:t>
            </a:r>
            <a:r>
              <a:rPr lang="es-ES" sz="2800" dirty="0" smtClean="0">
                <a:solidFill>
                  <a:srgbClr val="0070C0"/>
                </a:solidFill>
              </a:rPr>
              <a:t>La abuela se encuentra en plena forma</a:t>
            </a:r>
          </a:p>
          <a:p>
            <a:pPr marL="0" indent="0">
              <a:buNone/>
            </a:pPr>
            <a:endParaRPr lang="es-ES" sz="2800" dirty="0" smtClean="0"/>
          </a:p>
          <a:p>
            <a:pPr marL="0" indent="0">
              <a:buNone/>
            </a:pPr>
            <a:endParaRPr lang="es-ES" sz="2800" i="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507288" cy="1143000"/>
          </a:xfrm>
        </p:spPr>
        <p:txBody>
          <a:bodyPr>
            <a:noAutofit/>
          </a:bodyPr>
          <a:lstStyle/>
          <a:p>
            <a:pPr algn="l"/>
            <a:r>
              <a:rPr lang="es-ES" sz="3600" dirty="0" smtClean="0"/>
              <a:t>Construcciones con </a:t>
            </a:r>
            <a:r>
              <a:rPr lang="es-ES" sz="3600" b="1" dirty="0" smtClean="0"/>
              <a:t>verbos semicopulativos</a:t>
            </a:r>
            <a:endParaRPr lang="es-ES" sz="3600" dirty="0"/>
          </a:p>
        </p:txBody>
      </p:sp>
      <p:sp>
        <p:nvSpPr>
          <p:cNvPr id="3" name="2 Marcador de contenido"/>
          <p:cNvSpPr>
            <a:spLocks noGrp="1"/>
          </p:cNvSpPr>
          <p:nvPr>
            <p:ph idx="1"/>
          </p:nvPr>
        </p:nvSpPr>
        <p:spPr/>
        <p:txBody>
          <a:bodyPr>
            <a:normAutofit/>
          </a:bodyPr>
          <a:lstStyle/>
          <a:p>
            <a:pPr marL="0" indent="0"/>
            <a:r>
              <a:rPr lang="es-ES" dirty="0" smtClean="0"/>
              <a:t> El atributo tiene carácter obligatorio (manteniendo el significado verbal):</a:t>
            </a:r>
          </a:p>
          <a:p>
            <a:pPr marL="400050" lvl="1" indent="0">
              <a:buNone/>
            </a:pPr>
            <a:r>
              <a:rPr lang="es-ES" dirty="0" smtClean="0">
                <a:solidFill>
                  <a:srgbClr val="0070C0"/>
                </a:solidFill>
              </a:rPr>
              <a:t>Se encuentra mucho mejor        * Se encuentra</a:t>
            </a:r>
          </a:p>
          <a:p>
            <a:pPr marL="400050" lvl="1" indent="0">
              <a:buNone/>
            </a:pPr>
            <a:r>
              <a:rPr lang="es-ES" dirty="0" smtClean="0">
                <a:solidFill>
                  <a:srgbClr val="0070C0"/>
                </a:solidFill>
              </a:rPr>
              <a:t>El viaje les resultó barato         * El viaje les resultó</a:t>
            </a:r>
          </a:p>
          <a:p>
            <a:pPr marL="0" indent="0"/>
            <a:endParaRPr lang="es-ES" dirty="0" smtClean="0"/>
          </a:p>
          <a:p>
            <a:pPr marL="0" indent="0"/>
            <a:r>
              <a:rPr lang="es-ES" dirty="0" smtClean="0"/>
              <a:t> No es posible la </a:t>
            </a:r>
            <a:r>
              <a:rPr lang="es-ES" dirty="0" err="1" smtClean="0"/>
              <a:t>pronominalización</a:t>
            </a:r>
            <a:r>
              <a:rPr lang="es-ES" dirty="0" smtClean="0"/>
              <a:t> por </a:t>
            </a:r>
            <a:r>
              <a:rPr lang="es-ES" i="1" dirty="0" smtClean="0"/>
              <a:t>lo:</a:t>
            </a:r>
            <a:endParaRPr lang="es-ES" dirty="0" smtClean="0"/>
          </a:p>
          <a:p>
            <a:pPr marL="400050" lvl="1" indent="0">
              <a:buNone/>
            </a:pPr>
            <a:r>
              <a:rPr lang="es-ES" dirty="0" smtClean="0">
                <a:solidFill>
                  <a:srgbClr val="0070C0"/>
                </a:solidFill>
              </a:rPr>
              <a:t>Se encuentra mucho mejor      * Se lo encuentra</a:t>
            </a:r>
          </a:p>
          <a:p>
            <a:pPr marL="400050" lvl="1" indent="0">
              <a:buNone/>
            </a:pPr>
            <a:r>
              <a:rPr lang="es-ES" dirty="0" smtClean="0">
                <a:solidFill>
                  <a:srgbClr val="0070C0"/>
                </a:solidFill>
              </a:rPr>
              <a:t>(</a:t>
            </a:r>
            <a:r>
              <a:rPr lang="es-ES" dirty="0" err="1" smtClean="0">
                <a:solidFill>
                  <a:srgbClr val="0070C0"/>
                </a:solidFill>
              </a:rPr>
              <a:t>comp</a:t>
            </a:r>
            <a:r>
              <a:rPr lang="es-ES" dirty="0" smtClean="0">
                <a:solidFill>
                  <a:srgbClr val="0070C0"/>
                </a:solidFill>
              </a:rPr>
              <a:t>. Está mucho mejor         </a:t>
            </a:r>
            <a:r>
              <a:rPr lang="es-ES" i="1" dirty="0" smtClean="0">
                <a:solidFill>
                  <a:srgbClr val="0070C0"/>
                </a:solidFill>
              </a:rPr>
              <a:t>Lo</a:t>
            </a:r>
            <a:r>
              <a:rPr lang="es-ES" dirty="0" smtClean="0">
                <a:solidFill>
                  <a:srgbClr val="0070C0"/>
                </a:solidFill>
              </a:rPr>
              <a:t> está)</a:t>
            </a:r>
            <a:endParaRPr lang="es-ES" dirty="0">
              <a:solidFill>
                <a:srgbClr val="0070C0"/>
              </a:solidFill>
            </a:endParaRPr>
          </a:p>
        </p:txBody>
      </p:sp>
      <p:cxnSp>
        <p:nvCxnSpPr>
          <p:cNvPr id="5" name="4 Conector recto de flecha"/>
          <p:cNvCxnSpPr/>
          <p:nvPr/>
        </p:nvCxnSpPr>
        <p:spPr>
          <a:xfrm>
            <a:off x="4932040" y="5157192"/>
            <a:ext cx="36004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6" name="5 Conector recto de flecha"/>
          <p:cNvCxnSpPr/>
          <p:nvPr/>
        </p:nvCxnSpPr>
        <p:spPr>
          <a:xfrm>
            <a:off x="4788024" y="5661248"/>
            <a:ext cx="36004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7" name="6 Conector recto de flecha"/>
          <p:cNvCxnSpPr/>
          <p:nvPr/>
        </p:nvCxnSpPr>
        <p:spPr>
          <a:xfrm>
            <a:off x="5004048" y="2996952"/>
            <a:ext cx="36004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8" name="7 Conector recto de flecha"/>
          <p:cNvCxnSpPr/>
          <p:nvPr/>
        </p:nvCxnSpPr>
        <p:spPr>
          <a:xfrm>
            <a:off x="4716016" y="3429000"/>
            <a:ext cx="360040" cy="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4000" dirty="0" smtClean="0"/>
              <a:t>Construcciones con </a:t>
            </a:r>
            <a:r>
              <a:rPr lang="es-ES" sz="4000" b="1" dirty="0" smtClean="0"/>
              <a:t>verbos plenos</a:t>
            </a:r>
            <a:endParaRPr lang="es-ES" sz="4000" dirty="0"/>
          </a:p>
        </p:txBody>
      </p:sp>
      <p:sp>
        <p:nvSpPr>
          <p:cNvPr id="3" name="2 Marcador de contenido"/>
          <p:cNvSpPr>
            <a:spLocks noGrp="1"/>
          </p:cNvSpPr>
          <p:nvPr>
            <p:ph idx="1"/>
          </p:nvPr>
        </p:nvSpPr>
        <p:spPr>
          <a:xfrm>
            <a:off x="457200" y="1600200"/>
            <a:ext cx="8229600" cy="4781128"/>
          </a:xfrm>
        </p:spPr>
        <p:txBody>
          <a:bodyPr>
            <a:normAutofit/>
          </a:bodyPr>
          <a:lstStyle/>
          <a:p>
            <a:r>
              <a:rPr lang="es-ES" sz="2800" dirty="0" smtClean="0"/>
              <a:t>Las construcciones de verbos plenos con </a:t>
            </a:r>
            <a:r>
              <a:rPr lang="es-ES" sz="2800" i="1" dirty="0" smtClean="0"/>
              <a:t>atributo</a:t>
            </a:r>
            <a:r>
              <a:rPr lang="es-ES" sz="2800" dirty="0" smtClean="0"/>
              <a:t> o </a:t>
            </a:r>
            <a:r>
              <a:rPr lang="es-ES" sz="2800" i="1" dirty="0" smtClean="0"/>
              <a:t>complemento predicativo </a:t>
            </a:r>
            <a:r>
              <a:rPr lang="es-ES" sz="2800" dirty="0" smtClean="0"/>
              <a:t>(CPTVO)  se consideran “predicaciones secundarias”.</a:t>
            </a:r>
          </a:p>
          <a:p>
            <a:r>
              <a:rPr lang="es-ES" sz="2800" dirty="0" smtClean="0"/>
              <a:t>El CPTVO puede serlo del SUJETO o del CDIR, y más raramente del CIND:</a:t>
            </a:r>
          </a:p>
          <a:p>
            <a:pPr lvl="1"/>
            <a:r>
              <a:rPr lang="es-ES" dirty="0" smtClean="0">
                <a:solidFill>
                  <a:srgbClr val="0070C0"/>
                </a:solidFill>
              </a:rPr>
              <a:t>Llegó radiante; Me desperté sobresaltado; </a:t>
            </a:r>
          </a:p>
          <a:p>
            <a:pPr lvl="1"/>
            <a:r>
              <a:rPr lang="es-ES" dirty="0" smtClean="0">
                <a:solidFill>
                  <a:srgbClr val="0070C0"/>
                </a:solidFill>
              </a:rPr>
              <a:t>Te veo más alta; No lo creo capaz de algo así; Pusieron de vuelta y media al seleccionador nacional LAB:263.10</a:t>
            </a:r>
          </a:p>
          <a:p>
            <a:pPr lvl="1"/>
            <a:r>
              <a:rPr lang="es-ES" dirty="0" smtClean="0">
                <a:solidFill>
                  <a:srgbClr val="0070C0"/>
                </a:solidFill>
              </a:rPr>
              <a:t>Le extrajeron la muela dormido</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smtClean="0"/>
              <a:t>CPTVO obligatorio con verbos plenos</a:t>
            </a:r>
            <a:endParaRPr lang="es-ES" sz="3600" dirty="0"/>
          </a:p>
        </p:txBody>
      </p:sp>
      <p:sp>
        <p:nvSpPr>
          <p:cNvPr id="3" name="2 Marcador de contenido"/>
          <p:cNvSpPr>
            <a:spLocks noGrp="1"/>
          </p:cNvSpPr>
          <p:nvPr>
            <p:ph idx="1"/>
          </p:nvPr>
        </p:nvSpPr>
        <p:spPr/>
        <p:txBody>
          <a:bodyPr>
            <a:normAutofit/>
          </a:bodyPr>
          <a:lstStyle/>
          <a:p>
            <a:pPr marL="0" indent="0">
              <a:buNone/>
            </a:pPr>
            <a:r>
              <a:rPr lang="es-ES" sz="2800" dirty="0" smtClean="0"/>
              <a:t>Condicionan la interpretación del verbo:</a:t>
            </a:r>
          </a:p>
          <a:p>
            <a:pPr lvl="1">
              <a:buNone/>
            </a:pPr>
            <a:r>
              <a:rPr lang="es-ES" sz="2600" dirty="0" smtClean="0">
                <a:solidFill>
                  <a:srgbClr val="0070C0"/>
                </a:solidFill>
              </a:rPr>
              <a:t>Lo veo complicado ≠ Lo veo</a:t>
            </a:r>
          </a:p>
          <a:p>
            <a:pPr lvl="1">
              <a:buNone/>
            </a:pPr>
            <a:r>
              <a:rPr lang="es-ES" sz="2600" dirty="0" smtClean="0">
                <a:solidFill>
                  <a:srgbClr val="0070C0"/>
                </a:solidFill>
              </a:rPr>
              <a:t>				/</a:t>
            </a:r>
            <a:r>
              <a:rPr lang="es-ES" sz="2600" i="1" dirty="0" smtClean="0">
                <a:solidFill>
                  <a:srgbClr val="0070C0"/>
                </a:solidFill>
              </a:rPr>
              <a:t> Compró caro el coche</a:t>
            </a:r>
            <a:r>
              <a:rPr lang="es-ES" sz="2600" dirty="0" smtClean="0">
                <a:solidFill>
                  <a:srgbClr val="0070C0"/>
                </a:solidFill>
              </a:rPr>
              <a:t>)</a:t>
            </a:r>
          </a:p>
          <a:p>
            <a:pPr lvl="1">
              <a:buNone/>
            </a:pPr>
            <a:r>
              <a:rPr lang="es-ES" sz="2600" dirty="0" smtClean="0">
                <a:solidFill>
                  <a:srgbClr val="0070C0"/>
                </a:solidFill>
              </a:rPr>
              <a:t>Encuentro absurda su actitud ≠ * Encuentro  su actitud</a:t>
            </a:r>
          </a:p>
          <a:p>
            <a:pPr lvl="1">
              <a:buNone/>
            </a:pPr>
            <a:r>
              <a:rPr lang="es-ES" sz="2600" dirty="0" smtClean="0">
                <a:solidFill>
                  <a:srgbClr val="0070C0"/>
                </a:solidFill>
              </a:rPr>
              <a:t>				 / </a:t>
            </a:r>
            <a:r>
              <a:rPr lang="es-ES" sz="2600" i="1" dirty="0" smtClean="0">
                <a:solidFill>
                  <a:srgbClr val="0070C0"/>
                </a:solidFill>
              </a:rPr>
              <a:t>La encontraron malherida</a:t>
            </a:r>
            <a:endParaRPr lang="es-ES" sz="2600" dirty="0" smtClean="0">
              <a:solidFill>
                <a:srgbClr val="0070C0"/>
              </a:solidFill>
            </a:endParaRPr>
          </a:p>
          <a:p>
            <a:pPr marL="533400" indent="-533400">
              <a:buNone/>
            </a:pPr>
            <a:r>
              <a:rPr lang="es-ES" sz="2600" dirty="0" smtClean="0">
                <a:solidFill>
                  <a:srgbClr val="0070C0"/>
                </a:solidFill>
              </a:rPr>
              <a:t>	Hubiera querido llamarlas compañeras o comadres o amigas  DIE:128.25	 ≠ 	Hubiera querido llamarlas</a:t>
            </a:r>
          </a:p>
          <a:p>
            <a:pPr lvl="1">
              <a:buNone/>
            </a:pPr>
            <a:endParaRPr lang="es-ES" sz="2600" dirty="0" smtClean="0">
              <a:solidFill>
                <a:srgbClr val="0070C0"/>
              </a:solidFill>
            </a:endParaRPr>
          </a:p>
          <a:p>
            <a:pPr lvl="1">
              <a:buNone/>
            </a:pPr>
            <a:r>
              <a:rPr lang="es-ES" sz="2600" dirty="0" smtClean="0">
                <a:solidFill>
                  <a:srgbClr val="0070C0"/>
                </a:solidFill>
              </a:rPr>
              <a:t>Hizo añicos el jarrón   ≠    Hizo el jarrón</a:t>
            </a:r>
            <a:endParaRPr lang="es-ES" sz="2600" dirty="0">
              <a:solidFill>
                <a:srgbClr val="0070C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endParaRPr lang="es-ES" sz="4000" dirty="0"/>
          </a:p>
        </p:txBody>
      </p:sp>
      <p:sp>
        <p:nvSpPr>
          <p:cNvPr id="3" name="2 Marcador de contenido"/>
          <p:cNvSpPr>
            <a:spLocks noGrp="1"/>
          </p:cNvSpPr>
          <p:nvPr>
            <p:ph idx="1"/>
          </p:nvPr>
        </p:nvSpPr>
        <p:spPr>
          <a:xfrm>
            <a:off x="251520" y="1124744"/>
            <a:ext cx="8640960" cy="5001419"/>
          </a:xfrm>
        </p:spPr>
        <p:txBody>
          <a:bodyPr>
            <a:noAutofit/>
          </a:bodyPr>
          <a:lstStyle/>
          <a:p>
            <a:pPr marL="457200" lvl="2" indent="-457200">
              <a:lnSpc>
                <a:spcPct val="115000"/>
              </a:lnSpc>
              <a:spcBef>
                <a:spcPts val="600"/>
              </a:spcBef>
              <a:buFont typeface="+mj-lt"/>
              <a:buAutoNum type="alphaLcPeriod"/>
            </a:pPr>
            <a:endParaRPr lang="es-ES" sz="2200" dirty="0" smtClean="0">
              <a:ea typeface="Times New Roman"/>
              <a:cs typeface="Times New Roman"/>
            </a:endParaRPr>
          </a:p>
          <a:p>
            <a:pPr marL="457200" lvl="2" indent="-457200">
              <a:lnSpc>
                <a:spcPct val="115000"/>
              </a:lnSpc>
              <a:spcBef>
                <a:spcPts val="600"/>
              </a:spcBef>
              <a:buFont typeface="+mj-lt"/>
              <a:buAutoNum type="alphaLcPeriod"/>
            </a:pPr>
            <a:endParaRPr lang="es-ES" sz="2200" dirty="0" smtClean="0">
              <a:ea typeface="Times New Roman"/>
              <a:cs typeface="Times New Roman"/>
            </a:endParaRPr>
          </a:p>
          <a:p>
            <a:pPr marL="457200" lvl="2" indent="-457200">
              <a:lnSpc>
                <a:spcPct val="115000"/>
              </a:lnSpc>
              <a:spcBef>
                <a:spcPts val="600"/>
              </a:spcBef>
              <a:buFont typeface="+mj-lt"/>
              <a:buAutoNum type="alphaLcPeriod"/>
            </a:pPr>
            <a:r>
              <a:rPr lang="es-ES" sz="2200" dirty="0" smtClean="0">
                <a:ea typeface="Times New Roman"/>
                <a:cs typeface="Times New Roman"/>
              </a:rPr>
              <a:t>Pura </a:t>
            </a:r>
            <a:r>
              <a:rPr lang="es-ES" sz="2200" dirty="0">
                <a:ea typeface="Times New Roman"/>
                <a:cs typeface="Times New Roman"/>
              </a:rPr>
              <a:t>Vicario pidió un vaso de agua en la cantina. Se lo estaba tomando, de espaldas a la hija, cuando esta </a:t>
            </a:r>
            <a:r>
              <a:rPr lang="es-ES" sz="2200" u="sng" dirty="0">
                <a:ea typeface="Times New Roman"/>
                <a:cs typeface="Times New Roman"/>
              </a:rPr>
              <a:t>vio</a:t>
            </a:r>
            <a:r>
              <a:rPr lang="es-ES" sz="2200" dirty="0">
                <a:ea typeface="Times New Roman"/>
                <a:cs typeface="Times New Roman"/>
              </a:rPr>
              <a:t> su propio pensamiento reflejado en los espejos repetidos de la sala. </a:t>
            </a:r>
            <a:r>
              <a:rPr lang="es-ES" sz="2200" dirty="0" smtClean="0">
                <a:ea typeface="Times New Roman"/>
                <a:cs typeface="Times New Roman"/>
              </a:rPr>
              <a:t>CRO:93.4</a:t>
            </a:r>
            <a:endParaRPr lang="es-ES" sz="2200" dirty="0">
              <a:ea typeface="Times New Roman"/>
              <a:cs typeface="Times New Roman"/>
            </a:endParaRPr>
          </a:p>
          <a:p>
            <a:pPr marL="457200" lvl="2" indent="-457200">
              <a:lnSpc>
                <a:spcPct val="115000"/>
              </a:lnSpc>
              <a:spcBef>
                <a:spcPts val="600"/>
              </a:spcBef>
              <a:buFont typeface="+mj-lt"/>
              <a:buAutoNum type="alphaLcPeriod"/>
            </a:pPr>
            <a:r>
              <a:rPr lang="es-ES" sz="2200" dirty="0">
                <a:ea typeface="Times New Roman"/>
                <a:cs typeface="Times New Roman"/>
              </a:rPr>
              <a:t>Yo, en este momento, desde luego, </a:t>
            </a:r>
            <a:r>
              <a:rPr lang="es-ES" sz="2200" u="sng" dirty="0">
                <a:ea typeface="Times New Roman"/>
                <a:cs typeface="Times New Roman"/>
              </a:rPr>
              <a:t>veo</a:t>
            </a:r>
            <a:r>
              <a:rPr lang="es-ES" sz="2200" dirty="0">
                <a:ea typeface="Times New Roman"/>
                <a:cs typeface="Times New Roman"/>
              </a:rPr>
              <a:t> al museo mal, mal. </a:t>
            </a:r>
            <a:r>
              <a:rPr lang="es-ES" sz="2200" dirty="0" smtClean="0">
                <a:ea typeface="Times New Roman"/>
                <a:cs typeface="Times New Roman"/>
              </a:rPr>
              <a:t>MAD:224</a:t>
            </a:r>
            <a:r>
              <a:rPr lang="es-ES" sz="2200" dirty="0">
                <a:ea typeface="Times New Roman"/>
                <a:cs typeface="Times New Roman"/>
              </a:rPr>
              <a:t>, </a:t>
            </a:r>
            <a:r>
              <a:rPr lang="es-ES" sz="2200" dirty="0" smtClean="0">
                <a:ea typeface="Times New Roman"/>
                <a:cs typeface="Times New Roman"/>
              </a:rPr>
              <a:t>17</a:t>
            </a:r>
          </a:p>
          <a:p>
            <a:pPr marL="457200" lvl="2" indent="-457200">
              <a:lnSpc>
                <a:spcPct val="115000"/>
              </a:lnSpc>
              <a:spcBef>
                <a:spcPts val="600"/>
              </a:spcBef>
              <a:buFont typeface="+mj-lt"/>
              <a:buAutoNum type="alphaLcPeriod"/>
            </a:pPr>
            <a:r>
              <a:rPr lang="es-ES" sz="2200" dirty="0">
                <a:ea typeface="Times New Roman"/>
                <a:cs typeface="Times New Roman"/>
              </a:rPr>
              <a:t>Por una de las ventanas </a:t>
            </a:r>
            <a:r>
              <a:rPr lang="es-ES" sz="2200" u="sng" dirty="0">
                <a:ea typeface="Times New Roman"/>
                <a:cs typeface="Times New Roman"/>
              </a:rPr>
              <a:t>se veían</a:t>
            </a:r>
            <a:r>
              <a:rPr lang="es-ES" sz="2200" dirty="0">
                <a:ea typeface="Times New Roman"/>
                <a:cs typeface="Times New Roman"/>
              </a:rPr>
              <a:t> difuminados </a:t>
            </a:r>
            <a:r>
              <a:rPr lang="es-ES" sz="2200" dirty="0" smtClean="0">
                <a:ea typeface="Times New Roman"/>
                <a:cs typeface="Times New Roman"/>
              </a:rPr>
              <a:t>[…] los </a:t>
            </a:r>
            <a:r>
              <a:rPr lang="es-ES" sz="2200" dirty="0">
                <a:ea typeface="Times New Roman"/>
                <a:cs typeface="Times New Roman"/>
              </a:rPr>
              <a:t>tejados </a:t>
            </a:r>
            <a:r>
              <a:rPr lang="es-ES" sz="2200" dirty="0" smtClean="0">
                <a:ea typeface="Times New Roman"/>
                <a:cs typeface="Times New Roman"/>
              </a:rPr>
              <a:t>rojos […] </a:t>
            </a:r>
            <a:r>
              <a:rPr lang="es-ES" sz="2200" dirty="0">
                <a:ea typeface="Times New Roman"/>
                <a:cs typeface="Times New Roman"/>
              </a:rPr>
              <a:t>CAR:046.31</a:t>
            </a:r>
            <a:endParaRPr lang="es-ES" sz="2200" dirty="0" smtClean="0">
              <a:ea typeface="Times New Roman"/>
              <a:cs typeface="Times New Roman"/>
            </a:endParaRPr>
          </a:p>
          <a:p>
            <a:pPr marL="457200" lvl="2" indent="-457200">
              <a:lnSpc>
                <a:spcPct val="115000"/>
              </a:lnSpc>
              <a:spcBef>
                <a:spcPts val="600"/>
              </a:spcBef>
              <a:buFont typeface="+mj-lt"/>
              <a:buAutoNum type="alphaLcPeriod"/>
            </a:pPr>
            <a:r>
              <a:rPr lang="es-ES" sz="2200" dirty="0" smtClean="0">
                <a:ea typeface="Times New Roman"/>
                <a:cs typeface="Times New Roman"/>
              </a:rPr>
              <a:t>En </a:t>
            </a:r>
            <a:r>
              <a:rPr lang="es-ES" sz="2200" dirty="0">
                <a:ea typeface="Times New Roman"/>
                <a:cs typeface="Times New Roman"/>
              </a:rPr>
              <a:t>el zaguán </a:t>
            </a:r>
            <a:r>
              <a:rPr lang="es-ES" sz="2200" u="sng" dirty="0">
                <a:ea typeface="Times New Roman"/>
                <a:cs typeface="Times New Roman"/>
              </a:rPr>
              <a:t>me vi </a:t>
            </a:r>
            <a:r>
              <a:rPr lang="es-ES" sz="2200" dirty="0">
                <a:ea typeface="Times New Roman"/>
                <a:cs typeface="Times New Roman"/>
              </a:rPr>
              <a:t>obligado a vadear un charco </a:t>
            </a:r>
            <a:r>
              <a:rPr lang="es-ES" sz="2200" dirty="0" smtClean="0">
                <a:ea typeface="Times New Roman"/>
                <a:cs typeface="Times New Roman"/>
              </a:rPr>
              <a:t>oleaginoso.LAB:050.29</a:t>
            </a:r>
            <a:endParaRPr lang="es-ES" sz="2200" dirty="0">
              <a:ea typeface="Times New Roman"/>
              <a:cs typeface="Times New Roman"/>
            </a:endParaRPr>
          </a:p>
          <a:p>
            <a:endParaRPr lang="es-ES" dirty="0"/>
          </a:p>
        </p:txBody>
      </p:sp>
    </p:spTree>
    <p:extLst>
      <p:ext uri="{BB962C8B-B14F-4D97-AF65-F5344CB8AC3E}">
        <p14:creationId xmlns:p14="http://schemas.microsoft.com/office/powerpoint/2010/main" xmlns="" val="37349912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pPr marL="457200" indent="-457200">
              <a:buFont typeface="+mj-lt"/>
              <a:buAutoNum type="alphaLcPeriod"/>
            </a:pPr>
            <a:r>
              <a:rPr lang="es-ES" sz="2400" dirty="0" smtClean="0"/>
              <a:t>cada vez </a:t>
            </a:r>
            <a:r>
              <a:rPr lang="es-ES" sz="2400" u="sng" dirty="0" smtClean="0"/>
              <a:t>encontrábamos</a:t>
            </a:r>
            <a:r>
              <a:rPr lang="es-ES" sz="2400" dirty="0" smtClean="0"/>
              <a:t> menos cosas de valor en los aposentos abandonados. CRO:087.26</a:t>
            </a:r>
            <a:endParaRPr lang="es-ES" sz="2400" dirty="0" smtClean="0"/>
          </a:p>
          <a:p>
            <a:pPr marL="457200" lvl="2" indent="-457200">
              <a:lnSpc>
                <a:spcPct val="115000"/>
              </a:lnSpc>
              <a:spcBef>
                <a:spcPts val="600"/>
              </a:spcBef>
              <a:buFont typeface="+mj-lt"/>
              <a:buAutoNum type="alphaLcPeriod"/>
            </a:pPr>
            <a:r>
              <a:rPr lang="es-ES" dirty="0" smtClean="0">
                <a:ea typeface="Times New Roman"/>
                <a:cs typeface="Times New Roman"/>
              </a:rPr>
              <a:t>Oyó por tercera vez, ligera e insistente, la llamada en la puerta, </a:t>
            </a:r>
            <a:r>
              <a:rPr lang="es-ES" dirty="0" smtClean="0">
                <a:ea typeface="Times New Roman"/>
                <a:cs typeface="Times New Roman"/>
              </a:rPr>
              <a:t>pero </a:t>
            </a:r>
            <a:r>
              <a:rPr lang="es-ES" u="sng" dirty="0" smtClean="0">
                <a:ea typeface="Times New Roman"/>
                <a:cs typeface="Times New Roman"/>
              </a:rPr>
              <a:t>se </a:t>
            </a:r>
            <a:r>
              <a:rPr lang="es-ES" u="sng" dirty="0" smtClean="0">
                <a:ea typeface="Times New Roman"/>
                <a:cs typeface="Times New Roman"/>
              </a:rPr>
              <a:t>encontraba</a:t>
            </a:r>
            <a:r>
              <a:rPr lang="es-ES" dirty="0" smtClean="0">
                <a:ea typeface="Times New Roman"/>
                <a:cs typeface="Times New Roman"/>
              </a:rPr>
              <a:t> completamente desfallecido. CARTA: 118, 24</a:t>
            </a:r>
          </a:p>
          <a:p>
            <a:pPr marL="457200" lvl="2" indent="-457200">
              <a:lnSpc>
                <a:spcPct val="115000"/>
              </a:lnSpc>
              <a:spcBef>
                <a:spcPts val="600"/>
              </a:spcBef>
              <a:buFont typeface="+mj-lt"/>
              <a:buAutoNum type="alphaLcPeriod"/>
            </a:pPr>
            <a:r>
              <a:rPr lang="es-ES" dirty="0" smtClean="0">
                <a:ea typeface="Times New Roman"/>
                <a:cs typeface="Times New Roman"/>
              </a:rPr>
              <a:t>Siempre que vengo te </a:t>
            </a:r>
            <a:r>
              <a:rPr lang="es-ES" u="sng" dirty="0" smtClean="0">
                <a:ea typeface="Times New Roman"/>
                <a:cs typeface="Times New Roman"/>
              </a:rPr>
              <a:t>encuentro</a:t>
            </a:r>
            <a:r>
              <a:rPr lang="es-ES" dirty="0" smtClean="0">
                <a:ea typeface="Times New Roman"/>
                <a:cs typeface="Times New Roman"/>
              </a:rPr>
              <a:t> con algún libro distinto […]. SEV:195. 26</a:t>
            </a:r>
          </a:p>
          <a:p>
            <a:pPr marL="457200" lvl="2" indent="-457200">
              <a:lnSpc>
                <a:spcPct val="115000"/>
              </a:lnSpc>
              <a:spcBef>
                <a:spcPts val="600"/>
              </a:spcBef>
              <a:buFont typeface="+mj-lt"/>
              <a:buAutoNum type="alphaLcPeriod"/>
            </a:pPr>
            <a:r>
              <a:rPr lang="es-ES" dirty="0" smtClean="0">
                <a:ea typeface="Times New Roman"/>
                <a:cs typeface="Times New Roman"/>
              </a:rPr>
              <a:t>O sea, ese noviazgo como una institución sacrosanta, lo </a:t>
            </a:r>
            <a:r>
              <a:rPr lang="es-ES" u="sng" dirty="0" smtClean="0">
                <a:ea typeface="Times New Roman"/>
                <a:cs typeface="Times New Roman"/>
              </a:rPr>
              <a:t>encuentro</a:t>
            </a:r>
            <a:r>
              <a:rPr lang="es-ES" dirty="0" smtClean="0">
                <a:ea typeface="Times New Roman"/>
                <a:cs typeface="Times New Roman"/>
              </a:rPr>
              <a:t> francamente ridículo […]. MAD:67.16</a:t>
            </a:r>
          </a:p>
          <a:p>
            <a:pPr>
              <a:buNone/>
            </a:pPr>
            <a:endParaRPr lang="es-E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4000" dirty="0" smtClean="0"/>
              <a:t>Construcciones con el verbo </a:t>
            </a:r>
            <a:r>
              <a:rPr lang="es-ES" sz="4000" i="1" dirty="0" smtClean="0"/>
              <a:t>ser</a:t>
            </a:r>
            <a:endParaRPr lang="es-ES" sz="4000" dirty="0"/>
          </a:p>
        </p:txBody>
      </p:sp>
      <p:sp>
        <p:nvSpPr>
          <p:cNvPr id="3" name="2 Marcador de contenido"/>
          <p:cNvSpPr>
            <a:spLocks noGrp="1"/>
          </p:cNvSpPr>
          <p:nvPr>
            <p:ph idx="1"/>
          </p:nvPr>
        </p:nvSpPr>
        <p:spPr/>
        <p:txBody>
          <a:bodyPr>
            <a:normAutofit/>
          </a:bodyPr>
          <a:lstStyle/>
          <a:p>
            <a:pPr>
              <a:buNone/>
            </a:pPr>
            <a:r>
              <a:rPr lang="es-ES" b="1" dirty="0"/>
              <a:t>Copulativas </a:t>
            </a:r>
            <a:r>
              <a:rPr lang="es-ES" b="1" dirty="0" smtClean="0"/>
              <a:t>caracterizadoras o </a:t>
            </a:r>
            <a:r>
              <a:rPr lang="es-ES" b="1" dirty="0" err="1" smtClean="0"/>
              <a:t>adscriptivas</a:t>
            </a:r>
            <a:endParaRPr lang="es-ES" dirty="0"/>
          </a:p>
          <a:p>
            <a:pPr>
              <a:buNone/>
            </a:pPr>
            <a:r>
              <a:rPr lang="es-ES" sz="2800" i="1" dirty="0" smtClean="0">
                <a:solidFill>
                  <a:srgbClr val="0070C0"/>
                </a:solidFill>
              </a:rPr>
              <a:t>	Esto </a:t>
            </a:r>
            <a:r>
              <a:rPr lang="es-ES" sz="2800" i="1" dirty="0">
                <a:solidFill>
                  <a:srgbClr val="0070C0"/>
                </a:solidFill>
              </a:rPr>
              <a:t>es mármol / </a:t>
            </a:r>
            <a:r>
              <a:rPr lang="es-ES" sz="2800" i="1" dirty="0" smtClean="0">
                <a:solidFill>
                  <a:srgbClr val="0070C0"/>
                </a:solidFill>
              </a:rPr>
              <a:t>María es arquitecta</a:t>
            </a:r>
            <a:endParaRPr lang="es-ES" sz="2800" dirty="0">
              <a:solidFill>
                <a:srgbClr val="0070C0"/>
              </a:solidFill>
            </a:endParaRPr>
          </a:p>
          <a:p>
            <a:r>
              <a:rPr lang="es-ES" sz="2800" dirty="0" smtClean="0"/>
              <a:t>Atributos sustituibles </a:t>
            </a:r>
            <a:r>
              <a:rPr lang="es-ES" sz="2800" dirty="0"/>
              <a:t>por </a:t>
            </a:r>
            <a:r>
              <a:rPr lang="es-ES" sz="2800" b="1" dirty="0"/>
              <a:t>pronombres neutros (lo / eso / qué)</a:t>
            </a:r>
            <a:endParaRPr lang="es-ES" sz="2800" dirty="0"/>
          </a:p>
          <a:p>
            <a:r>
              <a:rPr lang="es-ES" sz="2800" i="1" dirty="0"/>
              <a:t> Un</a:t>
            </a:r>
            <a:r>
              <a:rPr lang="es-ES" sz="2800" dirty="0"/>
              <a:t> enfático</a:t>
            </a:r>
            <a:r>
              <a:rPr lang="es-ES" sz="2800" dirty="0" smtClean="0"/>
              <a:t>:	</a:t>
            </a:r>
            <a:r>
              <a:rPr lang="es-ES" sz="2800" i="1" dirty="0" smtClean="0">
                <a:solidFill>
                  <a:srgbClr val="0070C0"/>
                </a:solidFill>
              </a:rPr>
              <a:t>María </a:t>
            </a:r>
            <a:r>
              <a:rPr lang="es-ES" sz="2800" i="1" dirty="0">
                <a:solidFill>
                  <a:srgbClr val="0070C0"/>
                </a:solidFill>
              </a:rPr>
              <a:t>es </a:t>
            </a:r>
            <a:r>
              <a:rPr lang="es-ES" sz="2800" i="1" u="sng" dirty="0" smtClean="0">
                <a:solidFill>
                  <a:srgbClr val="0070C0"/>
                </a:solidFill>
              </a:rPr>
              <a:t>una arquitecta excelente</a:t>
            </a:r>
            <a:endParaRPr lang="es-ES" sz="2800" i="1" dirty="0" smtClean="0">
              <a:solidFill>
                <a:srgbClr val="0070C0"/>
              </a:solidFill>
            </a:endParaRPr>
          </a:p>
          <a:p>
            <a:pPr lvl="3">
              <a:buNone/>
            </a:pPr>
            <a:r>
              <a:rPr lang="es-ES" sz="2800" i="1" dirty="0" smtClean="0">
                <a:solidFill>
                  <a:srgbClr val="0070C0"/>
                </a:solidFill>
              </a:rPr>
              <a:t>			Juan es </a:t>
            </a:r>
            <a:r>
              <a:rPr lang="es-ES" sz="2800" i="1" u="sng" dirty="0" smtClean="0">
                <a:solidFill>
                  <a:srgbClr val="0070C0"/>
                </a:solidFill>
              </a:rPr>
              <a:t>un padrazo</a:t>
            </a:r>
            <a:endParaRPr lang="es-ES" sz="2800" dirty="0">
              <a:solidFill>
                <a:srgbClr val="0070C0"/>
              </a:solidFill>
            </a:endParaRPr>
          </a:p>
          <a:p>
            <a:r>
              <a:rPr lang="es-ES" sz="2800" dirty="0"/>
              <a:t>En definiciones el atributo nominal puede ser definido: </a:t>
            </a:r>
            <a:r>
              <a:rPr lang="es-ES" sz="2800" i="1" dirty="0">
                <a:solidFill>
                  <a:srgbClr val="0070C0"/>
                </a:solidFill>
              </a:rPr>
              <a:t>La falta de agua es </a:t>
            </a:r>
            <a:r>
              <a:rPr lang="es-ES" sz="2800" i="1" u="sng" dirty="0">
                <a:solidFill>
                  <a:srgbClr val="0070C0"/>
                </a:solidFill>
              </a:rPr>
              <a:t>el problema </a:t>
            </a:r>
            <a:r>
              <a:rPr lang="es-ES" sz="2800" i="1" u="sng" dirty="0" smtClean="0">
                <a:solidFill>
                  <a:srgbClr val="0070C0"/>
                </a:solidFill>
              </a:rPr>
              <a:t>principal</a:t>
            </a:r>
            <a:endParaRPr lang="es-ES" sz="2800" u="sng" dirty="0">
              <a:solidFill>
                <a:srgbClr val="0070C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Construcciones con el verbo </a:t>
            </a:r>
            <a:r>
              <a:rPr lang="es-ES" i="1" dirty="0" smtClean="0"/>
              <a:t>ser</a:t>
            </a:r>
            <a:endParaRPr lang="es-ES" dirty="0"/>
          </a:p>
        </p:txBody>
      </p:sp>
      <p:sp>
        <p:nvSpPr>
          <p:cNvPr id="3" name="2 Marcador de contenido"/>
          <p:cNvSpPr>
            <a:spLocks noGrp="1"/>
          </p:cNvSpPr>
          <p:nvPr>
            <p:ph idx="1"/>
          </p:nvPr>
        </p:nvSpPr>
        <p:spPr>
          <a:xfrm>
            <a:off x="457200" y="1412776"/>
            <a:ext cx="8229600" cy="4713387"/>
          </a:xfrm>
        </p:spPr>
        <p:txBody>
          <a:bodyPr>
            <a:noAutofit/>
          </a:bodyPr>
          <a:lstStyle/>
          <a:p>
            <a:pPr>
              <a:buNone/>
            </a:pPr>
            <a:r>
              <a:rPr lang="es-ES" b="1" dirty="0" smtClean="0"/>
              <a:t>Copulativas identificativas o </a:t>
            </a:r>
            <a:r>
              <a:rPr lang="es-ES" b="1" dirty="0" err="1" smtClean="0"/>
              <a:t>ecuativas</a:t>
            </a:r>
            <a:endParaRPr lang="es-ES" dirty="0" smtClean="0"/>
          </a:p>
          <a:p>
            <a:pPr marL="0" indent="0">
              <a:buNone/>
            </a:pPr>
            <a:r>
              <a:rPr lang="es-ES" sz="2800" dirty="0" smtClean="0"/>
              <a:t>No se aporta una propiedad o una cualidad del sujeto</a:t>
            </a:r>
            <a:r>
              <a:rPr lang="es-ES" sz="2800" i="1" dirty="0" smtClean="0"/>
              <a:t>, </a:t>
            </a:r>
            <a:r>
              <a:rPr lang="es-ES" sz="2800" dirty="0" smtClean="0"/>
              <a:t>sino que se le atribuye un referente:</a:t>
            </a:r>
          </a:p>
          <a:p>
            <a:pPr marL="0" indent="0">
              <a:buNone/>
            </a:pPr>
            <a:r>
              <a:rPr lang="es-ES" sz="2800" i="1" dirty="0" smtClean="0">
                <a:solidFill>
                  <a:srgbClr val="0070C0"/>
                </a:solidFill>
              </a:rPr>
              <a:t>	 María es la arquitecta / Mi abrigo es ese </a:t>
            </a:r>
            <a:endParaRPr lang="es-ES" sz="2800" dirty="0" smtClean="0"/>
          </a:p>
          <a:p>
            <a:pPr marL="269875" indent="-269875">
              <a:spcBef>
                <a:spcPts val="1200"/>
              </a:spcBef>
            </a:pPr>
            <a:r>
              <a:rPr lang="es-ES" sz="2800" dirty="0"/>
              <a:t>A</a:t>
            </a:r>
            <a:r>
              <a:rPr lang="es-ES" sz="2800" dirty="0" smtClean="0"/>
              <a:t>tributo definido y sustituible por </a:t>
            </a:r>
            <a:r>
              <a:rPr lang="es-ES" sz="2800" b="1" i="1" dirty="0" smtClean="0"/>
              <a:t>ese,-a… / cuál / quién</a:t>
            </a:r>
            <a:endParaRPr lang="es-ES" sz="2800" dirty="0" smtClean="0"/>
          </a:p>
          <a:p>
            <a:pPr>
              <a:spcBef>
                <a:spcPts val="1200"/>
              </a:spcBef>
            </a:pPr>
            <a:r>
              <a:rPr lang="es-ES" sz="2800" dirty="0" err="1" smtClean="0"/>
              <a:t>Intercambiabilidad</a:t>
            </a:r>
            <a:r>
              <a:rPr lang="es-ES" sz="2800" dirty="0" smtClean="0"/>
              <a:t> SUJ - ATRIBUTO: </a:t>
            </a:r>
          </a:p>
          <a:p>
            <a:pPr lvl="1">
              <a:spcBef>
                <a:spcPts val="600"/>
              </a:spcBef>
              <a:buNone/>
            </a:pPr>
            <a:r>
              <a:rPr lang="es-ES" i="1" dirty="0" smtClean="0">
                <a:solidFill>
                  <a:srgbClr val="0070C0"/>
                </a:solidFill>
              </a:rPr>
              <a:t>	El Caballero de la Triste Figura es Don Quijote</a:t>
            </a:r>
            <a:r>
              <a:rPr lang="es-ES" dirty="0" smtClean="0"/>
              <a:t> </a:t>
            </a:r>
          </a:p>
          <a:p>
            <a:pPr lvl="1">
              <a:spcBef>
                <a:spcPts val="600"/>
              </a:spcBef>
              <a:buNone/>
            </a:pPr>
            <a:r>
              <a:rPr lang="es-ES" i="1" dirty="0" smtClean="0">
                <a:solidFill>
                  <a:srgbClr val="0070C0"/>
                </a:solidFill>
              </a:rPr>
              <a:t>	El asesino eres tú</a:t>
            </a:r>
            <a:endParaRPr lang="es-ES" dirty="0" smtClean="0"/>
          </a:p>
          <a:p>
            <a:pPr>
              <a:buNone/>
            </a:pPr>
            <a:endParaRPr lang="es-ES" sz="4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smtClean="0"/>
              <a:t>Textos para identificar Atributos / </a:t>
            </a:r>
            <a:r>
              <a:rPr lang="es-ES" sz="3600" dirty="0" err="1" smtClean="0"/>
              <a:t>CPTVOs</a:t>
            </a:r>
            <a:endParaRPr lang="es-ES" sz="3600" dirty="0"/>
          </a:p>
        </p:txBody>
      </p:sp>
      <p:sp>
        <p:nvSpPr>
          <p:cNvPr id="3" name="2 Marcador de contenido"/>
          <p:cNvSpPr>
            <a:spLocks noGrp="1"/>
          </p:cNvSpPr>
          <p:nvPr>
            <p:ph idx="1"/>
          </p:nvPr>
        </p:nvSpPr>
        <p:spPr>
          <a:xfrm>
            <a:off x="611560" y="1412776"/>
            <a:ext cx="8208912" cy="5184576"/>
          </a:xfrm>
        </p:spPr>
        <p:txBody>
          <a:bodyPr>
            <a:normAutofit/>
          </a:bodyPr>
          <a:lstStyle/>
          <a:p>
            <a:pPr marL="514350" indent="-514350">
              <a:buFont typeface="+mj-lt"/>
              <a:buAutoNum type="arabicPeriod"/>
            </a:pPr>
            <a:r>
              <a:rPr lang="es-ES_tradnl" sz="2800" dirty="0" smtClean="0"/>
              <a:t>Santiago </a:t>
            </a:r>
            <a:r>
              <a:rPr lang="es-ES_tradnl" sz="2800" dirty="0" err="1" smtClean="0"/>
              <a:t>Nasar</a:t>
            </a:r>
            <a:r>
              <a:rPr lang="es-ES_tradnl" sz="2800" dirty="0" smtClean="0"/>
              <a:t> calculaba, y se lo dijo a </a:t>
            </a:r>
            <a:r>
              <a:rPr lang="es-ES_tradnl" sz="2800" dirty="0" err="1" smtClean="0"/>
              <a:t>Bayardo</a:t>
            </a:r>
            <a:r>
              <a:rPr lang="es-ES_tradnl" sz="2800" dirty="0" smtClean="0"/>
              <a:t> San Román, que la boda iba costando hasta ese momento unos nueve mil pesos. Fue evidente que ella lo entendió como una impertinencia. CRO:047.01</a:t>
            </a:r>
            <a:endParaRPr lang="es-ES" sz="2800" dirty="0" smtClean="0"/>
          </a:p>
          <a:p>
            <a:pPr marL="514350" indent="-514350">
              <a:buFont typeface="+mj-lt"/>
              <a:buAutoNum type="arabicPeriod" startAt="2"/>
            </a:pPr>
            <a:r>
              <a:rPr lang="es-ES_tradnl" sz="2800" dirty="0" smtClean="0"/>
              <a:t>El Gringo se enoja. Le dicen el Gringo por los ojos claros pero es de la sierra de Puebla. DIE:081.12</a:t>
            </a:r>
          </a:p>
          <a:p>
            <a:pPr marL="514350" indent="-514350">
              <a:buFont typeface="+mj-lt"/>
              <a:buAutoNum type="arabicPeriod" startAt="2"/>
            </a:pPr>
            <a:r>
              <a:rPr lang="es-ES_tradnl" sz="2800" dirty="0" smtClean="0"/>
              <a:t>Thompson me contó que hizo prisioneros a unos que andaban patrullando, dos de ellos motociclistas y que tenían las mejillas hundidas, el rostro demacrado y que eran jovencísimos  [...] DIE:107.04</a:t>
            </a:r>
          </a:p>
          <a:p>
            <a:pPr marL="514350" indent="-514350">
              <a:buFont typeface="+mj-lt"/>
              <a:buAutoNum type="arabicPeriod" startAt="2"/>
            </a:pPr>
            <a:endParaRPr lang="es-ES" sz="2800" dirty="0" smtClean="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endParaRPr lang="es-ES" sz="3200" dirty="0">
              <a:solidFill>
                <a:srgbClr val="C00000"/>
              </a:solidFill>
            </a:endParaRPr>
          </a:p>
        </p:txBody>
      </p:sp>
      <p:sp>
        <p:nvSpPr>
          <p:cNvPr id="3" name="2 Marcador de contenido"/>
          <p:cNvSpPr>
            <a:spLocks noGrp="1"/>
          </p:cNvSpPr>
          <p:nvPr>
            <p:ph idx="1"/>
          </p:nvPr>
        </p:nvSpPr>
        <p:spPr>
          <a:xfrm>
            <a:off x="457200" y="836712"/>
            <a:ext cx="8507288" cy="5544616"/>
          </a:xfrm>
        </p:spPr>
        <p:txBody>
          <a:bodyPr>
            <a:normAutofit fontScale="92500" lnSpcReduction="10000"/>
          </a:bodyPr>
          <a:lstStyle/>
          <a:p>
            <a:pPr marL="514350" indent="-514350">
              <a:buNone/>
            </a:pPr>
            <a:endParaRPr lang="es-ES_tradnl" sz="2800" dirty="0" smtClean="0"/>
          </a:p>
          <a:p>
            <a:pPr marL="514350" indent="-514350">
              <a:buFont typeface="+mj-lt"/>
              <a:buAutoNum type="arabicPeriod" startAt="4"/>
            </a:pPr>
            <a:r>
              <a:rPr lang="es-ES_tradnl" sz="2800" dirty="0" smtClean="0"/>
              <a:t>"¡Si Pancho sigue agarrado de su palanca, se va a matar!" Ferrocarriles empezó a enviar despachos para que en la primera estación en la que se detuviera le avisaran a Pancho que estaba bajo arresto, que ponía en peligro la vida de otros que recorrían como él los tramos menores [...] DIE:084.05</a:t>
            </a:r>
          </a:p>
          <a:p>
            <a:pPr marL="514350" indent="-514350">
              <a:buFont typeface="+mj-lt"/>
              <a:buAutoNum type="arabicPeriod" startAt="4"/>
            </a:pPr>
            <a:r>
              <a:rPr lang="es-ES_tradnl" sz="2800" dirty="0" smtClean="0"/>
              <a:t>la voz dijo: --¿Qué está usted haciendo? --Estoy quemando los billetes de uno en uno --respondí-- y lo seguiré haciendo hasta que se avenga usted a parlamentar. Para demostrar que hablaba en serio, encendí otro billete. --¡Deje usted ahora mismo el dinero en paz! --bramó la voz. --Si no hay trato, no hay dinero. --¡Están ustedes en mi poder! LAB:200.32</a:t>
            </a:r>
            <a:endParaRPr lang="es-ES" sz="2800" dirty="0" smtClean="0"/>
          </a:p>
          <a:p>
            <a:pPr marL="514350" indent="-514350">
              <a:buFont typeface="+mj-lt"/>
              <a:buAutoNum type="arabicPeriod" startAt="4"/>
            </a:pPr>
            <a:endParaRPr lang="es-ES" sz="3000" dirty="0" smtClean="0"/>
          </a:p>
          <a:p>
            <a:pPr marL="514350" indent="-514350">
              <a:buFont typeface="+mj-lt"/>
              <a:buAutoNum type="arabicPeriod" startAt="4"/>
            </a:pPr>
            <a:endParaRPr lang="es-E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l"/>
            <a:r>
              <a:rPr lang="es-ES" sz="4000" dirty="0" smtClean="0">
                <a:latin typeface="+mn-lt"/>
                <a:cs typeface="Times New Roman" pitchFamily="18" charset="0"/>
              </a:rPr>
              <a:t>La estructura sintáctico-semántica de la cláusula</a:t>
            </a:r>
            <a:endParaRPr lang="es-ES" sz="4000" dirty="0">
              <a:latin typeface="+mn-lt"/>
              <a:cs typeface="Times New Roman" pitchFamily="18" charset="0"/>
            </a:endParaRPr>
          </a:p>
        </p:txBody>
      </p:sp>
      <p:sp>
        <p:nvSpPr>
          <p:cNvPr id="3" name="2 Marcador de contenido"/>
          <p:cNvSpPr>
            <a:spLocks noGrp="1"/>
          </p:cNvSpPr>
          <p:nvPr>
            <p:ph idx="1"/>
          </p:nvPr>
        </p:nvSpPr>
        <p:spPr/>
        <p:txBody>
          <a:bodyPr/>
          <a:lstStyle/>
          <a:p>
            <a:pPr marL="971550" lvl="1" indent="-514350">
              <a:buFont typeface="+mj-lt"/>
              <a:buAutoNum type="arabicPeriod"/>
            </a:pPr>
            <a:r>
              <a:rPr lang="es-ES" dirty="0" smtClean="0"/>
              <a:t>Tipos de situaciones, participantes y clases de entidades</a:t>
            </a:r>
          </a:p>
          <a:p>
            <a:pPr marL="971550" lvl="1" indent="-514350">
              <a:buFont typeface="+mj-lt"/>
              <a:buAutoNum type="arabicPeriod"/>
            </a:pPr>
            <a:r>
              <a:rPr lang="es-ES" dirty="0" smtClean="0"/>
              <a:t>Las funciones informativas. Tema y foco</a:t>
            </a:r>
            <a:endParaRPr lang="es-ES" sz="4800" dirty="0" smtClean="0"/>
          </a:p>
          <a:p>
            <a:pPr marL="971550" lvl="1" indent="-514350">
              <a:buFont typeface="+mj-lt"/>
              <a:buAutoNum type="arabicPeriod"/>
            </a:pPr>
            <a:r>
              <a:rPr lang="es-ES" dirty="0" smtClean="0"/>
              <a:t>Esquemas sintácticos</a:t>
            </a:r>
          </a:p>
          <a:p>
            <a:pPr marL="1371600" lvl="2" indent="-457200">
              <a:buFont typeface="+mj-lt"/>
              <a:buAutoNum type="arabicPeriod"/>
            </a:pPr>
            <a:r>
              <a:rPr lang="es-ES" dirty="0" smtClean="0"/>
              <a:t>Verbos copulativos y esquemas atributivos</a:t>
            </a:r>
          </a:p>
          <a:p>
            <a:pPr marL="1371600" lvl="2" indent="-457200">
              <a:buFont typeface="+mj-lt"/>
              <a:buAutoNum type="arabicPeriod"/>
            </a:pPr>
            <a:r>
              <a:rPr lang="pt-BR" dirty="0" smtClean="0"/>
              <a:t>Esquemas transitivos e intransitivos</a:t>
            </a:r>
            <a:endParaRPr lang="es-ES" dirty="0" smtClean="0"/>
          </a:p>
          <a:p>
            <a:pPr marL="971550" lvl="1" indent="-514350">
              <a:buFont typeface="+mj-lt"/>
              <a:buAutoNum type="arabicPeriod"/>
            </a:pPr>
            <a:r>
              <a:rPr lang="pt-BR" dirty="0" smtClean="0"/>
              <a:t> </a:t>
            </a:r>
            <a:r>
              <a:rPr lang="es-ES" dirty="0" smtClean="0"/>
              <a:t>Relaciones entre cláusulas. Diátesis</a:t>
            </a:r>
          </a:p>
          <a:p>
            <a:pPr marL="1371600" lvl="2" indent="-457200">
              <a:buFont typeface="+mj-lt"/>
              <a:buAutoNum type="arabicPeriod"/>
            </a:pPr>
            <a:r>
              <a:rPr lang="es-ES" dirty="0" smtClean="0"/>
              <a:t>Construcciones activas, pasivas y pronominales</a:t>
            </a:r>
          </a:p>
          <a:p>
            <a:pPr marL="1371600" lvl="2" indent="-457200">
              <a:buFont typeface="+mj-lt"/>
              <a:buAutoNum type="arabicPeriod"/>
            </a:pPr>
            <a:r>
              <a:rPr lang="es-ES" dirty="0" smtClean="0"/>
              <a:t>Construcciones impersonales</a:t>
            </a:r>
          </a:p>
          <a:p>
            <a:endParaRPr lang="es-ES" dirty="0"/>
          </a:p>
        </p:txBody>
      </p:sp>
      <p:sp>
        <p:nvSpPr>
          <p:cNvPr id="6" name="5 Rectángulo"/>
          <p:cNvSpPr/>
          <p:nvPr/>
        </p:nvSpPr>
        <p:spPr>
          <a:xfrm>
            <a:off x="1403648" y="3573016"/>
            <a:ext cx="6408712" cy="50405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a:bodyPr>
          <a:lstStyle/>
          <a:p>
            <a:pPr marL="514350" indent="-514350">
              <a:buFont typeface="+mj-lt"/>
              <a:buAutoNum type="arabicPeriod" startAt="6"/>
            </a:pPr>
            <a:r>
              <a:rPr lang="es-ES" sz="2400" dirty="0" smtClean="0"/>
              <a:t>Clasifica los siguientes adjetivos según su compatibilidad con los verbos </a:t>
            </a:r>
            <a:r>
              <a:rPr lang="es-ES" sz="2400" i="1" dirty="0" smtClean="0"/>
              <a:t>ser</a:t>
            </a:r>
            <a:r>
              <a:rPr lang="es-ES" sz="2400" dirty="0" smtClean="0"/>
              <a:t> y </a:t>
            </a:r>
            <a:r>
              <a:rPr lang="es-ES" sz="2400" i="1" dirty="0" smtClean="0"/>
              <a:t>estar</a:t>
            </a:r>
            <a:r>
              <a:rPr lang="es-ES" sz="2400" dirty="0" smtClean="0"/>
              <a:t>:</a:t>
            </a:r>
          </a:p>
          <a:p>
            <a:pPr marL="447675" lvl="1" indent="-47625">
              <a:buNone/>
            </a:pPr>
            <a:r>
              <a:rPr lang="es-ES" sz="2400" i="1" dirty="0" smtClean="0"/>
              <a:t>tímido, descalzo, llevadero, enfermo, capaz, vivo, muerto, inteligente, furioso, contento, despreciable, alegre, solo, nervioso, orgulloso, borracho</a:t>
            </a:r>
          </a:p>
          <a:p>
            <a:pPr marL="447675" lvl="1" indent="-47625">
              <a:buNone/>
            </a:pPr>
            <a:endParaRPr lang="es-ES" sz="2400" i="1" dirty="0" smtClean="0"/>
          </a:p>
          <a:p>
            <a:pPr marL="457200" indent="-457200">
              <a:buFont typeface="+mj-lt"/>
              <a:buAutoNum type="arabicPeriod" startAt="6"/>
            </a:pPr>
            <a:r>
              <a:rPr lang="es-ES" sz="2400" dirty="0" smtClean="0"/>
              <a:t>Comprueba si hay diferencias entre las clases en la combinación con </a:t>
            </a:r>
            <a:r>
              <a:rPr lang="es-ES" sz="2400" smtClean="0"/>
              <a:t>verbos semicopulativos</a:t>
            </a:r>
            <a:endParaRPr lang="es-ES" sz="2400" dirty="0" smtClean="0"/>
          </a:p>
          <a:p>
            <a:pPr marL="514350" indent="-514350">
              <a:buFont typeface="+mj-lt"/>
              <a:buAutoNum type="arabicPeriod" startAt="6"/>
            </a:pPr>
            <a:endParaRPr lang="es-ES" sz="2400"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l"/>
            <a:r>
              <a:rPr lang="es-ES" sz="4000" dirty="0" smtClean="0">
                <a:latin typeface="+mn-lt"/>
                <a:cs typeface="Times New Roman" pitchFamily="18" charset="0"/>
              </a:rPr>
              <a:t>La estructura sintáctico-semántica de </a:t>
            </a:r>
            <a:r>
              <a:rPr lang="es-ES" sz="4000" smtClean="0">
                <a:latin typeface="+mn-lt"/>
                <a:cs typeface="Times New Roman" pitchFamily="18" charset="0"/>
              </a:rPr>
              <a:t>la cláusula</a:t>
            </a:r>
            <a:endParaRPr lang="es-ES" sz="4000" dirty="0">
              <a:latin typeface="+mn-lt"/>
              <a:cs typeface="Times New Roman" pitchFamily="18" charset="0"/>
            </a:endParaRPr>
          </a:p>
        </p:txBody>
      </p:sp>
      <p:sp>
        <p:nvSpPr>
          <p:cNvPr id="3" name="2 Marcador de contenido"/>
          <p:cNvSpPr>
            <a:spLocks noGrp="1"/>
          </p:cNvSpPr>
          <p:nvPr>
            <p:ph idx="1"/>
          </p:nvPr>
        </p:nvSpPr>
        <p:spPr/>
        <p:txBody>
          <a:bodyPr/>
          <a:lstStyle/>
          <a:p>
            <a:pPr marL="971550" lvl="1" indent="-514350">
              <a:buFont typeface="+mj-lt"/>
              <a:buAutoNum type="arabicPeriod"/>
            </a:pPr>
            <a:r>
              <a:rPr lang="es-ES" dirty="0" smtClean="0"/>
              <a:t>Tipos de situaciones, participantes y clases de entidades</a:t>
            </a:r>
          </a:p>
          <a:p>
            <a:pPr marL="971550" lvl="1" indent="-514350">
              <a:buFont typeface="+mj-lt"/>
              <a:buAutoNum type="arabicPeriod"/>
            </a:pPr>
            <a:r>
              <a:rPr lang="es-ES" dirty="0" smtClean="0"/>
              <a:t>Las funciones informativas. Tema y foco</a:t>
            </a:r>
            <a:endParaRPr lang="es-ES" sz="4800" dirty="0" smtClean="0"/>
          </a:p>
          <a:p>
            <a:pPr marL="971550" lvl="1" indent="-514350">
              <a:buFont typeface="+mj-lt"/>
              <a:buAutoNum type="arabicPeriod"/>
            </a:pPr>
            <a:r>
              <a:rPr lang="es-ES" dirty="0" smtClean="0"/>
              <a:t>Esquemas sintácticos</a:t>
            </a:r>
          </a:p>
          <a:p>
            <a:pPr marL="1371600" lvl="2" indent="-457200">
              <a:buFont typeface="+mj-lt"/>
              <a:buAutoNum type="arabicPeriod"/>
            </a:pPr>
            <a:r>
              <a:rPr lang="es-ES" dirty="0" smtClean="0"/>
              <a:t>Verbos copulativos y esquemas atributivos</a:t>
            </a:r>
          </a:p>
          <a:p>
            <a:pPr marL="1371600" lvl="2" indent="-457200">
              <a:buFont typeface="+mj-lt"/>
              <a:buAutoNum type="arabicPeriod"/>
            </a:pPr>
            <a:r>
              <a:rPr lang="pt-BR" dirty="0" smtClean="0"/>
              <a:t>Esquemas transitivos e intransitivos</a:t>
            </a:r>
            <a:endParaRPr lang="es-ES" dirty="0" smtClean="0"/>
          </a:p>
          <a:p>
            <a:pPr marL="971550" lvl="1" indent="-514350">
              <a:buFont typeface="+mj-lt"/>
              <a:buAutoNum type="arabicPeriod"/>
            </a:pPr>
            <a:r>
              <a:rPr lang="pt-BR" dirty="0" smtClean="0"/>
              <a:t> </a:t>
            </a:r>
            <a:r>
              <a:rPr lang="es-ES" dirty="0" smtClean="0"/>
              <a:t>Relaciones entre cláusulas. Diátesis</a:t>
            </a:r>
          </a:p>
          <a:p>
            <a:pPr marL="1371600" lvl="2" indent="-457200">
              <a:buFont typeface="+mj-lt"/>
              <a:buAutoNum type="arabicPeriod"/>
            </a:pPr>
            <a:r>
              <a:rPr lang="es-ES" dirty="0" smtClean="0"/>
              <a:t>Construcciones activas, pasivas y pronominales</a:t>
            </a:r>
          </a:p>
          <a:p>
            <a:pPr marL="1371600" lvl="2" indent="-457200">
              <a:buFont typeface="+mj-lt"/>
              <a:buAutoNum type="arabicPeriod"/>
            </a:pPr>
            <a:r>
              <a:rPr lang="es-ES" dirty="0" smtClean="0"/>
              <a:t>Construcciones impersonales</a:t>
            </a:r>
          </a:p>
          <a:p>
            <a:endParaRPr lang="es-ES" dirty="0"/>
          </a:p>
        </p:txBody>
      </p:sp>
      <p:sp>
        <p:nvSpPr>
          <p:cNvPr id="5" name="4 Rectángulo"/>
          <p:cNvSpPr/>
          <p:nvPr/>
        </p:nvSpPr>
        <p:spPr>
          <a:xfrm>
            <a:off x="1331640" y="4005064"/>
            <a:ext cx="5760640" cy="50405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74638"/>
            <a:ext cx="8820472" cy="1143000"/>
          </a:xfrm>
        </p:spPr>
        <p:txBody>
          <a:bodyPr>
            <a:noAutofit/>
          </a:bodyPr>
          <a:lstStyle/>
          <a:p>
            <a:pPr lvl="1" algn="l" rtl="0">
              <a:spcBef>
                <a:spcPct val="0"/>
              </a:spcBef>
            </a:pPr>
            <a:r>
              <a:rPr lang="es-ES" sz="2600" dirty="0" smtClean="0"/>
              <a:t/>
            </a:r>
            <a:br>
              <a:rPr lang="es-ES" sz="2600" dirty="0" smtClean="0"/>
            </a:br>
            <a:r>
              <a:rPr lang="es-ES" sz="3200" dirty="0" smtClean="0"/>
              <a:t>Transitividad </a:t>
            </a:r>
            <a:r>
              <a:rPr lang="es-ES" sz="3200" dirty="0"/>
              <a:t>de los verbos y transitividad de las cláusulas</a:t>
            </a:r>
            <a:r>
              <a:rPr lang="es-ES" sz="2800" dirty="0"/>
              <a:t/>
            </a:r>
            <a:br>
              <a:rPr lang="es-ES" sz="2800" dirty="0"/>
            </a:br>
            <a:endParaRPr lang="es-ES" sz="2800" dirty="0"/>
          </a:p>
        </p:txBody>
      </p:sp>
      <p:sp>
        <p:nvSpPr>
          <p:cNvPr id="3" name="2 Marcador de contenido"/>
          <p:cNvSpPr>
            <a:spLocks noGrp="1"/>
          </p:cNvSpPr>
          <p:nvPr>
            <p:ph idx="1"/>
          </p:nvPr>
        </p:nvSpPr>
        <p:spPr>
          <a:xfrm>
            <a:off x="251520" y="1600200"/>
            <a:ext cx="8568952" cy="5069160"/>
          </a:xfrm>
        </p:spPr>
        <p:txBody>
          <a:bodyPr>
            <a:normAutofit lnSpcReduction="10000"/>
          </a:bodyPr>
          <a:lstStyle/>
          <a:p>
            <a:pPr marL="0" indent="0">
              <a:buNone/>
            </a:pPr>
            <a:r>
              <a:rPr lang="es-ES" sz="2800" b="1" dirty="0" smtClean="0"/>
              <a:t>Tradicionalmente</a:t>
            </a:r>
            <a:r>
              <a:rPr lang="es-ES" sz="2800" dirty="0" smtClean="0"/>
              <a:t> </a:t>
            </a:r>
            <a:r>
              <a:rPr lang="es-ES" sz="2800" dirty="0"/>
              <a:t>la distinción se entendía como una división de los verbos predicativos basada en sus posibilidades inherentes de construcción </a:t>
            </a:r>
            <a:r>
              <a:rPr lang="es-ES" sz="2800" dirty="0" smtClean="0"/>
              <a:t>sintáctica:</a:t>
            </a:r>
            <a:endParaRPr lang="es-ES" sz="2800" dirty="0"/>
          </a:p>
          <a:p>
            <a:r>
              <a:rPr lang="es-ES" sz="2800" b="1" dirty="0" smtClean="0"/>
              <a:t>Transitivos</a:t>
            </a:r>
            <a:r>
              <a:rPr lang="es-ES" sz="2800" dirty="0"/>
              <a:t>: se construyen con complemento directo</a:t>
            </a:r>
          </a:p>
          <a:p>
            <a:r>
              <a:rPr lang="es-ES" sz="2800" b="1" dirty="0" smtClean="0"/>
              <a:t>Intransitivos</a:t>
            </a:r>
            <a:r>
              <a:rPr lang="es-ES" sz="2800" dirty="0"/>
              <a:t>: no se construyen con complemento </a:t>
            </a:r>
            <a:r>
              <a:rPr lang="es-ES" sz="2800" dirty="0" smtClean="0"/>
              <a:t>directo</a:t>
            </a:r>
          </a:p>
          <a:p>
            <a:pPr>
              <a:buNone/>
            </a:pPr>
            <a:r>
              <a:rPr lang="es-ES" sz="2800" dirty="0" smtClean="0"/>
              <a:t>NGLE Manual §34.1.1:</a:t>
            </a:r>
          </a:p>
          <a:p>
            <a:pPr marL="0" indent="0">
              <a:buNone/>
            </a:pPr>
            <a:r>
              <a:rPr lang="es-ES" sz="2800" dirty="0" smtClean="0"/>
              <a:t>“Los verbos que se construyen con complemento directo se llaman </a:t>
            </a:r>
            <a:r>
              <a:rPr lang="es-ES" sz="2800" cap="small" dirty="0" smtClean="0"/>
              <a:t>transitivos</a:t>
            </a:r>
            <a:r>
              <a:rPr lang="es-ES" sz="2800" dirty="0" smtClean="0"/>
              <a:t>, y las oraciones que los contienen como parte del predicado se denominan</a:t>
            </a:r>
            <a:r>
              <a:rPr lang="es-ES" sz="2800" cap="small" dirty="0" smtClean="0"/>
              <a:t> oraciones transitivas</a:t>
            </a:r>
            <a:r>
              <a:rPr lang="es-ES" sz="2800" dirty="0" smtClean="0"/>
              <a:t>.”</a:t>
            </a:r>
            <a:endParaRPr lang="es-ES"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4000" dirty="0" smtClean="0"/>
              <a:t>Verbos transitivos e intransitivos</a:t>
            </a:r>
            <a:endParaRPr lang="es-ES" sz="4000" dirty="0"/>
          </a:p>
        </p:txBody>
      </p:sp>
      <p:sp>
        <p:nvSpPr>
          <p:cNvPr id="3" name="2 Marcador de contenido"/>
          <p:cNvSpPr>
            <a:spLocks noGrp="1"/>
          </p:cNvSpPr>
          <p:nvPr>
            <p:ph idx="1"/>
          </p:nvPr>
        </p:nvSpPr>
        <p:spPr/>
        <p:txBody>
          <a:bodyPr>
            <a:normAutofit/>
          </a:bodyPr>
          <a:lstStyle/>
          <a:p>
            <a:r>
              <a:rPr lang="es-ES" dirty="0"/>
              <a:t>Algunos verbos </a:t>
            </a:r>
            <a:r>
              <a:rPr lang="es-ES" dirty="0" smtClean="0"/>
              <a:t>transitivos</a:t>
            </a:r>
            <a:r>
              <a:rPr lang="es-ES" dirty="0" smtClean="0">
                <a:solidFill>
                  <a:srgbClr val="0070C0"/>
                </a:solidFill>
              </a:rPr>
              <a:t>: </a:t>
            </a:r>
            <a:r>
              <a:rPr lang="es-ES" i="1" dirty="0">
                <a:solidFill>
                  <a:srgbClr val="0000FF"/>
                </a:solidFill>
              </a:rPr>
              <a:t>abarcar, acunar, adorar, adquirir, afrontar, bordear, cometer, constatar, detestar, difundir, empañar, empuñar, </a:t>
            </a:r>
            <a:r>
              <a:rPr lang="es-ES" i="1" dirty="0" smtClean="0">
                <a:solidFill>
                  <a:srgbClr val="0000FF"/>
                </a:solidFill>
              </a:rPr>
              <a:t>izar, obtener…</a:t>
            </a:r>
            <a:endParaRPr lang="es-ES" dirty="0">
              <a:solidFill>
                <a:srgbClr val="0000FF"/>
              </a:solidFill>
            </a:endParaRPr>
          </a:p>
          <a:p>
            <a:r>
              <a:rPr lang="es-ES" dirty="0"/>
              <a:t>Y algunos </a:t>
            </a:r>
            <a:r>
              <a:rPr lang="es-ES" dirty="0" smtClean="0"/>
              <a:t>intransitivos: </a:t>
            </a:r>
            <a:r>
              <a:rPr lang="es-ES" i="1" dirty="0">
                <a:solidFill>
                  <a:srgbClr val="0000FF"/>
                </a:solidFill>
              </a:rPr>
              <a:t>abundar, aparecer, asentir, carecer, </a:t>
            </a:r>
            <a:r>
              <a:rPr lang="es-ES" i="1" dirty="0" smtClean="0">
                <a:solidFill>
                  <a:srgbClr val="0000FF"/>
                </a:solidFill>
              </a:rPr>
              <a:t>evolucionar</a:t>
            </a:r>
            <a:r>
              <a:rPr lang="es-ES" i="1" dirty="0">
                <a:solidFill>
                  <a:srgbClr val="0000FF"/>
                </a:solidFill>
              </a:rPr>
              <a:t>, faltar, fracasar, funcionar, huir, ir, sonreír…</a:t>
            </a:r>
            <a:endParaRPr lang="es-ES" dirty="0">
              <a:solidFill>
                <a:srgbClr val="0000FF"/>
              </a:solidFill>
            </a:endParaRPr>
          </a:p>
          <a:p>
            <a:endParaRPr lang="es-E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l"/>
            <a:r>
              <a:rPr lang="es-ES" sz="4000" dirty="0" smtClean="0"/>
              <a:t>Presencia y ausencia de complemento directo</a:t>
            </a:r>
            <a:endParaRPr lang="es-ES" sz="4000" dirty="0"/>
          </a:p>
        </p:txBody>
      </p:sp>
      <p:sp>
        <p:nvSpPr>
          <p:cNvPr id="3" name="2 Marcador de contenido"/>
          <p:cNvSpPr>
            <a:spLocks noGrp="1"/>
          </p:cNvSpPr>
          <p:nvPr>
            <p:ph idx="1"/>
          </p:nvPr>
        </p:nvSpPr>
        <p:spPr/>
        <p:txBody>
          <a:bodyPr>
            <a:normAutofit/>
          </a:bodyPr>
          <a:lstStyle/>
          <a:p>
            <a:pPr marL="0" indent="0">
              <a:buNone/>
            </a:pPr>
            <a:r>
              <a:rPr lang="es-ES" sz="2800" dirty="0"/>
              <a:t>Sin </a:t>
            </a:r>
            <a:r>
              <a:rPr lang="es-ES" sz="2800" dirty="0" smtClean="0"/>
              <a:t>embargo ya la gramática tradicional observó que hay cláusulas </a:t>
            </a:r>
            <a:r>
              <a:rPr lang="es-ES" sz="2800" dirty="0"/>
              <a:t>con verbo “transitivo” </a:t>
            </a:r>
            <a:r>
              <a:rPr lang="es-ES" sz="2800" b="1" dirty="0"/>
              <a:t>sin</a:t>
            </a:r>
            <a:r>
              <a:rPr lang="es-ES" sz="2800" dirty="0"/>
              <a:t> complemento directo</a:t>
            </a:r>
            <a:r>
              <a:rPr lang="es-ES" sz="2800" dirty="0" smtClean="0"/>
              <a:t>: </a:t>
            </a:r>
          </a:p>
          <a:p>
            <a:pPr marL="914400" lvl="1" indent="-514350"/>
            <a:r>
              <a:rPr lang="es-ES" b="1" dirty="0" smtClean="0"/>
              <a:t>Recuperación sintáctica</a:t>
            </a:r>
            <a:r>
              <a:rPr lang="es-ES" dirty="0" smtClean="0"/>
              <a:t>: </a:t>
            </a:r>
          </a:p>
          <a:p>
            <a:pPr marL="914400" lvl="1" indent="-514350">
              <a:buNone/>
            </a:pPr>
            <a:r>
              <a:rPr lang="es-ES" dirty="0"/>
              <a:t>	</a:t>
            </a:r>
            <a:r>
              <a:rPr lang="es-ES" i="1" dirty="0" smtClean="0">
                <a:solidFill>
                  <a:srgbClr val="0000FF"/>
                </a:solidFill>
              </a:rPr>
              <a:t>Unos tiene oportunidades y otros no </a:t>
            </a:r>
            <a:r>
              <a:rPr lang="es-ES" i="1" u="sng" dirty="0" smtClean="0">
                <a:solidFill>
                  <a:srgbClr val="0000FF"/>
                </a:solidFill>
              </a:rPr>
              <a:t>tienen</a:t>
            </a:r>
          </a:p>
          <a:p>
            <a:pPr marL="914400" lvl="1" indent="-514350"/>
            <a:r>
              <a:rPr lang="es-ES" b="1" dirty="0" smtClean="0"/>
              <a:t>Recuperación semántica (</a:t>
            </a:r>
            <a:r>
              <a:rPr lang="es-ES" b="1" i="1" dirty="0" smtClean="0"/>
              <a:t>usos absolutos</a:t>
            </a:r>
            <a:r>
              <a:rPr lang="es-ES" b="1" dirty="0" smtClean="0"/>
              <a:t>)</a:t>
            </a:r>
          </a:p>
          <a:p>
            <a:pPr marL="914400" lvl="1" indent="-514350">
              <a:buNone/>
            </a:pPr>
            <a:r>
              <a:rPr lang="es-ES" dirty="0" smtClean="0"/>
              <a:t>	</a:t>
            </a:r>
            <a:r>
              <a:rPr lang="es-ES" i="1" dirty="0" smtClean="0">
                <a:solidFill>
                  <a:srgbClr val="0000FF"/>
                </a:solidFill>
              </a:rPr>
              <a:t>El ciclista </a:t>
            </a:r>
            <a:r>
              <a:rPr lang="es-ES" i="1" u="sng" dirty="0" smtClean="0">
                <a:solidFill>
                  <a:srgbClr val="0000FF"/>
                </a:solidFill>
              </a:rPr>
              <a:t>abandonó</a:t>
            </a:r>
            <a:r>
              <a:rPr lang="es-ES" i="1" dirty="0" smtClean="0">
                <a:solidFill>
                  <a:srgbClr val="0000FF"/>
                </a:solidFill>
              </a:rPr>
              <a:t> al cabo de dos jornadas</a:t>
            </a:r>
          </a:p>
          <a:p>
            <a:pPr marL="914400" lvl="1" indent="-514350">
              <a:buNone/>
            </a:pPr>
            <a:r>
              <a:rPr lang="es-ES" i="1" dirty="0">
                <a:solidFill>
                  <a:srgbClr val="0000FF"/>
                </a:solidFill>
              </a:rPr>
              <a:t>	</a:t>
            </a:r>
            <a:r>
              <a:rPr lang="es-ES" i="1" dirty="0" smtClean="0">
                <a:solidFill>
                  <a:srgbClr val="0000FF"/>
                </a:solidFill>
              </a:rPr>
              <a:t>El niño apenas </a:t>
            </a:r>
            <a:r>
              <a:rPr lang="es-ES" i="1" u="sng" dirty="0" smtClean="0">
                <a:solidFill>
                  <a:srgbClr val="0000FF"/>
                </a:solidFill>
              </a:rPr>
              <a:t>ha comido</a:t>
            </a:r>
          </a:p>
          <a:p>
            <a:pPr marL="914400" lvl="1" indent="-514350">
              <a:buNone/>
            </a:pPr>
            <a:r>
              <a:rPr lang="es-ES" i="1" dirty="0" smtClean="0">
                <a:solidFill>
                  <a:srgbClr val="0000FF"/>
                </a:solidFill>
              </a:rPr>
              <a:t>	María </a:t>
            </a:r>
            <a:r>
              <a:rPr lang="es-ES" i="1" u="sng" dirty="0" smtClean="0">
                <a:solidFill>
                  <a:srgbClr val="0000FF"/>
                </a:solidFill>
              </a:rPr>
              <a:t>escribe</a:t>
            </a:r>
          </a:p>
          <a:p>
            <a:pPr marL="914400" lvl="1" indent="-514350">
              <a:buFont typeface="+mj-lt"/>
              <a:buAutoNum type="arabicPeriod"/>
            </a:pPr>
            <a:endParaRPr lang="es-E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l"/>
            <a:r>
              <a:rPr lang="es-ES" dirty="0" smtClean="0"/>
              <a:t>Presencia y ausencia de complemento directo</a:t>
            </a:r>
            <a:endParaRPr lang="es-ES" dirty="0"/>
          </a:p>
        </p:txBody>
      </p:sp>
      <p:sp>
        <p:nvSpPr>
          <p:cNvPr id="3" name="2 Marcador de contenido"/>
          <p:cNvSpPr>
            <a:spLocks noGrp="1"/>
          </p:cNvSpPr>
          <p:nvPr>
            <p:ph idx="1"/>
          </p:nvPr>
        </p:nvSpPr>
        <p:spPr>
          <a:xfrm>
            <a:off x="539552" y="1628800"/>
            <a:ext cx="8229600" cy="4525963"/>
          </a:xfrm>
        </p:spPr>
        <p:txBody>
          <a:bodyPr>
            <a:normAutofit/>
          </a:bodyPr>
          <a:lstStyle/>
          <a:p>
            <a:pPr marL="0" indent="0">
              <a:buNone/>
            </a:pPr>
            <a:r>
              <a:rPr lang="es-ES" sz="2800" dirty="0" smtClean="0"/>
              <a:t>Y también se observó que hay </a:t>
            </a:r>
            <a:r>
              <a:rPr lang="es-ES" sz="2800" dirty="0"/>
              <a:t>verbos </a:t>
            </a:r>
            <a:r>
              <a:rPr lang="es-ES" sz="2800" dirty="0" smtClean="0"/>
              <a:t>“intransitivos” </a:t>
            </a:r>
            <a:r>
              <a:rPr lang="es-ES" sz="2800" dirty="0"/>
              <a:t>construidos </a:t>
            </a:r>
            <a:r>
              <a:rPr lang="es-ES" sz="2800" b="1" dirty="0"/>
              <a:t>con</a:t>
            </a:r>
            <a:r>
              <a:rPr lang="es-ES" sz="2800" dirty="0"/>
              <a:t> complemento </a:t>
            </a:r>
            <a:r>
              <a:rPr lang="es-ES" sz="2800" dirty="0" smtClean="0"/>
              <a:t>directo:</a:t>
            </a:r>
          </a:p>
          <a:p>
            <a:pPr marL="514350" indent="-514350">
              <a:buFont typeface="+mj-lt"/>
              <a:buAutoNum type="arabicPeriod"/>
            </a:pPr>
            <a:r>
              <a:rPr lang="es-ES" sz="2800" b="1" dirty="0" smtClean="0"/>
              <a:t>Complemento de “acusativo interno”</a:t>
            </a:r>
          </a:p>
          <a:p>
            <a:pPr>
              <a:buNone/>
            </a:pPr>
            <a:r>
              <a:rPr lang="es-ES" sz="2800" i="1" dirty="0" smtClean="0"/>
              <a:t>		</a:t>
            </a:r>
            <a:r>
              <a:rPr lang="es-ES" sz="2800" dirty="0" smtClean="0">
                <a:solidFill>
                  <a:srgbClr val="0000FF"/>
                </a:solidFill>
              </a:rPr>
              <a:t>Durmió </a:t>
            </a:r>
            <a:r>
              <a:rPr lang="es-ES" sz="2800" dirty="0">
                <a:solidFill>
                  <a:srgbClr val="0000FF"/>
                </a:solidFill>
              </a:rPr>
              <a:t>un sueño profundo</a:t>
            </a:r>
          </a:p>
          <a:p>
            <a:pPr>
              <a:buNone/>
            </a:pPr>
            <a:r>
              <a:rPr lang="es-ES" sz="2800" dirty="0">
                <a:solidFill>
                  <a:srgbClr val="0000FF"/>
                </a:solidFill>
              </a:rPr>
              <a:t>	</a:t>
            </a:r>
            <a:r>
              <a:rPr lang="es-ES" sz="2800" dirty="0" smtClean="0">
                <a:solidFill>
                  <a:srgbClr val="0000FF"/>
                </a:solidFill>
              </a:rPr>
              <a:t>	Lloró </a:t>
            </a:r>
            <a:r>
              <a:rPr lang="es-ES" sz="2800" dirty="0">
                <a:solidFill>
                  <a:srgbClr val="0000FF"/>
                </a:solidFill>
              </a:rPr>
              <a:t>lágrimas </a:t>
            </a:r>
            <a:r>
              <a:rPr lang="es-ES" sz="2800" dirty="0" smtClean="0">
                <a:solidFill>
                  <a:srgbClr val="0000FF"/>
                </a:solidFill>
              </a:rPr>
              <a:t>amargas</a:t>
            </a:r>
            <a:endParaRPr lang="es-ES" sz="2400" dirty="0" smtClean="0">
              <a:solidFill>
                <a:srgbClr val="0000FF"/>
              </a:solidFill>
            </a:endParaRPr>
          </a:p>
          <a:p>
            <a:pPr marL="514350" indent="-514350">
              <a:buFont typeface="+mj-lt"/>
              <a:buAutoNum type="arabicPeriod" startAt="2"/>
            </a:pPr>
            <a:r>
              <a:rPr lang="es-ES" sz="2800" b="1" dirty="0" smtClean="0"/>
              <a:t>Complementos cognados</a:t>
            </a:r>
          </a:p>
          <a:p>
            <a:pPr marL="514350" indent="-514350">
              <a:buNone/>
            </a:pPr>
            <a:r>
              <a:rPr lang="es-ES" sz="2800" i="1" dirty="0" smtClean="0"/>
              <a:t>		</a:t>
            </a:r>
            <a:r>
              <a:rPr lang="es-ES" sz="2800" dirty="0" smtClean="0">
                <a:solidFill>
                  <a:srgbClr val="0000FF"/>
                </a:solidFill>
              </a:rPr>
              <a:t>Vive </a:t>
            </a:r>
            <a:r>
              <a:rPr lang="es-ES" sz="2800" dirty="0">
                <a:solidFill>
                  <a:srgbClr val="0000FF"/>
                </a:solidFill>
              </a:rPr>
              <a:t>una vida </a:t>
            </a:r>
            <a:r>
              <a:rPr lang="es-ES" sz="2800" dirty="0" smtClean="0">
                <a:solidFill>
                  <a:srgbClr val="0000FF"/>
                </a:solidFill>
              </a:rPr>
              <a:t>relajada</a:t>
            </a:r>
          </a:p>
          <a:p>
            <a:pPr marL="514350" indent="-514350">
              <a:buNone/>
            </a:pPr>
            <a:r>
              <a:rPr lang="es-ES" sz="2800" dirty="0">
                <a:solidFill>
                  <a:srgbClr val="0000FF"/>
                </a:solidFill>
              </a:rPr>
              <a:t>	</a:t>
            </a:r>
            <a:r>
              <a:rPr lang="es-ES" sz="2800" dirty="0" smtClean="0">
                <a:solidFill>
                  <a:srgbClr val="0000FF"/>
                </a:solidFill>
              </a:rPr>
              <a:t>	</a:t>
            </a:r>
            <a:r>
              <a:rPr lang="es-ES" sz="2800" dirty="0">
                <a:solidFill>
                  <a:srgbClr val="0000FF"/>
                </a:solidFill>
              </a:rPr>
              <a:t>[…] murió la muerte que luego diré</a:t>
            </a:r>
          </a:p>
          <a:p>
            <a:pPr marL="514350" indent="-514350">
              <a:buNone/>
            </a:pPr>
            <a:endParaRPr lang="es-ES" sz="2800" dirty="0"/>
          </a:p>
          <a:p>
            <a:pPr marL="514350" indent="-514350">
              <a:buFont typeface="+mj-lt"/>
              <a:buAutoNum type="arabicPeriod" startAt="2"/>
            </a:pPr>
            <a:endParaRPr lang="es-ES" sz="2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4000" dirty="0" smtClean="0"/>
              <a:t>La transitividad de la cláusula</a:t>
            </a:r>
            <a:endParaRPr lang="es-ES" sz="4000" dirty="0"/>
          </a:p>
        </p:txBody>
      </p:sp>
      <p:sp>
        <p:nvSpPr>
          <p:cNvPr id="3" name="2 Marcador de contenido"/>
          <p:cNvSpPr>
            <a:spLocks noGrp="1"/>
          </p:cNvSpPr>
          <p:nvPr>
            <p:ph idx="1"/>
          </p:nvPr>
        </p:nvSpPr>
        <p:spPr/>
        <p:txBody>
          <a:bodyPr>
            <a:normAutofit lnSpcReduction="10000"/>
          </a:bodyPr>
          <a:lstStyle/>
          <a:p>
            <a:pPr marL="531813" indent="-531813" algn="just"/>
            <a:r>
              <a:rPr lang="es-ES" dirty="0" smtClean="0"/>
              <a:t>No es posible una delimitación estricta entre verbos transitivos e intransitivos, sino una gradación entre la probabilidad máxima (total) y mínima (nula) de complementación directa.</a:t>
            </a:r>
          </a:p>
          <a:p>
            <a:pPr marL="531813" indent="-531813" algn="just"/>
            <a:r>
              <a:rPr lang="es-ES" dirty="0" smtClean="0"/>
              <a:t>Resulta más adecuado atribuir el carácter transitivo e intransitivo a las </a:t>
            </a:r>
            <a:r>
              <a:rPr lang="es-ES" b="1" dirty="0" smtClean="0"/>
              <a:t>cláusulas concretas</a:t>
            </a:r>
            <a:r>
              <a:rPr lang="es-ES" dirty="0" smtClean="0"/>
              <a:t>, según lleven o no complemento directo, que a los verbos.</a:t>
            </a:r>
            <a:endParaRPr lang="es-E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l"/>
            <a:r>
              <a:rPr lang="es-ES" sz="4000" dirty="0" smtClean="0"/>
              <a:t>Características sintáctica del complemento directo</a:t>
            </a:r>
            <a:endParaRPr lang="es-ES" sz="4000" dirty="0"/>
          </a:p>
        </p:txBody>
      </p:sp>
      <p:sp>
        <p:nvSpPr>
          <p:cNvPr id="3" name="2 Marcador de contenido"/>
          <p:cNvSpPr>
            <a:spLocks noGrp="1"/>
          </p:cNvSpPr>
          <p:nvPr>
            <p:ph idx="1"/>
          </p:nvPr>
        </p:nvSpPr>
        <p:spPr>
          <a:xfrm>
            <a:off x="251520" y="1600200"/>
            <a:ext cx="8640960" cy="4853136"/>
          </a:xfrm>
        </p:spPr>
        <p:txBody>
          <a:bodyPr>
            <a:normAutofit lnSpcReduction="10000"/>
          </a:bodyPr>
          <a:lstStyle/>
          <a:p>
            <a:r>
              <a:rPr lang="es-ES" dirty="0" smtClean="0"/>
              <a:t>Presenta diferentes realizaciones categoriales:</a:t>
            </a:r>
          </a:p>
          <a:p>
            <a:pPr marL="514350" indent="-514350">
              <a:buFont typeface="+mj-lt"/>
              <a:buAutoNum type="arabicPeriod"/>
            </a:pPr>
            <a:r>
              <a:rPr lang="es-ES" sz="2800" dirty="0" smtClean="0">
                <a:solidFill>
                  <a:srgbClr val="0000FF"/>
                </a:solidFill>
              </a:rPr>
              <a:t>No sé quién ha ganado </a:t>
            </a:r>
          </a:p>
          <a:p>
            <a:pPr marL="514350" indent="-514350">
              <a:buFont typeface="+mj-lt"/>
              <a:buAutoNum type="arabicPeriod"/>
            </a:pPr>
            <a:r>
              <a:rPr lang="es-ES" sz="2800" dirty="0" smtClean="0">
                <a:solidFill>
                  <a:srgbClr val="0000FF"/>
                </a:solidFill>
              </a:rPr>
              <a:t>Encargó lo que necesitaba</a:t>
            </a:r>
          </a:p>
          <a:p>
            <a:pPr marL="514350" indent="-514350">
              <a:buFont typeface="+mj-lt"/>
              <a:buAutoNum type="arabicPeriod"/>
            </a:pPr>
            <a:r>
              <a:rPr lang="es-ES" sz="2800" dirty="0" smtClean="0">
                <a:solidFill>
                  <a:srgbClr val="0000FF"/>
                </a:solidFill>
              </a:rPr>
              <a:t>El </a:t>
            </a:r>
            <a:r>
              <a:rPr lang="es-ES" sz="2800" dirty="0">
                <a:solidFill>
                  <a:srgbClr val="0000FF"/>
                </a:solidFill>
              </a:rPr>
              <a:t>niño necesita una abuela </a:t>
            </a:r>
            <a:r>
              <a:rPr lang="es-ES" sz="2800" dirty="0" smtClean="0">
                <a:solidFill>
                  <a:srgbClr val="0000FF"/>
                </a:solidFill>
              </a:rPr>
              <a:t>(SON: </a:t>
            </a:r>
            <a:r>
              <a:rPr lang="es-ES" sz="2800" dirty="0">
                <a:solidFill>
                  <a:srgbClr val="0000FF"/>
                </a:solidFill>
              </a:rPr>
              <a:t>266, </a:t>
            </a:r>
            <a:r>
              <a:rPr lang="es-ES" sz="2800" dirty="0" smtClean="0">
                <a:solidFill>
                  <a:srgbClr val="0000FF"/>
                </a:solidFill>
              </a:rPr>
              <a:t>20)</a:t>
            </a:r>
          </a:p>
          <a:p>
            <a:pPr marL="514350" indent="-514350">
              <a:buFont typeface="+mj-lt"/>
              <a:buAutoNum type="arabicPeriod"/>
            </a:pPr>
            <a:r>
              <a:rPr lang="es-ES" sz="2800" dirty="0">
                <a:solidFill>
                  <a:srgbClr val="0000FF"/>
                </a:solidFill>
              </a:rPr>
              <a:t>Oímos también a los perros de las cabañas </a:t>
            </a:r>
            <a:r>
              <a:rPr lang="es-ES" sz="2800" dirty="0" smtClean="0">
                <a:solidFill>
                  <a:srgbClr val="0000FF"/>
                </a:solidFill>
              </a:rPr>
              <a:t>(GLE: </a:t>
            </a:r>
            <a:r>
              <a:rPr lang="es-ES" sz="2800" dirty="0">
                <a:solidFill>
                  <a:srgbClr val="0000FF"/>
                </a:solidFill>
              </a:rPr>
              <a:t>30, </a:t>
            </a:r>
            <a:r>
              <a:rPr lang="es-ES" sz="2800" dirty="0" smtClean="0">
                <a:solidFill>
                  <a:srgbClr val="0000FF"/>
                </a:solidFill>
              </a:rPr>
              <a:t>31)</a:t>
            </a:r>
          </a:p>
          <a:p>
            <a:pPr marL="514350" indent="-514350">
              <a:buFont typeface="+mj-lt"/>
              <a:buAutoNum type="arabicPeriod"/>
            </a:pPr>
            <a:r>
              <a:rPr lang="es-ES_tradnl" sz="2800" dirty="0" smtClean="0">
                <a:solidFill>
                  <a:srgbClr val="0000FF"/>
                </a:solidFill>
              </a:rPr>
              <a:t>A Juan lo he visto hace un rato</a:t>
            </a:r>
          </a:p>
          <a:p>
            <a:pPr marL="514350" indent="-514350">
              <a:buFont typeface="+mj-lt"/>
              <a:buAutoNum type="arabicPeriod"/>
            </a:pPr>
            <a:r>
              <a:rPr lang="es-ES" sz="2800" dirty="0" smtClean="0">
                <a:solidFill>
                  <a:srgbClr val="0000FF"/>
                </a:solidFill>
              </a:rPr>
              <a:t>─¿Tienes ya el billete?       ─Lo compraré mañana</a:t>
            </a:r>
          </a:p>
          <a:p>
            <a:pPr marL="514350" indent="-514350">
              <a:buFont typeface="+mj-lt"/>
              <a:buAutoNum type="arabicPeriod"/>
            </a:pPr>
            <a:r>
              <a:rPr lang="es-ES" sz="2800" dirty="0" smtClean="0">
                <a:solidFill>
                  <a:srgbClr val="0000FF"/>
                </a:solidFill>
              </a:rPr>
              <a:t>El </a:t>
            </a:r>
            <a:r>
              <a:rPr lang="es-ES" sz="2800" dirty="0">
                <a:solidFill>
                  <a:srgbClr val="0000FF"/>
                </a:solidFill>
              </a:rPr>
              <a:t>viejo está reventando de orgullo, mientras </a:t>
            </a:r>
            <a:r>
              <a:rPr lang="es-ES" sz="2800" dirty="0" err="1">
                <a:solidFill>
                  <a:srgbClr val="0000FF"/>
                </a:solidFill>
              </a:rPr>
              <a:t>Anunziata</a:t>
            </a:r>
            <a:r>
              <a:rPr lang="es-ES" sz="2800" dirty="0">
                <a:solidFill>
                  <a:srgbClr val="0000FF"/>
                </a:solidFill>
              </a:rPr>
              <a:t> le oye estupefacta. </a:t>
            </a:r>
            <a:r>
              <a:rPr lang="es-ES" sz="2800" dirty="0" smtClean="0">
                <a:solidFill>
                  <a:srgbClr val="0000FF"/>
                </a:solidFill>
              </a:rPr>
              <a:t>(SON: </a:t>
            </a:r>
            <a:r>
              <a:rPr lang="es-ES" sz="2800" dirty="0">
                <a:solidFill>
                  <a:srgbClr val="0000FF"/>
                </a:solidFill>
              </a:rPr>
              <a:t>63, </a:t>
            </a:r>
            <a:r>
              <a:rPr lang="es-ES" sz="2800" dirty="0" smtClean="0">
                <a:solidFill>
                  <a:srgbClr val="0000FF"/>
                </a:solidFill>
              </a:rPr>
              <a:t>12)</a:t>
            </a:r>
          </a:p>
          <a:p>
            <a:pPr marL="514350" indent="-514350">
              <a:buFont typeface="+mj-lt"/>
              <a:buAutoNum type="arabicPeriod"/>
            </a:pPr>
            <a:endParaRPr lang="es-ES" sz="2800" dirty="0"/>
          </a:p>
          <a:p>
            <a:pPr marL="514350" indent="-514350">
              <a:buFont typeface="+mj-lt"/>
              <a:buAutoNum type="arabicPeriod"/>
            </a:pPr>
            <a:endParaRPr lang="es-ES" sz="2800" dirty="0"/>
          </a:p>
          <a:p>
            <a:pPr marL="514350" indent="-514350">
              <a:buFont typeface="+mj-lt"/>
              <a:buAutoNum type="arabicPeriod"/>
            </a:pPr>
            <a:endParaRPr lang="es-ES" sz="2800" dirty="0"/>
          </a:p>
          <a:p>
            <a:pPr marL="514350" indent="-514350">
              <a:buFont typeface="+mj-lt"/>
              <a:buAutoNum type="arabicPeriod"/>
            </a:pPr>
            <a:endParaRPr lang="es-ES" dirty="0"/>
          </a:p>
          <a:p>
            <a:pPr marL="514350" indent="-514350">
              <a:buFont typeface="+mj-lt"/>
              <a:buAutoNum type="arabicPeriod"/>
            </a:pPr>
            <a:endParaRPr lang="es-E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l"/>
            <a:r>
              <a:rPr lang="es-ES" sz="4000" dirty="0" smtClean="0"/>
              <a:t>Características sintáctica del complemento directo</a:t>
            </a:r>
            <a:endParaRPr lang="es-ES" sz="4000" dirty="0"/>
          </a:p>
        </p:txBody>
      </p:sp>
      <p:sp>
        <p:nvSpPr>
          <p:cNvPr id="3" name="2 Marcador de contenido"/>
          <p:cNvSpPr>
            <a:spLocks noGrp="1"/>
          </p:cNvSpPr>
          <p:nvPr>
            <p:ph idx="1"/>
          </p:nvPr>
        </p:nvSpPr>
        <p:spPr>
          <a:xfrm>
            <a:off x="251520" y="1600200"/>
            <a:ext cx="8640960" cy="4853136"/>
          </a:xfrm>
        </p:spPr>
        <p:txBody>
          <a:bodyPr>
            <a:normAutofit lnSpcReduction="10000"/>
          </a:bodyPr>
          <a:lstStyle/>
          <a:p>
            <a:r>
              <a:rPr lang="es-ES" dirty="0" smtClean="0"/>
              <a:t>Presenta diferentes realizaciones categoriales:</a:t>
            </a:r>
          </a:p>
          <a:p>
            <a:pPr marL="514350" indent="-514350">
              <a:buFont typeface="+mj-lt"/>
              <a:buAutoNum type="arabicPeriod"/>
            </a:pPr>
            <a:r>
              <a:rPr lang="es-ES" sz="2800" dirty="0" smtClean="0">
                <a:solidFill>
                  <a:srgbClr val="0000FF"/>
                </a:solidFill>
              </a:rPr>
              <a:t>No sé </a:t>
            </a:r>
            <a:r>
              <a:rPr lang="es-ES" sz="2800" b="1" dirty="0" smtClean="0">
                <a:solidFill>
                  <a:srgbClr val="0000FF"/>
                </a:solidFill>
              </a:rPr>
              <a:t>quién ha ganado </a:t>
            </a:r>
          </a:p>
          <a:p>
            <a:pPr marL="514350" indent="-514350">
              <a:buFont typeface="+mj-lt"/>
              <a:buAutoNum type="arabicPeriod"/>
            </a:pPr>
            <a:r>
              <a:rPr lang="es-ES" sz="2800" dirty="0" smtClean="0">
                <a:solidFill>
                  <a:srgbClr val="0000FF"/>
                </a:solidFill>
              </a:rPr>
              <a:t>Encargó </a:t>
            </a:r>
            <a:r>
              <a:rPr lang="es-ES" sz="2800" b="1" dirty="0" smtClean="0">
                <a:solidFill>
                  <a:srgbClr val="0000FF"/>
                </a:solidFill>
              </a:rPr>
              <a:t>lo que necesitaba</a:t>
            </a:r>
          </a:p>
          <a:p>
            <a:pPr marL="514350" indent="-514350">
              <a:buFont typeface="+mj-lt"/>
              <a:buAutoNum type="arabicPeriod"/>
            </a:pPr>
            <a:r>
              <a:rPr lang="es-ES" sz="2800" dirty="0" smtClean="0">
                <a:solidFill>
                  <a:srgbClr val="0000FF"/>
                </a:solidFill>
              </a:rPr>
              <a:t>El </a:t>
            </a:r>
            <a:r>
              <a:rPr lang="es-ES" sz="2800" dirty="0">
                <a:solidFill>
                  <a:srgbClr val="0000FF"/>
                </a:solidFill>
              </a:rPr>
              <a:t>niño necesita </a:t>
            </a:r>
            <a:r>
              <a:rPr lang="es-ES" sz="2800" b="1" dirty="0">
                <a:solidFill>
                  <a:srgbClr val="0000FF"/>
                </a:solidFill>
              </a:rPr>
              <a:t>una abuela </a:t>
            </a:r>
            <a:r>
              <a:rPr lang="es-ES" sz="2800" dirty="0" smtClean="0">
                <a:solidFill>
                  <a:srgbClr val="0000FF"/>
                </a:solidFill>
              </a:rPr>
              <a:t>(SON: </a:t>
            </a:r>
            <a:r>
              <a:rPr lang="es-ES" sz="2800" dirty="0">
                <a:solidFill>
                  <a:srgbClr val="0000FF"/>
                </a:solidFill>
              </a:rPr>
              <a:t>266, </a:t>
            </a:r>
            <a:r>
              <a:rPr lang="es-ES" sz="2800" dirty="0" smtClean="0">
                <a:solidFill>
                  <a:srgbClr val="0000FF"/>
                </a:solidFill>
              </a:rPr>
              <a:t>20)</a:t>
            </a:r>
          </a:p>
          <a:p>
            <a:pPr marL="514350" indent="-514350">
              <a:buFont typeface="+mj-lt"/>
              <a:buAutoNum type="arabicPeriod"/>
            </a:pPr>
            <a:r>
              <a:rPr lang="es-ES" sz="2800" dirty="0">
                <a:solidFill>
                  <a:srgbClr val="0000FF"/>
                </a:solidFill>
              </a:rPr>
              <a:t>Oímos también </a:t>
            </a:r>
            <a:r>
              <a:rPr lang="es-ES" sz="2800" b="1" dirty="0">
                <a:solidFill>
                  <a:srgbClr val="0000FF"/>
                </a:solidFill>
              </a:rPr>
              <a:t>a los perros de las cabañas </a:t>
            </a:r>
            <a:r>
              <a:rPr lang="es-ES" sz="2800" dirty="0" smtClean="0">
                <a:solidFill>
                  <a:srgbClr val="0000FF"/>
                </a:solidFill>
              </a:rPr>
              <a:t>(GLE: </a:t>
            </a:r>
            <a:r>
              <a:rPr lang="es-ES" sz="2800" dirty="0">
                <a:solidFill>
                  <a:srgbClr val="0000FF"/>
                </a:solidFill>
              </a:rPr>
              <a:t>30, </a:t>
            </a:r>
            <a:r>
              <a:rPr lang="es-ES" sz="2800" dirty="0" smtClean="0">
                <a:solidFill>
                  <a:srgbClr val="0000FF"/>
                </a:solidFill>
              </a:rPr>
              <a:t>31)</a:t>
            </a:r>
          </a:p>
          <a:p>
            <a:pPr marL="514350" indent="-514350">
              <a:buFont typeface="+mj-lt"/>
              <a:buAutoNum type="arabicPeriod"/>
            </a:pPr>
            <a:r>
              <a:rPr lang="es-ES_tradnl" sz="2800" b="1" dirty="0" smtClean="0">
                <a:solidFill>
                  <a:srgbClr val="0000FF"/>
                </a:solidFill>
              </a:rPr>
              <a:t>A Juan lo</a:t>
            </a:r>
            <a:r>
              <a:rPr lang="es-ES_tradnl" sz="2800" dirty="0" smtClean="0">
                <a:solidFill>
                  <a:srgbClr val="0000FF"/>
                </a:solidFill>
              </a:rPr>
              <a:t> he visto hace un rato</a:t>
            </a:r>
          </a:p>
          <a:p>
            <a:pPr marL="514350" indent="-514350">
              <a:buFont typeface="+mj-lt"/>
              <a:buAutoNum type="arabicPeriod"/>
            </a:pPr>
            <a:r>
              <a:rPr lang="es-ES" sz="2800" dirty="0" smtClean="0">
                <a:solidFill>
                  <a:srgbClr val="0000FF"/>
                </a:solidFill>
              </a:rPr>
              <a:t>─¿Tienes ya </a:t>
            </a:r>
            <a:r>
              <a:rPr lang="es-ES" sz="2800" b="1" dirty="0" smtClean="0">
                <a:solidFill>
                  <a:srgbClr val="0000FF"/>
                </a:solidFill>
              </a:rPr>
              <a:t>el billete</a:t>
            </a:r>
            <a:r>
              <a:rPr lang="es-ES" sz="2800" dirty="0" smtClean="0">
                <a:solidFill>
                  <a:srgbClr val="0000FF"/>
                </a:solidFill>
              </a:rPr>
              <a:t>?       ─</a:t>
            </a:r>
            <a:r>
              <a:rPr lang="es-ES" sz="2800" b="1" dirty="0" smtClean="0">
                <a:solidFill>
                  <a:srgbClr val="0000FF"/>
                </a:solidFill>
              </a:rPr>
              <a:t>Lo</a:t>
            </a:r>
            <a:r>
              <a:rPr lang="es-ES" sz="2800" dirty="0" smtClean="0">
                <a:solidFill>
                  <a:srgbClr val="0000FF"/>
                </a:solidFill>
              </a:rPr>
              <a:t> compraré mañana</a:t>
            </a:r>
          </a:p>
          <a:p>
            <a:pPr marL="514350" indent="-514350">
              <a:buFont typeface="+mj-lt"/>
              <a:buAutoNum type="arabicPeriod"/>
            </a:pPr>
            <a:r>
              <a:rPr lang="es-ES" sz="2800" dirty="0" smtClean="0">
                <a:solidFill>
                  <a:srgbClr val="0000FF"/>
                </a:solidFill>
              </a:rPr>
              <a:t>El </a:t>
            </a:r>
            <a:r>
              <a:rPr lang="es-ES" sz="2800" dirty="0">
                <a:solidFill>
                  <a:srgbClr val="0000FF"/>
                </a:solidFill>
              </a:rPr>
              <a:t>viejo está reventando de orgullo, mientras </a:t>
            </a:r>
            <a:r>
              <a:rPr lang="es-ES" sz="2800" dirty="0" err="1">
                <a:solidFill>
                  <a:srgbClr val="0000FF"/>
                </a:solidFill>
              </a:rPr>
              <a:t>Anunziata</a:t>
            </a:r>
            <a:r>
              <a:rPr lang="es-ES" sz="2800" dirty="0">
                <a:solidFill>
                  <a:srgbClr val="0000FF"/>
                </a:solidFill>
              </a:rPr>
              <a:t> </a:t>
            </a:r>
            <a:r>
              <a:rPr lang="es-ES" sz="2800" b="1" dirty="0">
                <a:solidFill>
                  <a:srgbClr val="0000FF"/>
                </a:solidFill>
              </a:rPr>
              <a:t>le</a:t>
            </a:r>
            <a:r>
              <a:rPr lang="es-ES" sz="2800" dirty="0">
                <a:solidFill>
                  <a:srgbClr val="0000FF"/>
                </a:solidFill>
              </a:rPr>
              <a:t> oye estupefacta. </a:t>
            </a:r>
            <a:r>
              <a:rPr lang="es-ES" sz="2800" dirty="0" smtClean="0">
                <a:solidFill>
                  <a:srgbClr val="0000FF"/>
                </a:solidFill>
              </a:rPr>
              <a:t>(SON: </a:t>
            </a:r>
            <a:r>
              <a:rPr lang="es-ES" sz="2800" dirty="0">
                <a:solidFill>
                  <a:srgbClr val="0000FF"/>
                </a:solidFill>
              </a:rPr>
              <a:t>63, </a:t>
            </a:r>
            <a:r>
              <a:rPr lang="es-ES" sz="2800" dirty="0" smtClean="0">
                <a:solidFill>
                  <a:srgbClr val="0000FF"/>
                </a:solidFill>
              </a:rPr>
              <a:t>12)</a:t>
            </a:r>
          </a:p>
          <a:p>
            <a:pPr marL="514350" indent="-514350">
              <a:buFont typeface="+mj-lt"/>
              <a:buAutoNum type="arabicPeriod"/>
            </a:pPr>
            <a:endParaRPr lang="es-ES" sz="2800" dirty="0"/>
          </a:p>
          <a:p>
            <a:pPr marL="514350" indent="-514350">
              <a:buFont typeface="+mj-lt"/>
              <a:buAutoNum type="arabicPeriod"/>
            </a:pPr>
            <a:endParaRPr lang="es-ES" sz="2800" dirty="0"/>
          </a:p>
          <a:p>
            <a:pPr marL="514350" indent="-514350">
              <a:buFont typeface="+mj-lt"/>
              <a:buAutoNum type="arabicPeriod"/>
            </a:pPr>
            <a:endParaRPr lang="es-ES" sz="2800" dirty="0"/>
          </a:p>
          <a:p>
            <a:pPr marL="514350" indent="-514350">
              <a:buFont typeface="+mj-lt"/>
              <a:buAutoNum type="arabicPeriod"/>
            </a:pPr>
            <a:endParaRPr lang="es-ES" dirty="0"/>
          </a:p>
          <a:p>
            <a:pPr marL="514350" indent="-514350">
              <a:buFont typeface="+mj-lt"/>
              <a:buAutoNum type="arabicPeriod"/>
            </a:pPr>
            <a:endParaRPr lang="es-E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74638"/>
            <a:ext cx="8820472" cy="1143000"/>
          </a:xfrm>
        </p:spPr>
        <p:txBody>
          <a:bodyPr>
            <a:noAutofit/>
          </a:bodyPr>
          <a:lstStyle/>
          <a:p>
            <a:pPr algn="l"/>
            <a:r>
              <a:rPr lang="es-ES" sz="3600" dirty="0" smtClean="0"/>
              <a:t/>
            </a:r>
            <a:br>
              <a:rPr lang="es-ES" sz="3600" dirty="0" smtClean="0"/>
            </a:br>
            <a:r>
              <a:rPr lang="es-ES" sz="3200" dirty="0" smtClean="0"/>
              <a:t>Características sintáctica del complemento directo. La sustitución pronominal (§34.2)</a:t>
            </a:r>
            <a:r>
              <a:rPr lang="es-ES" sz="3400" dirty="0" smtClean="0"/>
              <a:t/>
            </a:r>
            <a:br>
              <a:rPr lang="es-ES" sz="3400" dirty="0" smtClean="0"/>
            </a:br>
            <a:endParaRPr lang="es-ES" sz="3400" dirty="0"/>
          </a:p>
        </p:txBody>
      </p:sp>
      <p:sp>
        <p:nvSpPr>
          <p:cNvPr id="3" name="2 Marcador de contenido"/>
          <p:cNvSpPr>
            <a:spLocks noGrp="1"/>
          </p:cNvSpPr>
          <p:nvPr>
            <p:ph idx="1"/>
          </p:nvPr>
        </p:nvSpPr>
        <p:spPr>
          <a:xfrm>
            <a:off x="457200" y="1412776"/>
            <a:ext cx="8435280" cy="5112568"/>
          </a:xfrm>
        </p:spPr>
        <p:txBody>
          <a:bodyPr>
            <a:normAutofit/>
          </a:bodyPr>
          <a:lstStyle/>
          <a:p>
            <a:endParaRPr lang="es-ES" sz="2800" dirty="0" smtClean="0"/>
          </a:p>
          <a:p>
            <a:r>
              <a:rPr lang="es-ES" sz="2800" dirty="0" smtClean="0"/>
              <a:t>Restricciones con indefinidos inespecíficos: </a:t>
            </a:r>
          </a:p>
          <a:p>
            <a:pPr indent="22225">
              <a:spcBef>
                <a:spcPts val="600"/>
              </a:spcBef>
              <a:buNone/>
            </a:pPr>
            <a:r>
              <a:rPr lang="es-ES" sz="2400" dirty="0" smtClean="0">
                <a:solidFill>
                  <a:srgbClr val="0000FF"/>
                </a:solidFill>
              </a:rPr>
              <a:t>No traje nada</a:t>
            </a:r>
          </a:p>
          <a:p>
            <a:pPr indent="22225">
              <a:spcBef>
                <a:spcPts val="600"/>
              </a:spcBef>
              <a:buNone/>
            </a:pPr>
            <a:r>
              <a:rPr lang="es-ES" sz="2400" dirty="0" smtClean="0">
                <a:solidFill>
                  <a:srgbClr val="0000FF"/>
                </a:solidFill>
              </a:rPr>
              <a:t>-¿Tienes dinero?    -No, no (*lo) tengo</a:t>
            </a:r>
          </a:p>
          <a:p>
            <a:r>
              <a:rPr lang="es-ES" sz="2800" dirty="0" smtClean="0"/>
              <a:t>Inestabilidad con los argumentos cuantitativos de verbos de medida: </a:t>
            </a:r>
          </a:p>
          <a:p>
            <a:pPr marL="365125" lvl="1" indent="0">
              <a:buNone/>
            </a:pPr>
            <a:r>
              <a:rPr lang="es-ES" sz="2400" dirty="0" smtClean="0">
                <a:solidFill>
                  <a:srgbClr val="0000FF"/>
                </a:solidFill>
              </a:rPr>
              <a:t>La maleta pesa veinte kilos   	Los pesa</a:t>
            </a:r>
          </a:p>
          <a:p>
            <a:pPr marL="365125" lvl="1" indent="0">
              <a:buNone/>
            </a:pPr>
            <a:r>
              <a:rPr lang="es-ES" sz="2400" dirty="0" smtClean="0">
                <a:solidFill>
                  <a:srgbClr val="0000FF"/>
                </a:solidFill>
              </a:rPr>
              <a:t>Solo cuesta un euro		? Lo cuesta</a:t>
            </a:r>
          </a:p>
          <a:p>
            <a:pPr marL="365125" lvl="1" indent="0">
              <a:buNone/>
            </a:pPr>
            <a:r>
              <a:rPr lang="es-ES" sz="2400" dirty="0" smtClean="0">
                <a:solidFill>
                  <a:srgbClr val="0000FF"/>
                </a:solidFill>
              </a:rPr>
              <a:t>Red Smith, </a:t>
            </a:r>
            <a:r>
              <a:rPr lang="es-ES" sz="2400" u="sng" dirty="0" smtClean="0">
                <a:solidFill>
                  <a:srgbClr val="0000FF"/>
                </a:solidFill>
              </a:rPr>
              <a:t>que cuenta setenta años</a:t>
            </a:r>
            <a:r>
              <a:rPr lang="es-ES" sz="2400" dirty="0" smtClean="0">
                <a:solidFill>
                  <a:srgbClr val="0000FF"/>
                </a:solidFill>
              </a:rPr>
              <a:t>, es periodista desde hace más de cincuenta[…]      		* Los cuenta</a:t>
            </a:r>
            <a:endParaRPr lang="es-ES" sz="2400" i="1" dirty="0" smtClean="0">
              <a:solidFill>
                <a:srgbClr val="0000FF"/>
              </a:solidFill>
            </a:endParaRPr>
          </a:p>
        </p:txBody>
      </p:sp>
      <p:cxnSp>
        <p:nvCxnSpPr>
          <p:cNvPr id="5" name="4 Conector recto de flecha"/>
          <p:cNvCxnSpPr/>
          <p:nvPr/>
        </p:nvCxnSpPr>
        <p:spPr>
          <a:xfrm>
            <a:off x="4355976" y="4509120"/>
            <a:ext cx="504056"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5 Conector recto de flecha"/>
          <p:cNvCxnSpPr/>
          <p:nvPr/>
        </p:nvCxnSpPr>
        <p:spPr>
          <a:xfrm>
            <a:off x="3995936" y="4941168"/>
            <a:ext cx="504056"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7 Conector recto de flecha"/>
          <p:cNvCxnSpPr/>
          <p:nvPr/>
        </p:nvCxnSpPr>
        <p:spPr>
          <a:xfrm>
            <a:off x="4139952" y="5733256"/>
            <a:ext cx="504056"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l"/>
            <a:r>
              <a:rPr lang="es-ES" sz="3600" dirty="0">
                <a:latin typeface="+mn-lt"/>
                <a:cs typeface="Times New Roman" pitchFamily="18" charset="0"/>
              </a:rPr>
              <a:t>3.1.   Verbos copulativos y esquemas atributivos</a:t>
            </a:r>
          </a:p>
        </p:txBody>
      </p:sp>
      <p:sp>
        <p:nvSpPr>
          <p:cNvPr id="3" name="2 Marcador de contenido"/>
          <p:cNvSpPr>
            <a:spLocks noGrp="1"/>
          </p:cNvSpPr>
          <p:nvPr>
            <p:ph idx="1"/>
          </p:nvPr>
        </p:nvSpPr>
        <p:spPr>
          <a:xfrm>
            <a:off x="457200" y="1268760"/>
            <a:ext cx="8229600" cy="4857403"/>
          </a:xfrm>
        </p:spPr>
        <p:txBody>
          <a:bodyPr>
            <a:normAutofit fontScale="77500" lnSpcReduction="20000"/>
          </a:bodyPr>
          <a:lstStyle/>
          <a:p>
            <a:pPr marL="457200" indent="-457200">
              <a:buNone/>
            </a:pPr>
            <a:endParaRPr lang="es-ES" sz="2400" dirty="0" smtClean="0"/>
          </a:p>
          <a:p>
            <a:pPr>
              <a:buNone/>
            </a:pPr>
            <a:endParaRPr lang="es-ES" sz="2400" dirty="0" smtClean="0"/>
          </a:p>
          <a:p>
            <a:pPr>
              <a:buNone/>
            </a:pPr>
            <a:endParaRPr lang="es-ES" sz="2400" dirty="0" smtClean="0"/>
          </a:p>
          <a:p>
            <a:pPr>
              <a:lnSpc>
                <a:spcPct val="120000"/>
              </a:lnSpc>
              <a:buNone/>
            </a:pPr>
            <a:r>
              <a:rPr lang="es-ES" sz="3600" b="1" dirty="0" smtClean="0">
                <a:solidFill>
                  <a:srgbClr val="0033CC"/>
                </a:solidFill>
              </a:rPr>
              <a:t>Lectura:</a:t>
            </a:r>
          </a:p>
          <a:p>
            <a:pPr>
              <a:lnSpc>
                <a:spcPct val="120000"/>
              </a:lnSpc>
              <a:buNone/>
            </a:pPr>
            <a:endParaRPr lang="es-ES" sz="3100" dirty="0" smtClean="0"/>
          </a:p>
          <a:p>
            <a:pPr>
              <a:lnSpc>
                <a:spcPct val="120000"/>
              </a:lnSpc>
              <a:buNone/>
            </a:pPr>
            <a:r>
              <a:rPr lang="es-ES" sz="3100" dirty="0" smtClean="0"/>
              <a:t>Academia, Real ___ Española y Asociación de Academias de la lengua española, </a:t>
            </a:r>
            <a:r>
              <a:rPr lang="es-ES" sz="3100" i="1" dirty="0" smtClean="0"/>
              <a:t>Nueva gramática de la lengua española. Manual</a:t>
            </a:r>
            <a:r>
              <a:rPr lang="es-ES" sz="3100" dirty="0" smtClean="0"/>
              <a:t>, Madrid, Espasa, 2010. </a:t>
            </a:r>
            <a:r>
              <a:rPr lang="es-ES" sz="3100" b="1" dirty="0" smtClean="0"/>
              <a:t>Capítulos 37 y 38.</a:t>
            </a:r>
          </a:p>
          <a:p>
            <a:pPr>
              <a:buNone/>
            </a:pPr>
            <a:endParaRPr lang="es-ES" sz="2400" dirty="0" smtClean="0"/>
          </a:p>
          <a:p>
            <a:pPr>
              <a:buNone/>
            </a:pPr>
            <a:endParaRPr lang="es-ES" sz="2400" dirty="0" smtClean="0"/>
          </a:p>
          <a:p>
            <a:pPr>
              <a:buNone/>
            </a:pPr>
            <a:endParaRPr lang="es-ES" sz="2400" dirty="0" smtClean="0"/>
          </a:p>
          <a:p>
            <a:pPr>
              <a:buNone/>
            </a:pPr>
            <a:r>
              <a:rPr lang="es-ES" sz="2800" dirty="0" smtClean="0"/>
              <a:t> </a:t>
            </a:r>
          </a:p>
          <a:p>
            <a:pPr>
              <a:buNone/>
            </a:pPr>
            <a:r>
              <a:rPr lang="es-ES" sz="2400" dirty="0" smtClean="0"/>
              <a:t>	</a:t>
            </a:r>
            <a:r>
              <a:rPr lang="es-ES" sz="2400" i="1" dirty="0" smtClean="0"/>
              <a:t>	 </a:t>
            </a:r>
            <a:endParaRPr lang="es-ES" sz="2400" dirty="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274638"/>
            <a:ext cx="8712968" cy="922114"/>
          </a:xfrm>
        </p:spPr>
        <p:txBody>
          <a:bodyPr>
            <a:normAutofit fontScale="90000"/>
          </a:bodyPr>
          <a:lstStyle/>
          <a:p>
            <a:pPr algn="l"/>
            <a:r>
              <a:rPr lang="es-ES" sz="3200" dirty="0" smtClean="0"/>
              <a:t>La sustitución pronominal de cláusulas en función de CDIR </a:t>
            </a:r>
            <a:endParaRPr lang="es-ES" sz="3200" dirty="0"/>
          </a:p>
        </p:txBody>
      </p:sp>
      <p:sp>
        <p:nvSpPr>
          <p:cNvPr id="3" name="2 Marcador de contenido"/>
          <p:cNvSpPr>
            <a:spLocks noGrp="1"/>
          </p:cNvSpPr>
          <p:nvPr>
            <p:ph idx="1"/>
          </p:nvPr>
        </p:nvSpPr>
        <p:spPr>
          <a:xfrm>
            <a:off x="457200" y="1196752"/>
            <a:ext cx="8229600" cy="5112568"/>
          </a:xfrm>
        </p:spPr>
        <p:txBody>
          <a:bodyPr>
            <a:normAutofit fontScale="92500" lnSpcReduction="10000"/>
          </a:bodyPr>
          <a:lstStyle/>
          <a:p>
            <a:pPr marL="82550" indent="-82550">
              <a:buNone/>
            </a:pPr>
            <a:r>
              <a:rPr lang="es-ES" sz="2400" dirty="0" smtClean="0"/>
              <a:t>Descubrió </a:t>
            </a:r>
            <a:r>
              <a:rPr lang="es-ES" sz="2400" i="1" dirty="0" smtClean="0"/>
              <a:t>que las tierras llanas […] se habían trasmutado en onduladas praderas parceladas</a:t>
            </a:r>
            <a:r>
              <a:rPr lang="es-ES" sz="2400" dirty="0" smtClean="0"/>
              <a:t> (= </a:t>
            </a:r>
            <a:r>
              <a:rPr lang="es-ES" sz="2400" i="1" u="sng" dirty="0" smtClean="0">
                <a:solidFill>
                  <a:srgbClr val="0000FF"/>
                </a:solidFill>
              </a:rPr>
              <a:t>Lo</a:t>
            </a:r>
            <a:r>
              <a:rPr lang="es-ES" sz="2400" i="1" dirty="0" smtClean="0"/>
              <a:t> descubrió</a:t>
            </a:r>
            <a:r>
              <a:rPr lang="es-ES" sz="2400" dirty="0" smtClean="0"/>
              <a:t>) (Alarcos 1994:327)</a:t>
            </a:r>
          </a:p>
          <a:p>
            <a:pPr marL="82550" indent="-82550">
              <a:buNone/>
            </a:pPr>
            <a:r>
              <a:rPr lang="es-ES" sz="2400" dirty="0" smtClean="0"/>
              <a:t>Ya comprenderás </a:t>
            </a:r>
            <a:r>
              <a:rPr lang="es-ES" sz="2400" i="1" dirty="0" smtClean="0"/>
              <a:t>que yo no voy a presentarme en Palacio</a:t>
            </a:r>
            <a:r>
              <a:rPr lang="es-ES" sz="2400" dirty="0" smtClean="0"/>
              <a:t>, ni ganas. Téllez también </a:t>
            </a:r>
            <a:r>
              <a:rPr lang="es-ES" sz="2400" i="1" dirty="0" smtClean="0">
                <a:solidFill>
                  <a:srgbClr val="0000FF"/>
                </a:solidFill>
              </a:rPr>
              <a:t>lo</a:t>
            </a:r>
            <a:r>
              <a:rPr lang="es-ES" sz="2400" dirty="0" smtClean="0"/>
              <a:t> comprende. (cit. en </a:t>
            </a:r>
            <a:r>
              <a:rPr lang="es-ES" sz="2400" dirty="0" err="1" smtClean="0"/>
              <a:t>Delbecque</a:t>
            </a:r>
            <a:r>
              <a:rPr lang="es-ES" sz="2400" dirty="0" smtClean="0"/>
              <a:t> 2003: 757)</a:t>
            </a:r>
          </a:p>
          <a:p>
            <a:pPr marL="82550" indent="-82550">
              <a:buNone/>
            </a:pPr>
            <a:r>
              <a:rPr lang="es-ES" sz="3000" b="1" dirty="0" smtClean="0"/>
              <a:t>Pero…</a:t>
            </a:r>
            <a:endParaRPr lang="gl-ES" sz="3000" b="1" dirty="0" smtClean="0"/>
          </a:p>
          <a:p>
            <a:pPr marL="0" indent="0" algn="just">
              <a:buNone/>
            </a:pPr>
            <a:r>
              <a:rPr lang="gl-ES" sz="2600" dirty="0" smtClean="0"/>
              <a:t>[…] a nivel del </a:t>
            </a:r>
            <a:r>
              <a:rPr lang="gl-ES" sz="2600" dirty="0" err="1" smtClean="0"/>
              <a:t>pueblo</a:t>
            </a:r>
            <a:r>
              <a:rPr lang="gl-ES" sz="2600" dirty="0" smtClean="0"/>
              <a:t>, </a:t>
            </a:r>
            <a:r>
              <a:rPr lang="gl-ES" sz="2600" dirty="0" err="1" smtClean="0"/>
              <a:t>yo</a:t>
            </a:r>
            <a:r>
              <a:rPr lang="gl-ES" sz="2600" dirty="0" smtClean="0"/>
              <a:t> </a:t>
            </a:r>
            <a:r>
              <a:rPr lang="gl-ES" sz="2600" dirty="0" err="1" smtClean="0"/>
              <a:t>encuentro</a:t>
            </a:r>
            <a:r>
              <a:rPr lang="gl-ES" sz="2600" dirty="0" smtClean="0"/>
              <a:t> </a:t>
            </a:r>
            <a:r>
              <a:rPr lang="gl-ES" sz="2600" i="1" dirty="0" smtClean="0">
                <a:solidFill>
                  <a:srgbClr val="0000FF"/>
                </a:solidFill>
              </a:rPr>
              <a:t>que las </a:t>
            </a:r>
            <a:r>
              <a:rPr lang="gl-ES" sz="2600" i="1" dirty="0" err="1" smtClean="0">
                <a:solidFill>
                  <a:srgbClr val="0000FF"/>
                </a:solidFill>
              </a:rPr>
              <a:t>mujeres</a:t>
            </a:r>
            <a:r>
              <a:rPr lang="gl-ES" sz="2600" i="1" dirty="0" smtClean="0">
                <a:solidFill>
                  <a:srgbClr val="0000FF"/>
                </a:solidFill>
              </a:rPr>
              <a:t> representan un </a:t>
            </a:r>
            <a:r>
              <a:rPr lang="gl-ES" sz="2600" i="1" dirty="0" err="1" smtClean="0">
                <a:solidFill>
                  <a:srgbClr val="0000FF"/>
                </a:solidFill>
              </a:rPr>
              <a:t>mayor</a:t>
            </a:r>
            <a:r>
              <a:rPr lang="gl-ES" sz="2600" i="1" dirty="0" smtClean="0">
                <a:solidFill>
                  <a:srgbClr val="0000FF"/>
                </a:solidFill>
              </a:rPr>
              <a:t> valor que el </a:t>
            </a:r>
            <a:r>
              <a:rPr lang="gl-ES" sz="2600" i="1" dirty="0" err="1" smtClean="0">
                <a:solidFill>
                  <a:srgbClr val="0000FF"/>
                </a:solidFill>
              </a:rPr>
              <a:t>hombre</a:t>
            </a:r>
            <a:r>
              <a:rPr lang="gl-ES" sz="2600" i="1" dirty="0" smtClean="0">
                <a:solidFill>
                  <a:srgbClr val="0000FF"/>
                </a:solidFill>
              </a:rPr>
              <a:t>.</a:t>
            </a:r>
            <a:r>
              <a:rPr lang="gl-ES" sz="2600" i="1" dirty="0" smtClean="0">
                <a:solidFill>
                  <a:srgbClr val="0070C0"/>
                </a:solidFill>
              </a:rPr>
              <a:t>  </a:t>
            </a:r>
            <a:r>
              <a:rPr lang="gl-ES" sz="2600" dirty="0" smtClean="0"/>
              <a:t>(CREA)     </a:t>
            </a:r>
          </a:p>
          <a:p>
            <a:pPr marL="0" indent="0" algn="just">
              <a:buNone/>
            </a:pPr>
            <a:r>
              <a:rPr lang="gl-ES" sz="2600" dirty="0" smtClean="0"/>
              <a:t>					 </a:t>
            </a:r>
            <a:r>
              <a:rPr lang="gl-ES" sz="2600" dirty="0" smtClean="0">
                <a:solidFill>
                  <a:srgbClr val="0000FF"/>
                </a:solidFill>
              </a:rPr>
              <a:t>* </a:t>
            </a:r>
            <a:r>
              <a:rPr lang="gl-ES" sz="2600" dirty="0" err="1" smtClean="0">
                <a:solidFill>
                  <a:srgbClr val="0000FF"/>
                </a:solidFill>
              </a:rPr>
              <a:t>Yo</a:t>
            </a:r>
            <a:r>
              <a:rPr lang="gl-ES" sz="2600" dirty="0" smtClean="0">
                <a:solidFill>
                  <a:srgbClr val="0000FF"/>
                </a:solidFill>
              </a:rPr>
              <a:t> lo </a:t>
            </a:r>
            <a:r>
              <a:rPr lang="gl-ES" sz="2600" dirty="0" err="1" smtClean="0">
                <a:solidFill>
                  <a:srgbClr val="0000FF"/>
                </a:solidFill>
              </a:rPr>
              <a:t>encuentro</a:t>
            </a:r>
            <a:endParaRPr lang="gl-ES" sz="2600" dirty="0" smtClean="0">
              <a:solidFill>
                <a:srgbClr val="0000FF"/>
              </a:solidFill>
            </a:endParaRPr>
          </a:p>
          <a:p>
            <a:pPr marL="0" indent="0" algn="just">
              <a:buNone/>
            </a:pPr>
            <a:r>
              <a:rPr lang="gl-ES" sz="2600" dirty="0" smtClean="0"/>
              <a:t>Muchos opinan </a:t>
            </a:r>
            <a:r>
              <a:rPr lang="gl-ES" sz="2600" i="1" dirty="0" smtClean="0">
                <a:solidFill>
                  <a:srgbClr val="0000FF"/>
                </a:solidFill>
              </a:rPr>
              <a:t>que la </a:t>
            </a:r>
            <a:r>
              <a:rPr lang="gl-ES" sz="2600" i="1" dirty="0" err="1" smtClean="0">
                <a:solidFill>
                  <a:srgbClr val="0000FF"/>
                </a:solidFill>
              </a:rPr>
              <a:t>inteligencia</a:t>
            </a:r>
            <a:r>
              <a:rPr lang="gl-ES" sz="2600" i="1" dirty="0" smtClean="0">
                <a:solidFill>
                  <a:srgbClr val="0000FF"/>
                </a:solidFill>
              </a:rPr>
              <a:t>  es un estorbo para la </a:t>
            </a:r>
            <a:r>
              <a:rPr lang="gl-ES" sz="2600" i="1" dirty="0" err="1" smtClean="0">
                <a:solidFill>
                  <a:srgbClr val="0000FF"/>
                </a:solidFill>
              </a:rPr>
              <a:t>felicidad</a:t>
            </a:r>
            <a:r>
              <a:rPr lang="gl-ES" sz="2600" dirty="0" smtClean="0">
                <a:solidFill>
                  <a:srgbClr val="0000FF"/>
                </a:solidFill>
              </a:rPr>
              <a:t> </a:t>
            </a:r>
            <a:r>
              <a:rPr lang="gl-ES" sz="2600" dirty="0" smtClean="0"/>
              <a:t>(Historias: 26, 1)          </a:t>
            </a:r>
          </a:p>
          <a:p>
            <a:pPr marL="0" indent="0" algn="just">
              <a:buNone/>
            </a:pPr>
            <a:r>
              <a:rPr lang="gl-ES" sz="2600" dirty="0" smtClean="0">
                <a:solidFill>
                  <a:srgbClr val="0000FF"/>
                </a:solidFill>
              </a:rPr>
              <a:t>					* Muchos lo opinan</a:t>
            </a:r>
          </a:p>
          <a:p>
            <a:pPr marL="0" indent="0" algn="just">
              <a:buNone/>
            </a:pPr>
            <a:r>
              <a:rPr lang="es-ES" sz="2800" dirty="0" smtClean="0"/>
              <a:t> </a:t>
            </a:r>
            <a:r>
              <a:rPr lang="es-ES" sz="2800" dirty="0" smtClean="0">
                <a:cs typeface="Times New Roman" pitchFamily="18" charset="0"/>
              </a:rPr>
              <a:t>-- </a:t>
            </a:r>
            <a:r>
              <a:rPr lang="es-ES" sz="2800" dirty="0" smtClean="0"/>
              <a:t>¿Crees que estará tu hermano en casa?</a:t>
            </a:r>
            <a:br>
              <a:rPr lang="es-ES" sz="2800" dirty="0" smtClean="0"/>
            </a:br>
            <a:r>
              <a:rPr lang="es-ES" sz="2800" dirty="0" smtClean="0"/>
              <a:t> </a:t>
            </a:r>
            <a:r>
              <a:rPr lang="es-ES" sz="2800" dirty="0" smtClean="0">
                <a:cs typeface="Times New Roman" pitchFamily="18" charset="0"/>
              </a:rPr>
              <a:t>--</a:t>
            </a:r>
            <a:r>
              <a:rPr lang="es-ES" sz="2800" dirty="0" smtClean="0"/>
              <a:t>     </a:t>
            </a:r>
            <a:r>
              <a:rPr lang="es-ES" sz="2800" b="1" dirty="0" smtClean="0">
                <a:solidFill>
                  <a:srgbClr val="0000FF"/>
                </a:solidFill>
              </a:rPr>
              <a:t>*?Lo </a:t>
            </a:r>
            <a:r>
              <a:rPr lang="es-ES" sz="2800" dirty="0" smtClean="0"/>
              <a:t>creo / </a:t>
            </a:r>
            <a:r>
              <a:rPr lang="es-ES" sz="2800" b="1" dirty="0" smtClean="0">
                <a:solidFill>
                  <a:srgbClr val="0000FF"/>
                </a:solidFill>
              </a:rPr>
              <a:t>Eso</a:t>
            </a:r>
            <a:r>
              <a:rPr lang="es-ES" sz="2800" b="1" dirty="0" smtClean="0">
                <a:solidFill>
                  <a:srgbClr val="0070C0"/>
                </a:solidFill>
              </a:rPr>
              <a:t> </a:t>
            </a:r>
            <a:r>
              <a:rPr lang="es-ES" sz="2800" dirty="0" smtClean="0"/>
              <a:t>creo</a:t>
            </a:r>
          </a:p>
          <a:p>
            <a:pPr marL="0" indent="0" algn="just">
              <a:buNone/>
            </a:pPr>
            <a:endParaRPr lang="gl-ES" sz="2600" dirty="0" smtClean="0"/>
          </a:p>
          <a:p>
            <a:endParaRPr lang="es-ES" sz="2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smtClean="0"/>
              <a:t>Duplicación pronominal</a:t>
            </a:r>
            <a:endParaRPr lang="es-ES" sz="3600" dirty="0"/>
          </a:p>
        </p:txBody>
      </p:sp>
      <p:sp>
        <p:nvSpPr>
          <p:cNvPr id="3" name="2 Marcador de contenido"/>
          <p:cNvSpPr>
            <a:spLocks noGrp="1"/>
          </p:cNvSpPr>
          <p:nvPr>
            <p:ph idx="1"/>
          </p:nvPr>
        </p:nvSpPr>
        <p:spPr>
          <a:xfrm>
            <a:off x="457200" y="1196752"/>
            <a:ext cx="8229600" cy="4929411"/>
          </a:xfrm>
        </p:spPr>
        <p:txBody>
          <a:bodyPr>
            <a:normAutofit lnSpcReduction="10000"/>
          </a:bodyPr>
          <a:lstStyle/>
          <a:p>
            <a:pPr marL="514350" indent="-514350">
              <a:lnSpc>
                <a:spcPct val="160000"/>
              </a:lnSpc>
              <a:buFont typeface="+mj-lt"/>
              <a:buAutoNum type="alphaLcParenR"/>
            </a:pPr>
            <a:r>
              <a:rPr lang="es-ES" sz="3000" dirty="0" smtClean="0"/>
              <a:t> CDIR pronombres personales tónicos:</a:t>
            </a:r>
          </a:p>
          <a:p>
            <a:pPr marL="457200" lvl="3" indent="0">
              <a:buNone/>
            </a:pPr>
            <a:r>
              <a:rPr lang="es-ES" sz="2400" dirty="0" smtClean="0"/>
              <a:t>Menos mal que mi </a:t>
            </a:r>
            <a:r>
              <a:rPr lang="es-ES" sz="2400" dirty="0" err="1" smtClean="0"/>
              <a:t>Brunettino</a:t>
            </a:r>
            <a:r>
              <a:rPr lang="es-ES" sz="2400" dirty="0" smtClean="0"/>
              <a:t> </a:t>
            </a:r>
            <a:r>
              <a:rPr lang="es-ES" sz="2400" b="1" dirty="0" smtClean="0">
                <a:solidFill>
                  <a:srgbClr val="0000FF"/>
                </a:solidFill>
              </a:rPr>
              <a:t>me</a:t>
            </a:r>
            <a:r>
              <a:rPr lang="es-ES" sz="2400" dirty="0" smtClean="0"/>
              <a:t> tiene </a:t>
            </a:r>
            <a:r>
              <a:rPr lang="es-ES" sz="2400" b="1" dirty="0" smtClean="0">
                <a:solidFill>
                  <a:srgbClr val="0000FF"/>
                </a:solidFill>
              </a:rPr>
              <a:t>a  mí</a:t>
            </a:r>
            <a:r>
              <a:rPr lang="es-ES" sz="2400" dirty="0" smtClean="0">
                <a:solidFill>
                  <a:srgbClr val="0000FF"/>
                </a:solidFill>
              </a:rPr>
              <a:t> </a:t>
            </a:r>
            <a:r>
              <a:rPr lang="es-ES" sz="2400" dirty="0" smtClean="0"/>
              <a:t>(SON: 91, 24)</a:t>
            </a:r>
          </a:p>
          <a:p>
            <a:pPr marL="514350" indent="-514350">
              <a:lnSpc>
                <a:spcPct val="150000"/>
              </a:lnSpc>
              <a:spcBef>
                <a:spcPts val="600"/>
              </a:spcBef>
              <a:buFont typeface="+mj-lt"/>
              <a:buAutoNum type="alphaLcParenR"/>
            </a:pPr>
            <a:r>
              <a:rPr lang="es-ES" sz="3000" dirty="0" smtClean="0"/>
              <a:t> CDIR antepuestos al verbo y no focalizados:</a:t>
            </a:r>
          </a:p>
          <a:p>
            <a:pPr marL="457200" lvl="3" indent="0">
              <a:buNone/>
            </a:pPr>
            <a:r>
              <a:rPr lang="es-ES" sz="2400" dirty="0" smtClean="0"/>
              <a:t>y piensa que </a:t>
            </a:r>
            <a:r>
              <a:rPr lang="es-ES" sz="2400" b="1" dirty="0" smtClean="0">
                <a:solidFill>
                  <a:srgbClr val="0000FF"/>
                </a:solidFill>
              </a:rPr>
              <a:t>la última batalla la</a:t>
            </a:r>
            <a:r>
              <a:rPr lang="es-ES" sz="2400" b="1" dirty="0" smtClean="0"/>
              <a:t> </a:t>
            </a:r>
            <a:r>
              <a:rPr lang="es-ES" sz="2400" dirty="0" smtClean="0"/>
              <a:t>tuve ayer […] (CREA)</a:t>
            </a:r>
          </a:p>
          <a:p>
            <a:pPr marL="514350" indent="-514350">
              <a:lnSpc>
                <a:spcPct val="150000"/>
              </a:lnSpc>
              <a:buFont typeface="+mj-lt"/>
              <a:buAutoNum type="alphaLcParenR"/>
            </a:pPr>
            <a:r>
              <a:rPr lang="es-ES" sz="3000" dirty="0" smtClean="0"/>
              <a:t> En algunas variedades también pospuestos</a:t>
            </a:r>
            <a:r>
              <a:rPr lang="es-ES" sz="3000" dirty="0" smtClean="0">
                <a:solidFill>
                  <a:srgbClr val="0070C0"/>
                </a:solidFill>
              </a:rPr>
              <a:t>: </a:t>
            </a:r>
          </a:p>
          <a:p>
            <a:pPr marL="631825" lvl="1" indent="-266700">
              <a:buFont typeface="Wingdings" pitchFamily="2" charset="2"/>
              <a:buChar char="§"/>
            </a:pPr>
            <a:r>
              <a:rPr lang="es-ES_tradnl" sz="2400" dirty="0" smtClean="0"/>
              <a:t>Me fui al baño para acompañar</a:t>
            </a:r>
            <a:r>
              <a:rPr lang="es-ES_tradnl" sz="2400" b="1" dirty="0" smtClean="0">
                <a:solidFill>
                  <a:srgbClr val="0000FF"/>
                </a:solidFill>
              </a:rPr>
              <a:t>la</a:t>
            </a:r>
            <a:r>
              <a:rPr lang="es-ES_tradnl" sz="2400" dirty="0" smtClean="0"/>
              <a:t> </a:t>
            </a:r>
            <a:r>
              <a:rPr lang="es-ES_tradnl" sz="2400" b="1" dirty="0" smtClean="0">
                <a:solidFill>
                  <a:srgbClr val="0000FF"/>
                </a:solidFill>
              </a:rPr>
              <a:t>a la </a:t>
            </a:r>
            <a:r>
              <a:rPr lang="es-ES_tradnl" sz="2400" b="1" dirty="0" err="1" smtClean="0">
                <a:solidFill>
                  <a:srgbClr val="0000FF"/>
                </a:solidFill>
              </a:rPr>
              <a:t>Dilia</a:t>
            </a:r>
            <a:r>
              <a:rPr lang="es-ES_tradnl" sz="2400" b="1" dirty="0" smtClean="0">
                <a:solidFill>
                  <a:srgbClr val="0000FF"/>
                </a:solidFill>
              </a:rPr>
              <a:t> </a:t>
            </a:r>
            <a:r>
              <a:rPr lang="es-ES_tradnl" sz="2400" dirty="0" smtClean="0"/>
              <a:t>(GLE: 147, 8</a:t>
            </a:r>
            <a:r>
              <a:rPr lang="es-ES_tradnl" sz="2400" b="1" dirty="0" smtClean="0"/>
              <a:t>)</a:t>
            </a:r>
            <a:endParaRPr lang="es-ES" sz="2400" dirty="0" smtClean="0"/>
          </a:p>
          <a:p>
            <a:pPr marL="631825" lvl="1" indent="-266700" hangingPunct="0">
              <a:buFont typeface="Wingdings" pitchFamily="2" charset="2"/>
              <a:buChar char="§"/>
            </a:pPr>
            <a:r>
              <a:rPr lang="es-ES_tradnl" sz="2400" dirty="0" smtClean="0"/>
              <a:t>entonces de pronto digo: "[.........] ¿</a:t>
            </a:r>
            <a:r>
              <a:rPr lang="es-ES_tradnl" sz="2400" i="1" dirty="0" err="1" smtClean="0"/>
              <a:t>Conocés</a:t>
            </a:r>
            <a:r>
              <a:rPr lang="es-ES_tradnl" sz="2400" i="1" dirty="0" smtClean="0"/>
              <a:t> </a:t>
            </a:r>
            <a:r>
              <a:rPr lang="es-ES_tradnl" sz="2400" b="1" i="1" dirty="0" smtClean="0">
                <a:solidFill>
                  <a:srgbClr val="0000FF"/>
                </a:solidFill>
              </a:rPr>
              <a:t>a Elena Garro</a:t>
            </a:r>
            <a:r>
              <a:rPr lang="es-ES_tradnl" sz="2400" dirty="0" smtClean="0"/>
              <a:t>? " Y yo veo que a Alejandra los pelos se le paran así [...........] "¿Y </a:t>
            </a:r>
            <a:r>
              <a:rPr lang="es-ES_tradnl" sz="2400" i="1" dirty="0" smtClean="0"/>
              <a:t>de dónde  </a:t>
            </a:r>
            <a:r>
              <a:rPr lang="es-ES_tradnl" sz="2400" b="1" i="1" dirty="0" smtClean="0">
                <a:solidFill>
                  <a:srgbClr val="0000FF"/>
                </a:solidFill>
              </a:rPr>
              <a:t>la</a:t>
            </a:r>
            <a:r>
              <a:rPr lang="es-ES_tradnl" sz="2400" i="1" dirty="0" smtClean="0"/>
              <a:t> </a:t>
            </a:r>
            <a:r>
              <a:rPr lang="es-ES_tradnl" sz="2400" i="1" dirty="0" err="1" smtClean="0"/>
              <a:t>conocés</a:t>
            </a:r>
            <a:r>
              <a:rPr lang="es-ES_tradnl" sz="2400" i="1" dirty="0" smtClean="0"/>
              <a:t> vos </a:t>
            </a:r>
            <a:r>
              <a:rPr lang="es-ES_tradnl" sz="2400" b="1" i="1" dirty="0" smtClean="0">
                <a:solidFill>
                  <a:srgbClr val="0000FF"/>
                </a:solidFill>
              </a:rPr>
              <a:t>a Elena Garro</a:t>
            </a:r>
            <a:r>
              <a:rPr lang="es-ES_tradnl" sz="2400" dirty="0" smtClean="0"/>
              <a:t>?     </a:t>
            </a:r>
            <a:r>
              <a:rPr lang="es-ES" sz="2400" dirty="0" smtClean="0"/>
              <a:t>(BAIRES: 418, 24-26)</a:t>
            </a:r>
          </a:p>
          <a:p>
            <a:pPr hangingPunct="0">
              <a:buNone/>
            </a:pPr>
            <a:endParaRPr lang="es-ES" sz="2800" dirty="0" smtClean="0"/>
          </a:p>
          <a:p>
            <a:pPr>
              <a:buNone/>
            </a:pPr>
            <a:endParaRPr lang="es-E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smtClean="0"/>
              <a:t>Duplicación pronominal</a:t>
            </a:r>
            <a:endParaRPr lang="es-ES" sz="3600" dirty="0"/>
          </a:p>
        </p:txBody>
      </p:sp>
      <p:sp>
        <p:nvSpPr>
          <p:cNvPr id="3" name="2 Marcador de contenido"/>
          <p:cNvSpPr>
            <a:spLocks noGrp="1"/>
          </p:cNvSpPr>
          <p:nvPr>
            <p:ph idx="1"/>
          </p:nvPr>
        </p:nvSpPr>
        <p:spPr>
          <a:xfrm>
            <a:off x="251520" y="1600200"/>
            <a:ext cx="8640960" cy="4525963"/>
          </a:xfrm>
        </p:spPr>
        <p:txBody>
          <a:bodyPr>
            <a:normAutofit fontScale="85000" lnSpcReduction="10000"/>
          </a:bodyPr>
          <a:lstStyle/>
          <a:p>
            <a:pPr>
              <a:buNone/>
            </a:pPr>
            <a:r>
              <a:rPr lang="es-ES" i="1" dirty="0" err="1" smtClean="0"/>
              <a:t>Inf</a:t>
            </a:r>
            <a:r>
              <a:rPr lang="es-ES" i="1" dirty="0" smtClean="0"/>
              <a:t>. — </a:t>
            </a:r>
            <a:r>
              <a:rPr lang="es-ES" dirty="0" smtClean="0"/>
              <a:t>ah, la que me encanta es Carson Mc </a:t>
            </a:r>
            <a:r>
              <a:rPr lang="es-ES" dirty="0" err="1" smtClean="0"/>
              <a:t>Cullers</a:t>
            </a:r>
            <a:r>
              <a:rPr lang="es-ES" dirty="0" smtClean="0"/>
              <a:t>, </a:t>
            </a:r>
            <a:r>
              <a:rPr lang="es-ES" dirty="0" smtClean="0">
                <a:solidFill>
                  <a:srgbClr val="0000FF"/>
                </a:solidFill>
              </a:rPr>
              <a:t>¿leíste </a:t>
            </a:r>
            <a:r>
              <a:rPr lang="es-ES" i="1" dirty="0" smtClean="0">
                <a:solidFill>
                  <a:srgbClr val="0000FF"/>
                </a:solidFill>
              </a:rPr>
              <a:t>La balada del café triste?</a:t>
            </a:r>
            <a:endParaRPr lang="es-ES" dirty="0" smtClean="0">
              <a:solidFill>
                <a:srgbClr val="0000FF"/>
              </a:solidFill>
            </a:endParaRPr>
          </a:p>
          <a:p>
            <a:pPr>
              <a:buNone/>
            </a:pPr>
            <a:r>
              <a:rPr lang="es-ES" i="1" dirty="0" err="1" smtClean="0"/>
              <a:t>Enc</a:t>
            </a:r>
            <a:r>
              <a:rPr lang="es-ES" dirty="0" smtClean="0"/>
              <a:t>. — Ah, sí --- sí</a:t>
            </a:r>
          </a:p>
          <a:p>
            <a:pPr>
              <a:buNone/>
            </a:pPr>
            <a:r>
              <a:rPr lang="es-ES" i="1" dirty="0" err="1" smtClean="0"/>
              <a:t>Inf</a:t>
            </a:r>
            <a:r>
              <a:rPr lang="es-ES" dirty="0" smtClean="0"/>
              <a:t>. — ¿Te gustó?</a:t>
            </a:r>
          </a:p>
          <a:p>
            <a:pPr>
              <a:buNone/>
            </a:pPr>
            <a:r>
              <a:rPr lang="en-US" i="1" dirty="0" smtClean="0"/>
              <a:t>Enc</a:t>
            </a:r>
            <a:r>
              <a:rPr lang="en-US" dirty="0" smtClean="0"/>
              <a:t>. — [.....]</a:t>
            </a:r>
            <a:endParaRPr lang="es-ES" dirty="0" smtClean="0"/>
          </a:p>
          <a:p>
            <a:pPr>
              <a:buNone/>
            </a:pPr>
            <a:r>
              <a:rPr lang="en-US" i="1" dirty="0" smtClean="0"/>
              <a:t>Inf</a:t>
            </a:r>
            <a:r>
              <a:rPr lang="en-US" dirty="0" smtClean="0"/>
              <a:t>. — Carson Mc Cullers. </a:t>
            </a:r>
            <a:r>
              <a:rPr lang="es-ES" dirty="0" smtClean="0"/>
              <a:t>Además la cara de Carson Mc </a:t>
            </a:r>
            <a:r>
              <a:rPr lang="es-ES" dirty="0" err="1" smtClean="0"/>
              <a:t>Cullers</a:t>
            </a:r>
            <a:r>
              <a:rPr lang="es-ES" dirty="0" smtClean="0"/>
              <a:t> es una maravilla.</a:t>
            </a:r>
          </a:p>
          <a:p>
            <a:pPr>
              <a:buNone/>
            </a:pPr>
            <a:r>
              <a:rPr lang="es-ES" i="1" dirty="0" err="1" smtClean="0"/>
              <a:t>Enc</a:t>
            </a:r>
            <a:r>
              <a:rPr lang="es-ES" dirty="0" smtClean="0"/>
              <a:t>. — [.....]</a:t>
            </a:r>
          </a:p>
          <a:p>
            <a:pPr>
              <a:buNone/>
            </a:pPr>
            <a:r>
              <a:rPr lang="es-ES" i="1" dirty="0" err="1" smtClean="0"/>
              <a:t>Inf</a:t>
            </a:r>
            <a:r>
              <a:rPr lang="es-ES" dirty="0" smtClean="0"/>
              <a:t>. — Yo te voy a traer [.....] </a:t>
            </a:r>
            <a:r>
              <a:rPr lang="es-ES" dirty="0" smtClean="0">
                <a:solidFill>
                  <a:srgbClr val="0000FF"/>
                </a:solidFill>
              </a:rPr>
              <a:t>¿</a:t>
            </a:r>
            <a:r>
              <a:rPr lang="es-ES" b="1" dirty="0" smtClean="0">
                <a:solidFill>
                  <a:srgbClr val="0000FF"/>
                </a:solidFill>
              </a:rPr>
              <a:t>Lo</a:t>
            </a:r>
            <a:r>
              <a:rPr lang="es-ES" dirty="0" smtClean="0">
                <a:solidFill>
                  <a:srgbClr val="0000FF"/>
                </a:solidFill>
              </a:rPr>
              <a:t> leíste </a:t>
            </a:r>
            <a:r>
              <a:rPr lang="es-ES" i="1" dirty="0" smtClean="0">
                <a:solidFill>
                  <a:srgbClr val="0000FF"/>
                </a:solidFill>
              </a:rPr>
              <a:t>La balada del café</a:t>
            </a:r>
            <a:r>
              <a:rPr lang="es-ES" dirty="0" smtClean="0">
                <a:solidFill>
                  <a:srgbClr val="0000FF"/>
                </a:solidFill>
              </a:rPr>
              <a:t> ... ?</a:t>
            </a:r>
          </a:p>
          <a:p>
            <a:pPr>
              <a:buNone/>
            </a:pPr>
            <a:r>
              <a:rPr lang="es-ES" i="1" dirty="0" err="1" smtClean="0"/>
              <a:t>Enc</a:t>
            </a:r>
            <a:r>
              <a:rPr lang="es-ES" dirty="0" smtClean="0"/>
              <a:t>. — No, la balada del café triste no. (BAIRES: 416, 18-26)</a:t>
            </a:r>
          </a:p>
          <a:p>
            <a:endParaRPr lang="es-E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5 Marcador de número de diapositiva"/>
          <p:cNvSpPr>
            <a:spLocks noGrp="1"/>
          </p:cNvSpPr>
          <p:nvPr>
            <p:ph type="sldNum" sz="quarter" idx="12"/>
          </p:nvPr>
        </p:nvSpPr>
        <p:spPr/>
        <p:txBody>
          <a:bodyPr/>
          <a:lstStyle/>
          <a:p>
            <a:fld id="{A1352318-45F1-4AA1-83D7-B6BDD12233E6}" type="slidenum">
              <a:rPr lang="gl-ES"/>
              <a:pPr/>
              <a:t>33</a:t>
            </a:fld>
            <a:endParaRPr lang="gl-ES"/>
          </a:p>
        </p:txBody>
      </p:sp>
      <p:sp>
        <p:nvSpPr>
          <p:cNvPr id="19458" name="Rectangle 2"/>
          <p:cNvSpPr>
            <a:spLocks noGrp="1" noChangeArrowheads="1"/>
          </p:cNvSpPr>
          <p:nvPr>
            <p:ph type="title"/>
          </p:nvPr>
        </p:nvSpPr>
        <p:spPr/>
        <p:txBody>
          <a:bodyPr>
            <a:normAutofit/>
          </a:bodyPr>
          <a:lstStyle/>
          <a:p>
            <a:pPr algn="l"/>
            <a:endParaRPr lang="gl-ES" sz="3600" dirty="0"/>
          </a:p>
        </p:txBody>
      </p:sp>
      <p:sp>
        <p:nvSpPr>
          <p:cNvPr id="19459" name="Rectangle 3"/>
          <p:cNvSpPr>
            <a:spLocks noGrp="1" noChangeArrowheads="1"/>
          </p:cNvSpPr>
          <p:nvPr>
            <p:ph type="body" idx="1"/>
          </p:nvPr>
        </p:nvSpPr>
        <p:spPr/>
        <p:txBody>
          <a:bodyPr/>
          <a:lstStyle/>
          <a:p>
            <a:pPr marL="609600" indent="-609600">
              <a:lnSpc>
                <a:spcPct val="90000"/>
              </a:lnSpc>
              <a:buFontTx/>
              <a:buNone/>
            </a:pPr>
            <a:endParaRPr lang="es-ES" sz="2400" dirty="0"/>
          </a:p>
          <a:p>
            <a:pPr marL="0" indent="0">
              <a:lnSpc>
                <a:spcPct val="90000"/>
              </a:lnSpc>
              <a:buFontTx/>
              <a:buNone/>
            </a:pPr>
            <a:r>
              <a:rPr lang="es-ES" sz="2800" dirty="0"/>
              <a:t>Compatibilidad de clítico y </a:t>
            </a:r>
            <a:r>
              <a:rPr lang="es-ES" sz="2800" dirty="0" smtClean="0"/>
              <a:t>cláusula completiva en </a:t>
            </a:r>
            <a:r>
              <a:rPr lang="es-ES" sz="2800" dirty="0"/>
              <a:t>español antiguo:</a:t>
            </a:r>
          </a:p>
          <a:p>
            <a:pPr marL="609600" indent="-609600">
              <a:lnSpc>
                <a:spcPct val="90000"/>
              </a:lnSpc>
              <a:buFontTx/>
              <a:buNone/>
            </a:pPr>
            <a:endParaRPr lang="es-ES" sz="2800" dirty="0"/>
          </a:p>
          <a:p>
            <a:pPr marL="990600" lvl="1" indent="-533400">
              <a:lnSpc>
                <a:spcPct val="90000"/>
              </a:lnSpc>
              <a:buClr>
                <a:schemeClr val="tx1"/>
              </a:buClr>
              <a:buNone/>
            </a:pPr>
            <a:r>
              <a:rPr lang="es-ES" dirty="0"/>
              <a:t>Bien </a:t>
            </a:r>
            <a:r>
              <a:rPr lang="es-ES" dirty="0" err="1"/>
              <a:t>ge</a:t>
            </a:r>
            <a:r>
              <a:rPr lang="es-ES" i="1" dirty="0" err="1">
                <a:solidFill>
                  <a:srgbClr val="0000FF"/>
                </a:solidFill>
              </a:rPr>
              <a:t>lo</a:t>
            </a:r>
            <a:r>
              <a:rPr lang="es-ES" dirty="0"/>
              <a:t> entendieron </a:t>
            </a:r>
            <a:r>
              <a:rPr lang="es-ES" i="1" dirty="0">
                <a:solidFill>
                  <a:srgbClr val="0000FF"/>
                </a:solidFill>
              </a:rPr>
              <a:t>que non </a:t>
            </a:r>
            <a:r>
              <a:rPr lang="es-ES" i="1" dirty="0" err="1">
                <a:solidFill>
                  <a:srgbClr val="0000FF"/>
                </a:solidFill>
              </a:rPr>
              <a:t>vinié</a:t>
            </a:r>
            <a:r>
              <a:rPr lang="es-ES" i="1" dirty="0">
                <a:solidFill>
                  <a:srgbClr val="0000FF"/>
                </a:solidFill>
              </a:rPr>
              <a:t> pagado</a:t>
            </a:r>
            <a:r>
              <a:rPr lang="es-ES" dirty="0">
                <a:solidFill>
                  <a:srgbClr val="0000FF"/>
                </a:solidFill>
              </a:rPr>
              <a:t> </a:t>
            </a:r>
            <a:r>
              <a:rPr lang="es-ES" dirty="0"/>
              <a:t>(</a:t>
            </a:r>
            <a:r>
              <a:rPr lang="es-ES" i="1" dirty="0"/>
              <a:t>S. Domingo</a:t>
            </a:r>
            <a:r>
              <a:rPr lang="es-ES" dirty="0"/>
              <a:t>, 131d)</a:t>
            </a:r>
          </a:p>
          <a:p>
            <a:pPr marL="990600" lvl="1" indent="-533400">
              <a:lnSpc>
                <a:spcPct val="90000"/>
              </a:lnSpc>
              <a:buNone/>
            </a:pPr>
            <a:r>
              <a:rPr lang="es-ES" dirty="0"/>
              <a:t>Que el </a:t>
            </a:r>
            <a:r>
              <a:rPr lang="es-ES" dirty="0" err="1"/>
              <a:t>cuer</a:t>
            </a:r>
            <a:r>
              <a:rPr lang="es-ES" dirty="0"/>
              <a:t> </a:t>
            </a:r>
            <a:r>
              <a:rPr lang="es-ES" dirty="0" err="1"/>
              <a:t>ge</a:t>
            </a:r>
            <a:r>
              <a:rPr lang="es-ES" i="1" dirty="0" err="1">
                <a:solidFill>
                  <a:srgbClr val="0000FF"/>
                </a:solidFill>
              </a:rPr>
              <a:t>lo</a:t>
            </a:r>
            <a:r>
              <a:rPr lang="es-ES" dirty="0"/>
              <a:t> </a:t>
            </a:r>
            <a:r>
              <a:rPr lang="es-ES" dirty="0" err="1"/>
              <a:t>dizie</a:t>
            </a:r>
            <a:r>
              <a:rPr lang="es-ES" dirty="0"/>
              <a:t> / </a:t>
            </a:r>
            <a:r>
              <a:rPr lang="es-ES" i="1" dirty="0">
                <a:solidFill>
                  <a:srgbClr val="0000FF"/>
                </a:solidFill>
              </a:rPr>
              <a:t>que aquella </a:t>
            </a:r>
            <a:r>
              <a:rPr lang="es-ES" i="1" dirty="0" err="1">
                <a:solidFill>
                  <a:srgbClr val="0000FF"/>
                </a:solidFill>
              </a:rPr>
              <a:t>ffembra</a:t>
            </a:r>
            <a:r>
              <a:rPr lang="es-ES" i="1" dirty="0">
                <a:solidFill>
                  <a:srgbClr val="0000FF"/>
                </a:solidFill>
              </a:rPr>
              <a:t> A dios </a:t>
            </a:r>
            <a:r>
              <a:rPr lang="es-ES" i="1" dirty="0" err="1">
                <a:solidFill>
                  <a:srgbClr val="0000FF"/>
                </a:solidFill>
              </a:rPr>
              <a:t>seruje</a:t>
            </a:r>
            <a:r>
              <a:rPr lang="es-ES" dirty="0">
                <a:solidFill>
                  <a:srgbClr val="0000FF"/>
                </a:solidFill>
              </a:rPr>
              <a:t> </a:t>
            </a:r>
            <a:r>
              <a:rPr lang="es-ES" dirty="0"/>
              <a:t>(</a:t>
            </a:r>
            <a:r>
              <a:rPr lang="es-ES" i="1" dirty="0"/>
              <a:t>Egipciaca </a:t>
            </a:r>
            <a:r>
              <a:rPr lang="es-ES" dirty="0"/>
              <a:t>969)</a:t>
            </a:r>
          </a:p>
          <a:p>
            <a:pPr marL="990600" lvl="1" indent="-533400">
              <a:lnSpc>
                <a:spcPct val="90000"/>
              </a:lnSpc>
              <a:buNone/>
            </a:pPr>
            <a:r>
              <a:rPr lang="es-ES" dirty="0"/>
              <a:t>Rey –</a:t>
            </a:r>
            <a:r>
              <a:rPr lang="es-ES" dirty="0" err="1"/>
              <a:t>dixo</a:t>
            </a:r>
            <a:r>
              <a:rPr lang="es-ES" dirty="0"/>
              <a:t> el </a:t>
            </a:r>
            <a:r>
              <a:rPr lang="es-ES" dirty="0" err="1"/>
              <a:t>monge</a:t>
            </a:r>
            <a:r>
              <a:rPr lang="es-ES" dirty="0"/>
              <a:t>– mucho te </a:t>
            </a:r>
            <a:r>
              <a:rPr lang="es-ES" i="1" dirty="0">
                <a:solidFill>
                  <a:srgbClr val="0000FF"/>
                </a:solidFill>
              </a:rPr>
              <a:t>lo</a:t>
            </a:r>
            <a:r>
              <a:rPr lang="es-ES" dirty="0"/>
              <a:t> </a:t>
            </a:r>
            <a:r>
              <a:rPr lang="es-ES" dirty="0" err="1"/>
              <a:t>gradesco</a:t>
            </a:r>
            <a:r>
              <a:rPr lang="es-ES" dirty="0"/>
              <a:t> / </a:t>
            </a:r>
            <a:r>
              <a:rPr lang="es-ES" i="1" dirty="0">
                <a:solidFill>
                  <a:srgbClr val="0000FF"/>
                </a:solidFill>
              </a:rPr>
              <a:t>que me das tan </a:t>
            </a:r>
            <a:r>
              <a:rPr lang="es-ES" i="1" dirty="0" err="1">
                <a:solidFill>
                  <a:srgbClr val="0000FF"/>
                </a:solidFill>
              </a:rPr>
              <a:t>grand</a:t>
            </a:r>
            <a:r>
              <a:rPr lang="es-ES" i="1" dirty="0">
                <a:solidFill>
                  <a:srgbClr val="0000FF"/>
                </a:solidFill>
              </a:rPr>
              <a:t> </a:t>
            </a:r>
            <a:r>
              <a:rPr lang="es-ES" i="1" dirty="0" err="1">
                <a:solidFill>
                  <a:srgbClr val="0000FF"/>
                </a:solidFill>
              </a:rPr>
              <a:t>onra</a:t>
            </a:r>
            <a:r>
              <a:rPr lang="es-ES" dirty="0">
                <a:solidFill>
                  <a:srgbClr val="0000FF"/>
                </a:solidFill>
              </a:rPr>
              <a:t> (</a:t>
            </a:r>
            <a:r>
              <a:rPr lang="es-ES" dirty="0"/>
              <a:t>S. Domingo 184a)</a:t>
            </a:r>
          </a:p>
          <a:p>
            <a:pPr marL="990600" lvl="1" indent="-533400">
              <a:lnSpc>
                <a:spcPct val="90000"/>
              </a:lnSpc>
              <a:buNone/>
            </a:pPr>
            <a:endParaRPr lang="es-ES" dirty="0"/>
          </a:p>
          <a:p>
            <a:pPr marL="609600" indent="-609600">
              <a:lnSpc>
                <a:spcPct val="90000"/>
              </a:lnSpc>
              <a:buFontTx/>
              <a:buNone/>
            </a:pPr>
            <a:endParaRPr lang="gl-ES" sz="2400" dirty="0"/>
          </a:p>
        </p:txBody>
      </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3600" dirty="0" smtClean="0"/>
              <a:t>Complemento directo preposicional</a:t>
            </a:r>
          </a:p>
        </p:txBody>
      </p:sp>
      <p:sp>
        <p:nvSpPr>
          <p:cNvPr id="3" name="2 Marcador de contenido"/>
          <p:cNvSpPr>
            <a:spLocks noGrp="1"/>
          </p:cNvSpPr>
          <p:nvPr>
            <p:ph idx="1"/>
          </p:nvPr>
        </p:nvSpPr>
        <p:spPr>
          <a:xfrm>
            <a:off x="457200" y="1340768"/>
            <a:ext cx="8229600" cy="4785395"/>
          </a:xfrm>
        </p:spPr>
        <p:txBody>
          <a:bodyPr>
            <a:normAutofit fontScale="92500" lnSpcReduction="10000"/>
          </a:bodyPr>
          <a:lstStyle/>
          <a:p>
            <a:r>
              <a:rPr lang="es-ES" sz="2800" b="1" dirty="0" smtClean="0"/>
              <a:t>De referencia personal</a:t>
            </a:r>
            <a:endParaRPr lang="es-ES" sz="2600" dirty="0" smtClean="0"/>
          </a:p>
          <a:p>
            <a:pPr lvl="1"/>
            <a:r>
              <a:rPr lang="es-ES" sz="2400" dirty="0" smtClean="0"/>
              <a:t>Pronombres personales</a:t>
            </a:r>
          </a:p>
          <a:p>
            <a:pPr lvl="1"/>
            <a:r>
              <a:rPr lang="es-ES" sz="2400" dirty="0" smtClean="0"/>
              <a:t>Nombres propios de personas y animales (antiguamente también topónimos)</a:t>
            </a:r>
          </a:p>
          <a:p>
            <a:pPr lvl="1"/>
            <a:r>
              <a:rPr lang="es-ES" sz="2400" dirty="0" smtClean="0"/>
              <a:t>Usos metonímicos: </a:t>
            </a:r>
            <a:r>
              <a:rPr lang="es-ES" sz="2400" dirty="0" smtClean="0">
                <a:solidFill>
                  <a:srgbClr val="0000FF"/>
                </a:solidFill>
              </a:rPr>
              <a:t>leer </a:t>
            </a:r>
            <a:r>
              <a:rPr lang="es-ES" sz="2400" b="1" dirty="0" smtClean="0">
                <a:solidFill>
                  <a:srgbClr val="0000FF"/>
                </a:solidFill>
              </a:rPr>
              <a:t>a Cervantes</a:t>
            </a:r>
            <a:r>
              <a:rPr lang="es-ES" sz="2400" dirty="0" smtClean="0"/>
              <a:t> </a:t>
            </a:r>
          </a:p>
          <a:p>
            <a:pPr>
              <a:buNone/>
            </a:pPr>
            <a:r>
              <a:rPr lang="es-ES" sz="2800" b="1" dirty="0" smtClean="0"/>
              <a:t>…pero no inespecíficos</a:t>
            </a:r>
            <a:endParaRPr lang="es-ES" sz="2800" b="1" dirty="0" smtClean="0">
              <a:solidFill>
                <a:srgbClr val="0070C0"/>
              </a:solidFill>
            </a:endParaRPr>
          </a:p>
          <a:p>
            <a:pPr lvl="1"/>
            <a:r>
              <a:rPr lang="es-ES" sz="2600" i="1" dirty="0" smtClean="0">
                <a:solidFill>
                  <a:srgbClr val="0000FF"/>
                </a:solidFill>
              </a:rPr>
              <a:t>	</a:t>
            </a:r>
            <a:r>
              <a:rPr lang="es-ES" sz="2600" dirty="0" smtClean="0">
                <a:solidFill>
                  <a:srgbClr val="0000FF"/>
                </a:solidFill>
              </a:rPr>
              <a:t>Aureliano Segundo quitó el candado buscando </a:t>
            </a:r>
            <a:r>
              <a:rPr lang="es-ES" sz="2600" b="1" dirty="0" smtClean="0">
                <a:solidFill>
                  <a:srgbClr val="0000FF"/>
                </a:solidFill>
              </a:rPr>
              <a:t>alguien con quien conversar mientras pasaba la lluvia</a:t>
            </a:r>
            <a:r>
              <a:rPr lang="es-ES" sz="2600" dirty="0" smtClean="0"/>
              <a:t>.</a:t>
            </a:r>
            <a:endParaRPr lang="es-ES" sz="2600" b="1" dirty="0" smtClean="0">
              <a:solidFill>
                <a:srgbClr val="0000FF"/>
              </a:solidFill>
            </a:endParaRPr>
          </a:p>
          <a:p>
            <a:pPr lvl="1"/>
            <a:r>
              <a:rPr lang="es-ES" sz="2400" dirty="0" smtClean="0"/>
              <a:t>el gobernador de la provincia […] lo autorizó para que hiciera las diligencias preliminares mientras </a:t>
            </a:r>
            <a:r>
              <a:rPr lang="es-ES" sz="2400" u="sng" dirty="0" smtClean="0"/>
              <a:t>mandaban </a:t>
            </a:r>
            <a:r>
              <a:rPr lang="es-ES" sz="2400" b="1" dirty="0" smtClean="0">
                <a:solidFill>
                  <a:srgbClr val="0000FF"/>
                </a:solidFill>
              </a:rPr>
              <a:t>un juez instructor</a:t>
            </a:r>
            <a:r>
              <a:rPr lang="es-ES" sz="2400" dirty="0" smtClean="0"/>
              <a:t>. [CRO:075.13] (Comp.: A las 5.30 cumplió la orden de despertarlo, pero </a:t>
            </a:r>
            <a:r>
              <a:rPr lang="es-ES" sz="2400" u="sng" dirty="0" smtClean="0"/>
              <a:t>no mandó </a:t>
            </a:r>
            <a:r>
              <a:rPr lang="es-ES" sz="2400" b="1" dirty="0" smtClean="0">
                <a:solidFill>
                  <a:srgbClr val="0000FF"/>
                </a:solidFill>
              </a:rPr>
              <a:t>a Divina Flor </a:t>
            </a:r>
            <a:r>
              <a:rPr lang="es-ES" sz="2400" dirty="0" smtClean="0"/>
              <a:t>sino que subió ella misma al dormitorio [CRO:070.26])</a:t>
            </a:r>
            <a:endParaRPr lang="es-ES" sz="24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74638"/>
            <a:ext cx="8352928" cy="1143000"/>
          </a:xfrm>
        </p:spPr>
        <p:txBody>
          <a:bodyPr>
            <a:noAutofit/>
          </a:bodyPr>
          <a:lstStyle/>
          <a:p>
            <a:pPr algn="l"/>
            <a:r>
              <a:rPr lang="es-ES" sz="3200" dirty="0" smtClean="0"/>
              <a:t>Complemento directo preposicional y clases verbales</a:t>
            </a:r>
          </a:p>
        </p:txBody>
      </p:sp>
      <p:sp>
        <p:nvSpPr>
          <p:cNvPr id="3" name="2 Marcador de contenido"/>
          <p:cNvSpPr>
            <a:spLocks noGrp="1"/>
          </p:cNvSpPr>
          <p:nvPr>
            <p:ph idx="1"/>
          </p:nvPr>
        </p:nvSpPr>
        <p:spPr>
          <a:xfrm>
            <a:off x="457200" y="1340768"/>
            <a:ext cx="8363272" cy="4785395"/>
          </a:xfrm>
        </p:spPr>
        <p:txBody>
          <a:bodyPr>
            <a:normAutofit lnSpcReduction="10000"/>
          </a:bodyPr>
          <a:lstStyle/>
          <a:p>
            <a:pPr marL="432000" indent="-360000">
              <a:lnSpc>
                <a:spcPts val="3360"/>
              </a:lnSpc>
              <a:spcBef>
                <a:spcPts val="600"/>
              </a:spcBef>
            </a:pPr>
            <a:r>
              <a:rPr lang="es-ES" sz="2600" b="1" dirty="0" smtClean="0"/>
              <a:t>Exigen</a:t>
            </a:r>
            <a:r>
              <a:rPr lang="es-ES" sz="2600" dirty="0" smtClean="0"/>
              <a:t> la preposición los verbos (o acepciones) que se construyen sistemáticamente con CDIR (a veces </a:t>
            </a:r>
            <a:r>
              <a:rPr lang="es-ES" sz="2600" dirty="0" err="1" smtClean="0"/>
              <a:t>tb</a:t>
            </a:r>
            <a:r>
              <a:rPr lang="es-ES" sz="2600" dirty="0" smtClean="0"/>
              <a:t> CIND) de persona (</a:t>
            </a:r>
            <a:r>
              <a:rPr lang="es-ES" sz="2600" i="1" dirty="0" smtClean="0">
                <a:solidFill>
                  <a:srgbClr val="0000FF"/>
                </a:solidFill>
              </a:rPr>
              <a:t>servir, ayudar, obedecer, insultar</a:t>
            </a:r>
            <a:r>
              <a:rPr lang="es-ES" sz="2600" dirty="0" smtClean="0"/>
              <a:t>…) y verbos de afección emocional:</a:t>
            </a:r>
          </a:p>
          <a:p>
            <a:pPr lvl="1"/>
            <a:r>
              <a:rPr lang="es-ES" sz="2400" dirty="0" smtClean="0">
                <a:solidFill>
                  <a:srgbClr val="0000FF"/>
                </a:solidFill>
              </a:rPr>
              <a:t>Tuvo que ayudar </a:t>
            </a:r>
            <a:r>
              <a:rPr lang="es-ES" sz="2400" b="1" dirty="0" smtClean="0">
                <a:solidFill>
                  <a:srgbClr val="0000FF"/>
                </a:solidFill>
              </a:rPr>
              <a:t>a</a:t>
            </a:r>
            <a:r>
              <a:rPr lang="es-ES" sz="2400" dirty="0" smtClean="0">
                <a:solidFill>
                  <a:srgbClr val="0000FF"/>
                </a:solidFill>
              </a:rPr>
              <a:t>/*Ø muchos enfermos</a:t>
            </a:r>
          </a:p>
          <a:p>
            <a:pPr lvl="1"/>
            <a:r>
              <a:rPr lang="es-ES" sz="2400" dirty="0" smtClean="0">
                <a:solidFill>
                  <a:srgbClr val="0000FF"/>
                </a:solidFill>
              </a:rPr>
              <a:t> Insultó </a:t>
            </a:r>
            <a:r>
              <a:rPr lang="es-ES" sz="2400" b="1" dirty="0" smtClean="0">
                <a:solidFill>
                  <a:srgbClr val="0000FF"/>
                </a:solidFill>
              </a:rPr>
              <a:t>a</a:t>
            </a:r>
            <a:r>
              <a:rPr lang="es-ES" sz="2400" dirty="0" smtClean="0">
                <a:solidFill>
                  <a:srgbClr val="0000FF"/>
                </a:solidFill>
              </a:rPr>
              <a:t>/*Ø varias personas</a:t>
            </a:r>
          </a:p>
          <a:p>
            <a:pPr lvl="1"/>
            <a:r>
              <a:rPr lang="es-ES" sz="2400" dirty="0" smtClean="0"/>
              <a:t> </a:t>
            </a:r>
            <a:r>
              <a:rPr lang="es-ES" sz="2400" dirty="0" smtClean="0">
                <a:solidFill>
                  <a:srgbClr val="0000FF"/>
                </a:solidFill>
              </a:rPr>
              <a:t>El libro aburrió </a:t>
            </a:r>
            <a:r>
              <a:rPr lang="es-ES" sz="2400" b="1" dirty="0" smtClean="0">
                <a:solidFill>
                  <a:srgbClr val="0000FF"/>
                </a:solidFill>
              </a:rPr>
              <a:t>a</a:t>
            </a:r>
            <a:r>
              <a:rPr lang="es-ES" sz="2400" dirty="0" smtClean="0">
                <a:solidFill>
                  <a:srgbClr val="0000FF"/>
                </a:solidFill>
              </a:rPr>
              <a:t>/*Ø bastantes lectores</a:t>
            </a:r>
            <a:endParaRPr lang="es-ES" sz="2800" dirty="0" smtClean="0">
              <a:solidFill>
                <a:srgbClr val="0000FF"/>
              </a:solidFill>
            </a:endParaRPr>
          </a:p>
          <a:p>
            <a:r>
              <a:rPr lang="es-ES" sz="2600" b="1" dirty="0" smtClean="0"/>
              <a:t>Rechazan</a:t>
            </a:r>
            <a:r>
              <a:rPr lang="es-ES" sz="2600" dirty="0" smtClean="0"/>
              <a:t> la preposición verbos como</a:t>
            </a:r>
            <a:r>
              <a:rPr lang="es-ES" sz="2600" dirty="0" smtClean="0">
                <a:solidFill>
                  <a:srgbClr val="0070C0"/>
                </a:solidFill>
              </a:rPr>
              <a:t> </a:t>
            </a:r>
            <a:r>
              <a:rPr lang="es-ES" sz="2600" i="1" dirty="0" smtClean="0">
                <a:solidFill>
                  <a:srgbClr val="0000FF"/>
                </a:solidFill>
              </a:rPr>
              <a:t>solicitar, pedir, haber, tener</a:t>
            </a:r>
            <a:r>
              <a:rPr lang="es-ES" sz="2600" dirty="0" smtClean="0"/>
              <a:t>, etc.</a:t>
            </a:r>
          </a:p>
          <a:p>
            <a:pPr lvl="1"/>
            <a:r>
              <a:rPr lang="es-ES" sz="2400" dirty="0" smtClean="0">
                <a:solidFill>
                  <a:srgbClr val="0000FF"/>
                </a:solidFill>
              </a:rPr>
              <a:t>Ha pedido un abogado de oficio</a:t>
            </a:r>
          </a:p>
          <a:p>
            <a:pPr lvl="1"/>
            <a:r>
              <a:rPr lang="es-ES" sz="2400" dirty="0" smtClean="0">
                <a:solidFill>
                  <a:srgbClr val="0000FF"/>
                </a:solidFill>
              </a:rPr>
              <a:t>Hay cinco personas interesadas en la oferta</a:t>
            </a:r>
            <a:endParaRPr lang="es-ES" dirty="0" smtClean="0">
              <a:solidFill>
                <a:srgbClr val="0000FF"/>
              </a:solidFill>
            </a:endParaRPr>
          </a:p>
          <a:p>
            <a:pPr>
              <a:buNone/>
            </a:pPr>
            <a:endParaRPr lang="es-E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FA381E61-58B0-40FA-B0B7-BF19DB08692F}" type="slidenum">
              <a:rPr lang="gl-ES"/>
              <a:pPr/>
              <a:t>36</a:t>
            </a:fld>
            <a:endParaRPr lang="gl-ES"/>
          </a:p>
        </p:txBody>
      </p:sp>
      <p:sp>
        <p:nvSpPr>
          <p:cNvPr id="83970" name="Rectangle 2"/>
          <p:cNvSpPr>
            <a:spLocks noGrp="1" noChangeArrowheads="1"/>
          </p:cNvSpPr>
          <p:nvPr>
            <p:ph type="title"/>
          </p:nvPr>
        </p:nvSpPr>
        <p:spPr/>
        <p:txBody>
          <a:bodyPr/>
          <a:lstStyle/>
          <a:p>
            <a:pPr algn="l"/>
            <a:r>
              <a:rPr lang="gl-ES" sz="3200" dirty="0" smtClean="0"/>
              <a:t>Cláusulas </a:t>
            </a:r>
            <a:r>
              <a:rPr lang="gl-ES" sz="3200" dirty="0" err="1" smtClean="0"/>
              <a:t>biactanciales</a:t>
            </a:r>
            <a:r>
              <a:rPr lang="gl-ES" sz="3200" dirty="0" smtClean="0"/>
              <a:t> </a:t>
            </a:r>
            <a:endParaRPr lang="gl-ES" sz="3200" dirty="0"/>
          </a:p>
        </p:txBody>
      </p:sp>
      <p:sp>
        <p:nvSpPr>
          <p:cNvPr id="83971" name="Rectangle 3"/>
          <p:cNvSpPr>
            <a:spLocks noGrp="1" noChangeArrowheads="1"/>
          </p:cNvSpPr>
          <p:nvPr>
            <p:ph type="body" idx="1"/>
          </p:nvPr>
        </p:nvSpPr>
        <p:spPr>
          <a:xfrm>
            <a:off x="457200" y="1340768"/>
            <a:ext cx="8435280" cy="4968552"/>
          </a:xfrm>
        </p:spPr>
        <p:txBody>
          <a:bodyPr>
            <a:normAutofit fontScale="62500" lnSpcReduction="20000"/>
          </a:bodyPr>
          <a:lstStyle/>
          <a:p>
            <a:pPr marL="609600" indent="-609600">
              <a:buFontTx/>
              <a:buAutoNum type="arabicPeriod" startAt="4"/>
            </a:pPr>
            <a:endParaRPr lang="gl-ES" sz="2000" b="1" dirty="0"/>
          </a:p>
          <a:p>
            <a:pPr marL="609600" indent="-609600">
              <a:buNone/>
            </a:pPr>
            <a:r>
              <a:rPr lang="gl-ES" sz="4000" b="1" dirty="0" smtClean="0"/>
              <a:t>SUJETO-PRED-COMPLEMENTO DIRECTO</a:t>
            </a:r>
            <a:endParaRPr lang="gl-ES" sz="4000" b="1" dirty="0"/>
          </a:p>
          <a:p>
            <a:pPr marL="742950" indent="-742950">
              <a:buFont typeface="+mj-lt"/>
              <a:buAutoNum type="arabicPeriod"/>
            </a:pPr>
            <a:r>
              <a:rPr lang="gl-ES" sz="4000" dirty="0"/>
              <a:t>un canalla </a:t>
            </a:r>
            <a:r>
              <a:rPr lang="gl-ES" sz="4000" dirty="0" err="1"/>
              <a:t>bloqueó</a:t>
            </a:r>
            <a:r>
              <a:rPr lang="gl-ES" sz="4000" dirty="0"/>
              <a:t> el pedal de </a:t>
            </a:r>
            <a:r>
              <a:rPr lang="gl-ES" sz="4000" dirty="0" err="1"/>
              <a:t>seguridad</a:t>
            </a:r>
            <a:r>
              <a:rPr lang="gl-ES" sz="4000" dirty="0"/>
              <a:t> (Diego:73) </a:t>
            </a:r>
          </a:p>
          <a:p>
            <a:pPr marL="742950" indent="-742950">
              <a:buFont typeface="+mj-lt"/>
              <a:buAutoNum type="arabicPeriod"/>
            </a:pPr>
            <a:r>
              <a:rPr lang="gl-ES" sz="4000" dirty="0" err="1"/>
              <a:t>ella</a:t>
            </a:r>
            <a:r>
              <a:rPr lang="gl-ES" sz="4000" dirty="0"/>
              <a:t> repetía </a:t>
            </a:r>
            <a:r>
              <a:rPr lang="gl-ES" sz="4000" dirty="0" err="1"/>
              <a:t>aquella</a:t>
            </a:r>
            <a:r>
              <a:rPr lang="gl-ES" sz="4000" dirty="0"/>
              <a:t> </a:t>
            </a:r>
            <a:r>
              <a:rPr lang="gl-ES" sz="4000" dirty="0" err="1"/>
              <a:t>cantinela</a:t>
            </a:r>
            <a:r>
              <a:rPr lang="gl-ES" sz="4000" dirty="0"/>
              <a:t> en los dos idiomas (</a:t>
            </a:r>
            <a:r>
              <a:rPr lang="gl-ES" sz="4000" dirty="0" err="1"/>
              <a:t>Jóvenes</a:t>
            </a:r>
            <a:r>
              <a:rPr lang="gl-ES" sz="4000" dirty="0"/>
              <a:t>:76)</a:t>
            </a:r>
          </a:p>
          <a:p>
            <a:pPr marL="742950" indent="-742950">
              <a:buFont typeface="+mj-lt"/>
              <a:buAutoNum type="arabicPeriod"/>
            </a:pPr>
            <a:r>
              <a:rPr lang="gl-ES" sz="4000" dirty="0" err="1"/>
              <a:t>Martínez-Barbeito</a:t>
            </a:r>
            <a:r>
              <a:rPr lang="gl-ES" sz="4000" dirty="0"/>
              <a:t> </a:t>
            </a:r>
            <a:r>
              <a:rPr lang="gl-ES" sz="4000" dirty="0" err="1"/>
              <a:t>escribió</a:t>
            </a:r>
            <a:r>
              <a:rPr lang="gl-ES" sz="4000" dirty="0"/>
              <a:t> la obra en los años </a:t>
            </a:r>
            <a:r>
              <a:rPr lang="gl-ES" sz="4000" dirty="0" err="1"/>
              <a:t>cuarenta</a:t>
            </a:r>
            <a:r>
              <a:rPr lang="gl-ES" sz="4000" dirty="0"/>
              <a:t> (3VOZ: 68, 3, 0,1</a:t>
            </a:r>
            <a:r>
              <a:rPr lang="gl-ES" sz="4000" dirty="0" smtClean="0"/>
              <a:t>) </a:t>
            </a:r>
          </a:p>
          <a:p>
            <a:pPr marL="609600" indent="-609600"/>
            <a:endParaRPr lang="gl-ES" sz="4000" dirty="0" smtClean="0"/>
          </a:p>
          <a:p>
            <a:pPr marL="609600" indent="-609600">
              <a:buNone/>
            </a:pPr>
            <a:r>
              <a:rPr lang="gl-ES" sz="4000" b="1" dirty="0" smtClean="0"/>
              <a:t>SUJETO-PRED-COMPLEMENTO INDIRECTO</a:t>
            </a:r>
          </a:p>
          <a:p>
            <a:pPr marL="742950" indent="-742950">
              <a:buFont typeface="+mj-lt"/>
              <a:buAutoNum type="arabicPeriod" startAt="4"/>
            </a:pPr>
            <a:r>
              <a:rPr lang="gl-ES" sz="4000" dirty="0" smtClean="0"/>
              <a:t>A Miguel </a:t>
            </a:r>
            <a:r>
              <a:rPr lang="gl-ES" sz="4000" dirty="0" err="1" smtClean="0"/>
              <a:t>ya</a:t>
            </a:r>
            <a:r>
              <a:rPr lang="gl-ES" sz="4000" dirty="0" smtClean="0"/>
              <a:t> no le apetecía </a:t>
            </a:r>
            <a:r>
              <a:rPr lang="gl-ES" sz="4000" dirty="0" err="1" smtClean="0"/>
              <a:t>jugar</a:t>
            </a:r>
            <a:r>
              <a:rPr lang="gl-ES" sz="4000" dirty="0" smtClean="0"/>
              <a:t> al parchís (</a:t>
            </a:r>
            <a:r>
              <a:rPr lang="gl-ES" sz="4000" dirty="0" err="1" smtClean="0"/>
              <a:t>Ternura</a:t>
            </a:r>
            <a:r>
              <a:rPr lang="gl-ES" sz="4000" dirty="0" smtClean="0"/>
              <a:t>: 50, 4)</a:t>
            </a:r>
          </a:p>
          <a:p>
            <a:pPr marL="742950" indent="-742950">
              <a:buFont typeface="+mj-lt"/>
              <a:buAutoNum type="arabicPeriod" startAt="4"/>
            </a:pPr>
            <a:r>
              <a:rPr lang="gl-ES" sz="4000" dirty="0" smtClean="0"/>
              <a:t>Nunca una </a:t>
            </a:r>
            <a:r>
              <a:rPr lang="gl-ES" sz="4000" dirty="0" err="1" smtClean="0"/>
              <a:t>mujer</a:t>
            </a:r>
            <a:r>
              <a:rPr lang="gl-ES" sz="4000" dirty="0" smtClean="0"/>
              <a:t> le </a:t>
            </a:r>
            <a:r>
              <a:rPr lang="gl-ES" sz="4000" dirty="0" err="1" smtClean="0"/>
              <a:t>importó</a:t>
            </a:r>
            <a:r>
              <a:rPr lang="gl-ES" sz="4000" dirty="0" smtClean="0"/>
              <a:t> como </a:t>
            </a:r>
            <a:r>
              <a:rPr lang="gl-ES" sz="3800" dirty="0" err="1" smtClean="0"/>
              <a:t>Viviana</a:t>
            </a:r>
            <a:r>
              <a:rPr lang="gl-ES" sz="3800" dirty="0" smtClean="0"/>
              <a:t> (Historias: 60, 2)</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38ED8000-C589-4859-A2ED-504757A15BD6}" type="slidenum">
              <a:rPr lang="gl-ES"/>
              <a:pPr/>
              <a:t>37</a:t>
            </a:fld>
            <a:endParaRPr lang="gl-ES"/>
          </a:p>
        </p:txBody>
      </p:sp>
      <p:sp>
        <p:nvSpPr>
          <p:cNvPr id="16386" name="Rectangle 2"/>
          <p:cNvSpPr>
            <a:spLocks noGrp="1" noChangeArrowheads="1"/>
          </p:cNvSpPr>
          <p:nvPr>
            <p:ph type="title"/>
          </p:nvPr>
        </p:nvSpPr>
        <p:spPr>
          <a:xfrm>
            <a:off x="457200" y="639763"/>
            <a:ext cx="8229600" cy="777875"/>
          </a:xfrm>
        </p:spPr>
        <p:txBody>
          <a:bodyPr>
            <a:normAutofit/>
          </a:bodyPr>
          <a:lstStyle/>
          <a:p>
            <a:pPr algn="l"/>
            <a:endParaRPr lang="es-ES" sz="3200" dirty="0"/>
          </a:p>
        </p:txBody>
      </p:sp>
      <p:sp>
        <p:nvSpPr>
          <p:cNvPr id="16387" name="Rectangle 3"/>
          <p:cNvSpPr>
            <a:spLocks noGrp="1" noChangeArrowheads="1"/>
          </p:cNvSpPr>
          <p:nvPr>
            <p:ph type="body" idx="1"/>
          </p:nvPr>
        </p:nvSpPr>
        <p:spPr/>
        <p:txBody>
          <a:bodyPr/>
          <a:lstStyle/>
          <a:p>
            <a:pPr marL="533400" indent="-533400" algn="just">
              <a:lnSpc>
                <a:spcPct val="80000"/>
              </a:lnSpc>
              <a:spcAft>
                <a:spcPct val="60000"/>
              </a:spcAft>
              <a:buClr>
                <a:schemeClr val="tx1"/>
              </a:buClr>
              <a:buFont typeface="+mj-lt"/>
              <a:buAutoNum type="arabicPeriod" startAt="6"/>
            </a:pPr>
            <a:r>
              <a:rPr lang="es-ES_tradnl" sz="2400" dirty="0" smtClean="0">
                <a:cs typeface="Times New Roman" pitchFamily="18" charset="0"/>
              </a:rPr>
              <a:t>Una </a:t>
            </a:r>
            <a:r>
              <a:rPr lang="es-ES_tradnl" sz="2400" dirty="0">
                <a:cs typeface="Times New Roman" pitchFamily="18" charset="0"/>
              </a:rPr>
              <a:t>chica de Nueva York toma el barco a una isla del Caribe, donde </a:t>
            </a:r>
            <a:r>
              <a:rPr lang="es-ES_tradnl" sz="2400" b="1" dirty="0" smtClean="0">
                <a:solidFill>
                  <a:srgbClr val="0000FF"/>
                </a:solidFill>
                <a:cs typeface="Times New Roman" pitchFamily="18" charset="0"/>
              </a:rPr>
              <a:t>la</a:t>
            </a:r>
            <a:r>
              <a:rPr lang="es-ES_tradnl" sz="2400" dirty="0" smtClean="0">
                <a:cs typeface="Times New Roman" pitchFamily="18" charset="0"/>
              </a:rPr>
              <a:t> </a:t>
            </a:r>
            <a:r>
              <a:rPr lang="es-ES_tradnl" sz="2400" b="1" dirty="0" smtClean="0">
                <a:cs typeface="Times New Roman" pitchFamily="18" charset="0"/>
              </a:rPr>
              <a:t>espera</a:t>
            </a:r>
            <a:r>
              <a:rPr lang="es-ES_tradnl" sz="2400" dirty="0" smtClean="0">
                <a:cs typeface="Times New Roman" pitchFamily="18" charset="0"/>
              </a:rPr>
              <a:t> </a:t>
            </a:r>
            <a:r>
              <a:rPr lang="es-ES_tradnl" sz="2400" dirty="0">
                <a:cs typeface="Times New Roman" pitchFamily="18" charset="0"/>
              </a:rPr>
              <a:t>el novio para casarse. Parece una chica muy buena, y llena de ilusiones, que le cuenta todo al capitán del barco, que es buen </a:t>
            </a:r>
            <a:r>
              <a:rPr lang="es-ES_tradnl" sz="2400" dirty="0" err="1">
                <a:cs typeface="Times New Roman" pitchFamily="18" charset="0"/>
              </a:rPr>
              <a:t>mocísimo</a:t>
            </a:r>
            <a:r>
              <a:rPr lang="es-ES_tradnl" sz="2400" dirty="0">
                <a:cs typeface="Times New Roman" pitchFamily="18" charset="0"/>
              </a:rPr>
              <a:t>, y él mira al agua negra del mar, porque es de noche, y después la mira a ella como diciendo ‘esta no sabe lo que </a:t>
            </a:r>
            <a:r>
              <a:rPr lang="es-ES_tradnl" sz="2400" b="1" dirty="0">
                <a:solidFill>
                  <a:srgbClr val="0000FF"/>
                </a:solidFill>
                <a:cs typeface="Times New Roman" pitchFamily="18" charset="0"/>
              </a:rPr>
              <a:t>le</a:t>
            </a:r>
            <a:r>
              <a:rPr lang="es-ES_tradnl" sz="2400" dirty="0">
                <a:cs typeface="Times New Roman" pitchFamily="18" charset="0"/>
              </a:rPr>
              <a:t> </a:t>
            </a:r>
            <a:r>
              <a:rPr lang="es-ES_tradnl" sz="2400" b="1" dirty="0" smtClean="0">
                <a:cs typeface="Times New Roman" pitchFamily="18" charset="0"/>
              </a:rPr>
              <a:t>espera</a:t>
            </a:r>
            <a:r>
              <a:rPr lang="es-ES_tradnl" sz="2400" dirty="0">
                <a:cs typeface="Times New Roman" pitchFamily="18" charset="0"/>
              </a:rPr>
              <a:t>’. (BMA: 163-164) </a:t>
            </a:r>
          </a:p>
          <a:p>
            <a:pPr marL="609600" indent="-609600" algn="just">
              <a:lnSpc>
                <a:spcPct val="80000"/>
              </a:lnSpc>
              <a:spcAft>
                <a:spcPct val="60000"/>
              </a:spcAft>
              <a:buClr>
                <a:schemeClr val="tx1"/>
              </a:buClr>
              <a:buNone/>
            </a:pPr>
            <a:r>
              <a:rPr lang="es-ES_tradnl" sz="2400" dirty="0" smtClean="0">
                <a:cs typeface="Times New Roman" pitchFamily="18" charset="0"/>
              </a:rPr>
              <a:t>7.	a</a:t>
            </a:r>
            <a:r>
              <a:rPr lang="es-ES_tradnl" sz="2400" dirty="0">
                <a:cs typeface="Times New Roman" pitchFamily="18" charset="0"/>
              </a:rPr>
              <a:t>. Sabía que el sólo decírselo a él iba a aliviarla, pero no lo hizo para 	no </a:t>
            </a:r>
            <a:r>
              <a:rPr lang="es-ES_tradnl" sz="2400" b="1" dirty="0">
                <a:cs typeface="Times New Roman" pitchFamily="18" charset="0"/>
              </a:rPr>
              <a:t>preocupar</a:t>
            </a:r>
            <a:r>
              <a:rPr lang="es-ES_tradnl" sz="2400" b="1" dirty="0">
                <a:solidFill>
                  <a:srgbClr val="0000FF"/>
                </a:solidFill>
                <a:cs typeface="Times New Roman" pitchFamily="18" charset="0"/>
              </a:rPr>
              <a:t>lo</a:t>
            </a:r>
            <a:r>
              <a:rPr lang="es-ES_tradnl" sz="2400" dirty="0">
                <a:cs typeface="Times New Roman" pitchFamily="18" charset="0"/>
              </a:rPr>
              <a:t> </a:t>
            </a:r>
            <a:r>
              <a:rPr lang="es-ES_tradnl" sz="2400" dirty="0" smtClean="0">
                <a:cs typeface="Times New Roman" pitchFamily="18" charset="0"/>
              </a:rPr>
              <a:t>(</a:t>
            </a:r>
            <a:r>
              <a:rPr lang="es-ES_tradnl" sz="2400" dirty="0">
                <a:cs typeface="Times New Roman" pitchFamily="18" charset="0"/>
              </a:rPr>
              <a:t>ATC: 484)</a:t>
            </a:r>
          </a:p>
          <a:p>
            <a:pPr marL="609600" indent="-609600" algn="just">
              <a:lnSpc>
                <a:spcPct val="80000"/>
              </a:lnSpc>
              <a:buClr>
                <a:schemeClr val="tx1"/>
              </a:buClr>
              <a:buFont typeface="Arial" charset="0"/>
              <a:buNone/>
            </a:pPr>
            <a:r>
              <a:rPr lang="es-ES_tradnl" sz="2400" dirty="0">
                <a:cs typeface="Times New Roman" pitchFamily="18" charset="0"/>
              </a:rPr>
              <a:t>	b. Lo que más </a:t>
            </a:r>
            <a:r>
              <a:rPr lang="es-ES_tradnl" sz="2400" b="1" dirty="0">
                <a:solidFill>
                  <a:srgbClr val="0000FF"/>
                </a:solidFill>
                <a:cs typeface="Times New Roman" pitchFamily="18" charset="0"/>
              </a:rPr>
              <a:t>le</a:t>
            </a:r>
            <a:r>
              <a:rPr lang="es-ES_tradnl" sz="2400" dirty="0">
                <a:cs typeface="Times New Roman" pitchFamily="18" charset="0"/>
              </a:rPr>
              <a:t> </a:t>
            </a:r>
            <a:r>
              <a:rPr lang="es-ES_tradnl" sz="2400" b="1" dirty="0" smtClean="0">
                <a:cs typeface="Times New Roman" pitchFamily="18" charset="0"/>
              </a:rPr>
              <a:t>preocupaba</a:t>
            </a:r>
            <a:r>
              <a:rPr lang="es-ES_tradnl" sz="2400" dirty="0" smtClean="0">
                <a:cs typeface="Times New Roman" pitchFamily="18" charset="0"/>
              </a:rPr>
              <a:t> </a:t>
            </a:r>
            <a:r>
              <a:rPr lang="es-ES_tradnl" sz="2400" dirty="0">
                <a:cs typeface="Times New Roman" pitchFamily="18" charset="0"/>
              </a:rPr>
              <a:t>de la muerte </a:t>
            </a:r>
            <a:r>
              <a:rPr lang="es-ES_tradnl" sz="2400" b="1" dirty="0">
                <a:solidFill>
                  <a:srgbClr val="0000FF"/>
                </a:solidFill>
                <a:cs typeface="Times New Roman" pitchFamily="18" charset="0"/>
              </a:rPr>
              <a:t>al doctor Urbino</a:t>
            </a:r>
            <a:r>
              <a:rPr lang="es-ES_tradnl" sz="2400" dirty="0">
                <a:cs typeface="Times New Roman" pitchFamily="18" charset="0"/>
              </a:rPr>
              <a:t> 	era la vida solitaria de </a:t>
            </a:r>
            <a:r>
              <a:rPr lang="es-ES_tradnl" sz="2400" dirty="0" err="1">
                <a:cs typeface="Times New Roman" pitchFamily="18" charset="0"/>
              </a:rPr>
              <a:t>Fermina</a:t>
            </a:r>
            <a:r>
              <a:rPr lang="es-ES_tradnl" sz="2400" dirty="0">
                <a:cs typeface="Times New Roman" pitchFamily="18" charset="0"/>
              </a:rPr>
              <a:t> Daza sin él (ATC: 75)</a:t>
            </a:r>
          </a:p>
          <a:p>
            <a:pPr marL="609600" indent="-609600" algn="just">
              <a:lnSpc>
                <a:spcPct val="80000"/>
              </a:lnSpc>
              <a:buClr>
                <a:schemeClr val="tx1"/>
              </a:buClr>
              <a:buFontTx/>
              <a:buNone/>
            </a:pPr>
            <a:endParaRPr lang="es-ES" sz="2400" dirty="0">
              <a:cs typeface="Times New Roman" pitchFamily="18" charset="0"/>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87BB76EB-35F7-42DD-8101-3B28B44FB67B}" type="slidenum">
              <a:rPr lang="gl-ES"/>
              <a:pPr/>
              <a:t>38</a:t>
            </a:fld>
            <a:endParaRPr lang="gl-ES"/>
          </a:p>
        </p:txBody>
      </p:sp>
      <p:sp>
        <p:nvSpPr>
          <p:cNvPr id="14338" name="Rectangle 2"/>
          <p:cNvSpPr>
            <a:spLocks noGrp="1" noChangeArrowheads="1"/>
          </p:cNvSpPr>
          <p:nvPr>
            <p:ph type="title"/>
          </p:nvPr>
        </p:nvSpPr>
        <p:spPr>
          <a:xfrm>
            <a:off x="457200" y="639763"/>
            <a:ext cx="8229600" cy="777875"/>
          </a:xfrm>
        </p:spPr>
        <p:txBody>
          <a:bodyPr/>
          <a:lstStyle/>
          <a:p>
            <a:r>
              <a:rPr lang="es-ES_tradnl" sz="2800"/>
              <a:t>Animación del sujeto</a:t>
            </a:r>
            <a:endParaRPr lang="es-ES" sz="2800"/>
          </a:p>
        </p:txBody>
      </p:sp>
      <p:graphicFrame>
        <p:nvGraphicFramePr>
          <p:cNvPr id="14339" name="Object 3"/>
          <p:cNvGraphicFramePr>
            <a:graphicFrameLocks noGrp="1" noChangeAspect="1"/>
          </p:cNvGraphicFramePr>
          <p:nvPr>
            <p:ph type="chart" idx="1"/>
          </p:nvPr>
        </p:nvGraphicFramePr>
        <p:xfrm>
          <a:off x="457200" y="1600200"/>
          <a:ext cx="8229600" cy="4525963"/>
        </p:xfrm>
        <a:graphic>
          <a:graphicData uri="http://schemas.openxmlformats.org/presentationml/2006/ole">
            <p:oleObj spid="_x0000_s1054" name="Gráfico" r:id="rId3" imgW="7772408" imgH="4114867" progId="MSGraph.Chart.8">
              <p:embed followColorScheme="full"/>
            </p:oleObj>
          </a:graphicData>
        </a:graphic>
      </p:graphicFrame>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6EE10008-D36C-488E-87F6-A5447A93B08A}" type="slidenum">
              <a:rPr lang="gl-ES"/>
              <a:pPr/>
              <a:t>39</a:t>
            </a:fld>
            <a:endParaRPr lang="gl-ES"/>
          </a:p>
        </p:txBody>
      </p:sp>
      <p:sp>
        <p:nvSpPr>
          <p:cNvPr id="17410" name="Rectangle 2"/>
          <p:cNvSpPr>
            <a:spLocks noGrp="1" noChangeArrowheads="1"/>
          </p:cNvSpPr>
          <p:nvPr>
            <p:ph type="title"/>
          </p:nvPr>
        </p:nvSpPr>
        <p:spPr>
          <a:xfrm>
            <a:off x="457200" y="639763"/>
            <a:ext cx="8229600" cy="777875"/>
          </a:xfrm>
        </p:spPr>
        <p:txBody>
          <a:bodyPr>
            <a:normAutofit/>
          </a:bodyPr>
          <a:lstStyle/>
          <a:p>
            <a:pPr algn="l"/>
            <a:r>
              <a:rPr lang="es-ES_tradnl" sz="3200" dirty="0" smtClean="0"/>
              <a:t>Control del participante en función de SUJETO</a:t>
            </a:r>
            <a:endParaRPr lang="es-ES" sz="3200" dirty="0"/>
          </a:p>
        </p:txBody>
      </p:sp>
      <p:sp>
        <p:nvSpPr>
          <p:cNvPr id="17411" name="Rectangle 3"/>
          <p:cNvSpPr>
            <a:spLocks noGrp="1" noChangeArrowheads="1"/>
          </p:cNvSpPr>
          <p:nvPr>
            <p:ph type="body" idx="1"/>
          </p:nvPr>
        </p:nvSpPr>
        <p:spPr/>
        <p:txBody>
          <a:bodyPr/>
          <a:lstStyle/>
          <a:p>
            <a:pPr marL="0" indent="0">
              <a:lnSpc>
                <a:spcPct val="90000"/>
              </a:lnSpc>
              <a:buClr>
                <a:schemeClr val="tx1"/>
              </a:buClr>
              <a:buNone/>
            </a:pPr>
            <a:r>
              <a:rPr lang="es-ES_tradnl" sz="2400" dirty="0" smtClean="0"/>
              <a:t>Hoy </a:t>
            </a:r>
            <a:r>
              <a:rPr lang="es-ES_tradnl" sz="2400" dirty="0"/>
              <a:t>precisamente doy una comida y quiero presentarte a mis amigos, les vas a encantar (DIE: 138,11)</a:t>
            </a:r>
          </a:p>
          <a:p>
            <a:pPr marL="609600" indent="-609600">
              <a:lnSpc>
                <a:spcPct val="90000"/>
              </a:lnSpc>
              <a:buClr>
                <a:schemeClr val="tx1"/>
              </a:buClr>
              <a:buNone/>
            </a:pPr>
            <a:r>
              <a:rPr lang="es-ES_tradnl" sz="2400" dirty="0" smtClean="0"/>
              <a:t>	*Encántales a mis amigos</a:t>
            </a:r>
          </a:p>
          <a:p>
            <a:pPr marL="609600" indent="-609600">
              <a:lnSpc>
                <a:spcPct val="90000"/>
              </a:lnSpc>
              <a:buClr>
                <a:schemeClr val="tx1"/>
              </a:buClr>
              <a:buNone/>
            </a:pPr>
            <a:r>
              <a:rPr lang="es-ES_tradnl" sz="2400" dirty="0" smtClean="0"/>
              <a:t>	*Te sugiero / ordeno que les encantes a mis amigos</a:t>
            </a:r>
          </a:p>
          <a:p>
            <a:pPr marL="609600" indent="-609600">
              <a:lnSpc>
                <a:spcPct val="90000"/>
              </a:lnSpc>
              <a:buClr>
                <a:schemeClr val="tx1"/>
              </a:buClr>
              <a:buNone/>
            </a:pPr>
            <a:endParaRPr lang="es-ES_tradnl" sz="2400" dirty="0" smtClean="0"/>
          </a:p>
          <a:p>
            <a:pPr marL="609600" indent="-609600">
              <a:lnSpc>
                <a:spcPct val="90000"/>
              </a:lnSpc>
              <a:buClr>
                <a:schemeClr val="tx1"/>
              </a:buClr>
              <a:buNone/>
            </a:pPr>
            <a:r>
              <a:rPr lang="es-ES_tradnl" sz="2400" dirty="0" smtClean="0"/>
              <a:t>Que </a:t>
            </a:r>
            <a:r>
              <a:rPr lang="es-ES_tradnl" sz="2400" dirty="0"/>
              <a:t>no seas pelmazo, que ya no me importa </a:t>
            </a:r>
            <a:r>
              <a:rPr lang="es-ES_tradnl" sz="2400" dirty="0" err="1"/>
              <a:t>Jose</a:t>
            </a:r>
            <a:r>
              <a:rPr lang="es-ES_tradnl" sz="2400" dirty="0"/>
              <a:t> (OCH: 67,29)</a:t>
            </a:r>
          </a:p>
          <a:p>
            <a:pPr marL="609600" indent="-609600">
              <a:lnSpc>
                <a:spcPct val="90000"/>
              </a:lnSpc>
              <a:buClr>
                <a:schemeClr val="tx1"/>
              </a:buClr>
              <a:buNone/>
            </a:pPr>
            <a:r>
              <a:rPr lang="es-ES_tradnl" sz="2400" dirty="0" smtClean="0"/>
              <a:t>	* </a:t>
            </a:r>
            <a:r>
              <a:rPr lang="es-ES_tradnl" sz="2400" dirty="0" err="1"/>
              <a:t>Jose</a:t>
            </a:r>
            <a:r>
              <a:rPr lang="es-ES_tradnl" sz="2400" dirty="0"/>
              <a:t> le importa deliberadamente / cuidadosamente / a propósito a </a:t>
            </a:r>
            <a:r>
              <a:rPr lang="es-ES_tradnl" sz="2400" dirty="0" smtClean="0"/>
              <a:t>Pedro</a:t>
            </a:r>
          </a:p>
          <a:p>
            <a:pPr marL="609600" indent="-609600">
              <a:lnSpc>
                <a:spcPct val="90000"/>
              </a:lnSpc>
              <a:buClr>
                <a:schemeClr val="tx1"/>
              </a:buClr>
              <a:buNone/>
            </a:pPr>
            <a:endParaRPr lang="es-ES_tradnl" sz="2400" dirty="0" smtClean="0"/>
          </a:p>
          <a:p>
            <a:pPr marL="609600" indent="-609600">
              <a:lnSpc>
                <a:spcPct val="90000"/>
              </a:lnSpc>
              <a:buClr>
                <a:schemeClr val="tx1"/>
              </a:buClr>
              <a:buNone/>
            </a:pPr>
            <a:r>
              <a:rPr lang="es-ES_tradnl" sz="2400" dirty="0" smtClean="0"/>
              <a:t>¿Quién de los dos le gustaba al francés? (JOV: 154,4)</a:t>
            </a:r>
          </a:p>
          <a:p>
            <a:pPr marL="609600" indent="-609600">
              <a:lnSpc>
                <a:spcPct val="90000"/>
              </a:lnSpc>
              <a:buClr>
                <a:schemeClr val="tx1"/>
              </a:buClr>
              <a:buNone/>
            </a:pPr>
            <a:r>
              <a:rPr lang="es-ES_tradnl" sz="2400" dirty="0" smtClean="0"/>
              <a:t>		* La convencí / persuadí de que le gustase al francés</a:t>
            </a:r>
          </a:p>
          <a:p>
            <a:pPr marL="609600" indent="-609600">
              <a:lnSpc>
                <a:spcPct val="90000"/>
              </a:lnSpc>
              <a:buClr>
                <a:schemeClr val="tx1"/>
              </a:buClr>
              <a:buNone/>
            </a:pPr>
            <a:endParaRPr lang="es-ES" sz="2400"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74638"/>
            <a:ext cx="8424936" cy="1143000"/>
          </a:xfrm>
        </p:spPr>
        <p:txBody>
          <a:bodyPr>
            <a:noAutofit/>
          </a:bodyPr>
          <a:lstStyle/>
          <a:p>
            <a:pPr algn="l"/>
            <a:r>
              <a:rPr lang="es-ES" sz="3600" dirty="0" smtClean="0"/>
              <a:t>Tipos de cláusulas según la construcción o el </a:t>
            </a:r>
            <a:r>
              <a:rPr lang="es-ES" sz="3600" i="1" dirty="0" err="1" smtClean="0"/>
              <a:t>dictum</a:t>
            </a:r>
            <a:endParaRPr lang="es-ES" sz="3600" dirty="0"/>
          </a:p>
        </p:txBody>
      </p:sp>
      <p:sp>
        <p:nvSpPr>
          <p:cNvPr id="3" name="2 Marcador de contenido"/>
          <p:cNvSpPr>
            <a:spLocks noGrp="1"/>
          </p:cNvSpPr>
          <p:nvPr>
            <p:ph idx="1"/>
          </p:nvPr>
        </p:nvSpPr>
        <p:spPr/>
        <p:txBody>
          <a:bodyPr>
            <a:normAutofit fontScale="92500"/>
          </a:bodyPr>
          <a:lstStyle/>
          <a:p>
            <a:pPr>
              <a:buNone/>
            </a:pPr>
            <a:r>
              <a:rPr lang="es-ES" dirty="0" smtClean="0"/>
              <a:t>		</a:t>
            </a:r>
            <a:r>
              <a:rPr lang="es-ES" b="1" dirty="0" smtClean="0"/>
              <a:t>Predicativas</a:t>
            </a:r>
          </a:p>
          <a:p>
            <a:pPr>
              <a:buNone/>
            </a:pPr>
            <a:endParaRPr lang="es-ES" dirty="0"/>
          </a:p>
          <a:p>
            <a:pPr>
              <a:buNone/>
            </a:pPr>
            <a:r>
              <a:rPr lang="es-ES" dirty="0" smtClean="0"/>
              <a:t>		</a:t>
            </a:r>
            <a:r>
              <a:rPr lang="es-ES" b="1" dirty="0" smtClean="0"/>
              <a:t>Atributivas</a:t>
            </a:r>
            <a:endParaRPr lang="es-ES" b="1" dirty="0"/>
          </a:p>
          <a:p>
            <a:pPr>
              <a:buNone/>
            </a:pPr>
            <a:endParaRPr lang="es-ES" dirty="0" smtClean="0"/>
          </a:p>
          <a:p>
            <a:pPr>
              <a:buNone/>
            </a:pPr>
            <a:r>
              <a:rPr lang="es-ES" dirty="0" smtClean="0"/>
              <a:t>Criterios:</a:t>
            </a:r>
          </a:p>
          <a:p>
            <a:pPr marL="571500" indent="-571500">
              <a:buFont typeface="+mj-lt"/>
              <a:buAutoNum type="romanLcPeriod"/>
            </a:pPr>
            <a:r>
              <a:rPr lang="es-ES" dirty="0" smtClean="0"/>
              <a:t>La “naturaleza del predicado”: verbo copulativo</a:t>
            </a:r>
          </a:p>
          <a:p>
            <a:pPr marL="571500" indent="-571500">
              <a:buFont typeface="+mj-lt"/>
              <a:buAutoNum type="romanLcPeriod"/>
            </a:pPr>
            <a:r>
              <a:rPr lang="es-ES" dirty="0" smtClean="0"/>
              <a:t>La estructura sintáctica de la cláusula:</a:t>
            </a:r>
          </a:p>
          <a:p>
            <a:pPr marL="571500" indent="-571500">
              <a:buNone/>
            </a:pPr>
            <a:r>
              <a:rPr lang="es-ES" dirty="0"/>
              <a:t>	</a:t>
            </a:r>
            <a:r>
              <a:rPr lang="es-ES" dirty="0" smtClean="0"/>
              <a:t>	SUJETO – PRED – ATRIBUTO</a:t>
            </a:r>
          </a:p>
          <a:p>
            <a:pPr marL="571500" indent="-571500">
              <a:buFont typeface="+mj-lt"/>
              <a:buAutoNum type="romanLcPeriod"/>
            </a:pPr>
            <a:endParaRPr lang="es-ES" dirty="0" smtClean="0"/>
          </a:p>
          <a:p>
            <a:pPr marL="457200" indent="-457200">
              <a:buFont typeface="+mj-lt"/>
              <a:buAutoNum type="romanLcPeriod"/>
            </a:pPr>
            <a:endParaRPr lang="es-ES" sz="2400" i="1" dirty="0"/>
          </a:p>
        </p:txBody>
      </p:sp>
      <p:cxnSp>
        <p:nvCxnSpPr>
          <p:cNvPr id="5" name="4 Conector recto"/>
          <p:cNvCxnSpPr/>
          <p:nvPr/>
        </p:nvCxnSpPr>
        <p:spPr>
          <a:xfrm flipH="1">
            <a:off x="971600" y="1916832"/>
            <a:ext cx="432048" cy="576064"/>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6 Conector recto"/>
          <p:cNvCxnSpPr/>
          <p:nvPr/>
        </p:nvCxnSpPr>
        <p:spPr>
          <a:xfrm>
            <a:off x="971600" y="2492896"/>
            <a:ext cx="432048" cy="504056"/>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sp>
        <p:nvSpPr>
          <p:cNvPr id="8" name="7 Rectángulo"/>
          <p:cNvSpPr/>
          <p:nvPr/>
        </p:nvSpPr>
        <p:spPr>
          <a:xfrm>
            <a:off x="1403648" y="2708920"/>
            <a:ext cx="1944216" cy="576064"/>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5DEEA3CA-FDAA-4334-A458-ADCB7FF39916}" type="slidenum">
              <a:rPr lang="gl-ES"/>
              <a:pPr/>
              <a:t>40</a:t>
            </a:fld>
            <a:endParaRPr lang="gl-ES"/>
          </a:p>
        </p:txBody>
      </p:sp>
      <p:sp>
        <p:nvSpPr>
          <p:cNvPr id="86018" name="Rectangle 2"/>
          <p:cNvSpPr>
            <a:spLocks noGrp="1" noChangeArrowheads="1"/>
          </p:cNvSpPr>
          <p:nvPr>
            <p:ph type="title"/>
          </p:nvPr>
        </p:nvSpPr>
        <p:spPr/>
        <p:txBody>
          <a:bodyPr/>
          <a:lstStyle/>
          <a:p>
            <a:pPr algn="l"/>
            <a:r>
              <a:rPr lang="gl-ES" sz="3200"/>
              <a:t>Verbos con ambas construcciones</a:t>
            </a:r>
          </a:p>
        </p:txBody>
      </p:sp>
      <p:sp>
        <p:nvSpPr>
          <p:cNvPr id="86019" name="Rectangle 3"/>
          <p:cNvSpPr>
            <a:spLocks noGrp="1" noChangeArrowheads="1"/>
          </p:cNvSpPr>
          <p:nvPr>
            <p:ph type="body" idx="1"/>
          </p:nvPr>
        </p:nvSpPr>
        <p:spPr/>
        <p:txBody>
          <a:bodyPr/>
          <a:lstStyle/>
          <a:p>
            <a:pPr marL="660400" indent="-660400">
              <a:buFontTx/>
              <a:buNone/>
            </a:pPr>
            <a:r>
              <a:rPr lang="es-ES" sz="2400" i="1" dirty="0"/>
              <a:t>Encantar</a:t>
            </a:r>
          </a:p>
          <a:p>
            <a:pPr marL="660400" indent="-660400"/>
            <a:r>
              <a:rPr lang="es-ES" sz="2400" dirty="0"/>
              <a:t>“Someter [a alguien o algo] a una acción que sobrepasa lo natural por medio de la magia”. (Seco 1999, s.v. </a:t>
            </a:r>
            <a:r>
              <a:rPr lang="es-ES" sz="2400" i="1" dirty="0"/>
              <a:t>encantar</a:t>
            </a:r>
            <a:r>
              <a:rPr lang="es-ES" sz="2400" dirty="0"/>
              <a:t>)</a:t>
            </a:r>
          </a:p>
          <a:p>
            <a:pPr marL="660400" indent="-660400"/>
            <a:r>
              <a:rPr lang="es-ES" sz="2400" dirty="0"/>
              <a:t>“Gustar o complacer extraordinariamente [a alguien (</a:t>
            </a:r>
            <a:r>
              <a:rPr lang="es-ES" sz="2400" i="1" dirty="0" err="1"/>
              <a:t>cd</a:t>
            </a:r>
            <a:r>
              <a:rPr lang="es-ES" sz="2400" dirty="0"/>
              <a:t>)]” (ibíd.)</a:t>
            </a:r>
          </a:p>
          <a:p>
            <a:pPr marL="660400" indent="-660400"/>
            <a:endParaRPr lang="es-ES" sz="2400" dirty="0"/>
          </a:p>
          <a:p>
            <a:pPr marL="660400" indent="-660400">
              <a:buFont typeface="Wingdings" pitchFamily="2" charset="2"/>
              <a:buChar char="q"/>
            </a:pPr>
            <a:r>
              <a:rPr lang="gl-ES" sz="2400" dirty="0"/>
              <a:t>“Al </a:t>
            </a:r>
            <a:r>
              <a:rPr lang="gl-ES" sz="2400" dirty="0" err="1"/>
              <a:t>escupirles</a:t>
            </a:r>
            <a:r>
              <a:rPr lang="gl-ES" sz="2400" dirty="0"/>
              <a:t> en la cara logra </a:t>
            </a:r>
            <a:r>
              <a:rPr lang="gl-ES" sz="2400" dirty="0" err="1"/>
              <a:t>encantarlos</a:t>
            </a:r>
            <a:r>
              <a:rPr lang="gl-ES" sz="2400" dirty="0"/>
              <a:t>, y quedan como </a:t>
            </a:r>
            <a:r>
              <a:rPr lang="gl-ES" sz="2400" dirty="0" err="1"/>
              <a:t>muertos</a:t>
            </a:r>
            <a:r>
              <a:rPr lang="gl-ES" sz="2400" dirty="0"/>
              <a:t> por el día” (ibíd.)</a:t>
            </a:r>
          </a:p>
          <a:p>
            <a:pPr marL="660400" indent="-660400">
              <a:buFont typeface="Wingdings" pitchFamily="2" charset="2"/>
              <a:buChar char="q"/>
            </a:pPr>
            <a:r>
              <a:rPr lang="gl-ES" sz="2400" dirty="0"/>
              <a:t>“Le encanta la música”  (ibíd.)</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8F98704F-4433-470E-9093-58356E96B3BD}" type="slidenum">
              <a:rPr lang="gl-ES"/>
              <a:pPr/>
              <a:t>41</a:t>
            </a:fld>
            <a:endParaRPr lang="gl-ES"/>
          </a:p>
        </p:txBody>
      </p:sp>
      <p:sp>
        <p:nvSpPr>
          <p:cNvPr id="24578" name="Rectangle 2"/>
          <p:cNvSpPr>
            <a:spLocks noGrp="1" noChangeArrowheads="1"/>
          </p:cNvSpPr>
          <p:nvPr>
            <p:ph type="title"/>
          </p:nvPr>
        </p:nvSpPr>
        <p:spPr/>
        <p:txBody>
          <a:bodyPr>
            <a:normAutofit/>
          </a:bodyPr>
          <a:lstStyle/>
          <a:p>
            <a:pPr algn="l"/>
            <a:r>
              <a:rPr lang="es-ES_tradnl" sz="2800" dirty="0"/>
              <a:t>Variación acusativo / dativo en la codificación del objeto</a:t>
            </a:r>
            <a:endParaRPr lang="es-ES" sz="2800" dirty="0"/>
          </a:p>
        </p:txBody>
      </p:sp>
      <p:sp>
        <p:nvSpPr>
          <p:cNvPr id="24579" name="Rectangle 3"/>
          <p:cNvSpPr>
            <a:spLocks noGrp="1" noChangeArrowheads="1"/>
          </p:cNvSpPr>
          <p:nvPr>
            <p:ph type="body" idx="1"/>
          </p:nvPr>
        </p:nvSpPr>
        <p:spPr/>
        <p:txBody>
          <a:bodyPr>
            <a:normAutofit/>
          </a:bodyPr>
          <a:lstStyle/>
          <a:p>
            <a:pPr marL="0" indent="0" algn="just">
              <a:lnSpc>
                <a:spcPct val="110000"/>
              </a:lnSpc>
              <a:buFontTx/>
              <a:buNone/>
            </a:pPr>
            <a:r>
              <a:rPr lang="es-ES" sz="2400" dirty="0" smtClean="0"/>
              <a:t>abrumar</a:t>
            </a:r>
            <a:r>
              <a:rPr lang="es-ES" sz="2400" dirty="0"/>
              <a:t>, aburrir, admirar, afectar, afligir, alegrar, angustiar, apasionar, apenar, asombrar, asustar, atemorizar, aterrar, aterrorizar, atormentar, atraer, avergonzar, cansar, complacer, consolar, convencer, decepcionar, deleitar, desanimar, descontentar, desconsolar, desesperar, disgustar, distraer, divertir, emocionar, entretener, entristecer, entusiasmar, escandalizar, espantar, estorbar, exasperar, fascinar, fastidiar, favorecer, halagar, impresionar, incomodar, inquietar, interesar, intranquilizar, intrigar, irritar, maravillar, molestar, obsesionar, ofender, pasmar, perjudicar, preocupar, reconfortar, satisfacer, seducir, sorprender, tranquilizar...</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807EBAFC-7D1F-496C-9CCA-0B6590A5DA99}" type="slidenum">
              <a:rPr lang="gl-ES"/>
              <a:pPr/>
              <a:t>42</a:t>
            </a:fld>
            <a:endParaRPr lang="gl-ES"/>
          </a:p>
        </p:txBody>
      </p:sp>
      <p:sp>
        <p:nvSpPr>
          <p:cNvPr id="32770" name="Rectangle 2"/>
          <p:cNvSpPr>
            <a:spLocks noGrp="1" noChangeArrowheads="1"/>
          </p:cNvSpPr>
          <p:nvPr>
            <p:ph type="title"/>
          </p:nvPr>
        </p:nvSpPr>
        <p:spPr/>
        <p:txBody>
          <a:bodyPr/>
          <a:lstStyle/>
          <a:p>
            <a:pPr algn="l"/>
            <a:r>
              <a:rPr lang="es-ES_tradnl" sz="2800" dirty="0"/>
              <a:t>Variación acusativo / dativo en la codificación del objeto</a:t>
            </a:r>
            <a:endParaRPr lang="gl-ES" sz="2800" dirty="0"/>
          </a:p>
        </p:txBody>
      </p:sp>
      <p:sp>
        <p:nvSpPr>
          <p:cNvPr id="32771" name="Rectangle 3"/>
          <p:cNvSpPr>
            <a:spLocks noGrp="1" noChangeArrowheads="1"/>
          </p:cNvSpPr>
          <p:nvPr>
            <p:ph type="body" idx="1"/>
          </p:nvPr>
        </p:nvSpPr>
        <p:spPr/>
        <p:txBody>
          <a:bodyPr/>
          <a:lstStyle/>
          <a:p>
            <a:pPr marL="609600" indent="-609600">
              <a:lnSpc>
                <a:spcPct val="80000"/>
              </a:lnSpc>
              <a:buClr>
                <a:schemeClr val="tx1"/>
              </a:buClr>
              <a:buNone/>
            </a:pPr>
            <a:endParaRPr lang="es-ES" sz="2000" dirty="0"/>
          </a:p>
          <a:p>
            <a:pPr marL="609600" indent="-609600">
              <a:lnSpc>
                <a:spcPct val="80000"/>
              </a:lnSpc>
              <a:buClr>
                <a:schemeClr val="tx1"/>
              </a:buClr>
              <a:buFontTx/>
              <a:buAutoNum type="arabicPeriod" startAt="45"/>
            </a:pPr>
            <a:endParaRPr lang="es-ES" sz="2000" dirty="0" smtClean="0"/>
          </a:p>
          <a:p>
            <a:pPr marL="609600" indent="-609600">
              <a:lnSpc>
                <a:spcPct val="80000"/>
              </a:lnSpc>
              <a:buClr>
                <a:schemeClr val="tx1"/>
              </a:buClr>
              <a:buFont typeface="+mj-lt"/>
              <a:buAutoNum type="arabicPeriod" startAt="8"/>
            </a:pPr>
            <a:r>
              <a:rPr lang="es-ES" sz="2400" dirty="0" smtClean="0"/>
              <a:t>El </a:t>
            </a:r>
            <a:r>
              <a:rPr lang="es-ES" sz="2400" dirty="0"/>
              <a:t>que la comida para los perros suba de precio no </a:t>
            </a:r>
            <a:r>
              <a:rPr lang="es-ES" sz="2400" b="1" dirty="0">
                <a:solidFill>
                  <a:srgbClr val="0000FF"/>
                </a:solidFill>
              </a:rPr>
              <a:t>le</a:t>
            </a:r>
            <a:r>
              <a:rPr lang="es-ES" sz="2400" dirty="0"/>
              <a:t> preocupa </a:t>
            </a:r>
            <a:r>
              <a:rPr lang="es-ES" sz="2400" b="1" dirty="0">
                <a:solidFill>
                  <a:srgbClr val="0000FF"/>
                </a:solidFill>
              </a:rPr>
              <a:t>a la señora </a:t>
            </a:r>
            <a:r>
              <a:rPr lang="es-ES" sz="2400" b="1" dirty="0" err="1">
                <a:solidFill>
                  <a:srgbClr val="0000FF"/>
                </a:solidFill>
              </a:rPr>
              <a:t>Gayle</a:t>
            </a:r>
            <a:r>
              <a:rPr lang="es-ES" sz="2400" dirty="0"/>
              <a:t> </a:t>
            </a:r>
          </a:p>
          <a:p>
            <a:pPr marL="609600" indent="-609600">
              <a:lnSpc>
                <a:spcPct val="80000"/>
              </a:lnSpc>
              <a:buClr>
                <a:schemeClr val="tx1"/>
              </a:buClr>
              <a:buFont typeface="+mj-lt"/>
              <a:buAutoNum type="arabicPeriod" startAt="8"/>
            </a:pPr>
            <a:r>
              <a:rPr lang="es-ES" sz="2400" dirty="0"/>
              <a:t>Mamá me acusaba: </a:t>
            </a:r>
            <a:r>
              <a:rPr lang="es-ES" sz="2400" dirty="0" smtClean="0"/>
              <a:t>"</a:t>
            </a:r>
            <a:r>
              <a:rPr lang="es-ES" sz="2400" dirty="0"/>
              <a:t>Esta niña es capaz de cualquier cosa". Y eso, </a:t>
            </a:r>
            <a:r>
              <a:rPr lang="es-ES" sz="2400" dirty="0" smtClean="0"/>
              <a:t>más que </a:t>
            </a:r>
            <a:r>
              <a:rPr lang="es-ES" sz="2400" dirty="0"/>
              <a:t>preocupar</a:t>
            </a:r>
            <a:r>
              <a:rPr lang="es-ES" sz="2400" b="1" dirty="0">
                <a:solidFill>
                  <a:srgbClr val="0000FF"/>
                </a:solidFill>
              </a:rPr>
              <a:t>la</a:t>
            </a:r>
            <a:r>
              <a:rPr lang="es-ES" sz="2400" dirty="0"/>
              <a:t>, parecía irritarla contra mí (SUR: 30, 17)</a:t>
            </a:r>
          </a:p>
          <a:p>
            <a:pPr marL="609600" indent="-609600">
              <a:lnSpc>
                <a:spcPct val="80000"/>
              </a:lnSpc>
              <a:buClr>
                <a:schemeClr val="tx1"/>
              </a:buClr>
              <a:buFont typeface="+mj-lt"/>
              <a:buAutoNum type="arabicPeriod" startAt="8"/>
            </a:pPr>
            <a:r>
              <a:rPr lang="es-ES" sz="2400" dirty="0"/>
              <a:t>...lo que realmente </a:t>
            </a:r>
            <a:r>
              <a:rPr lang="es-ES" sz="2400" b="1" dirty="0">
                <a:solidFill>
                  <a:srgbClr val="0000FF"/>
                </a:solidFill>
              </a:rPr>
              <a:t>lo</a:t>
            </a:r>
            <a:r>
              <a:rPr lang="es-ES" sz="2400" dirty="0">
                <a:solidFill>
                  <a:srgbClr val="0000FF"/>
                </a:solidFill>
              </a:rPr>
              <a:t> </a:t>
            </a:r>
            <a:r>
              <a:rPr lang="es-ES" sz="2400" dirty="0"/>
              <a:t>preocupaba </a:t>
            </a:r>
            <a:r>
              <a:rPr lang="es-ES" sz="2400" dirty="0" smtClean="0"/>
              <a:t>era </a:t>
            </a:r>
            <a:r>
              <a:rPr lang="es-ES" sz="2400" dirty="0"/>
              <a:t>una ceremonia, de fecha próxima, en la </a:t>
            </a:r>
            <a:r>
              <a:rPr lang="es-ES" sz="2400" dirty="0" smtClean="0"/>
              <a:t>que </a:t>
            </a:r>
            <a:r>
              <a:rPr lang="es-ES" sz="2400" dirty="0"/>
              <a:t>se presentaría ante la reina, en La Haya (HIST: 131,18)</a:t>
            </a:r>
          </a:p>
          <a:p>
            <a:pPr marL="609600" indent="-609600">
              <a:lnSpc>
                <a:spcPct val="80000"/>
              </a:lnSpc>
              <a:buClr>
                <a:schemeClr val="tx1"/>
              </a:buClr>
              <a:buFont typeface="+mj-lt"/>
              <a:buAutoNum type="arabicPeriod" startAt="8"/>
            </a:pPr>
            <a:r>
              <a:rPr lang="es-ES" sz="2400" dirty="0"/>
              <a:t>Dentro de </a:t>
            </a:r>
            <a:r>
              <a:rPr lang="es-ES" sz="2400" dirty="0" smtClean="0"/>
              <a:t>cincuenta </a:t>
            </a:r>
            <a:r>
              <a:rPr lang="es-ES" sz="2400" dirty="0"/>
              <a:t>años, esos bienes que tanto</a:t>
            </a:r>
            <a:r>
              <a:rPr lang="es-ES" sz="2400" b="1" dirty="0"/>
              <a:t> </a:t>
            </a:r>
            <a:r>
              <a:rPr lang="es-ES" sz="2400" b="1" dirty="0">
                <a:solidFill>
                  <a:srgbClr val="0000FF"/>
                </a:solidFill>
              </a:rPr>
              <a:t>le</a:t>
            </a:r>
            <a:r>
              <a:rPr lang="es-ES" sz="2400" dirty="0">
                <a:solidFill>
                  <a:srgbClr val="0000FF"/>
                </a:solidFill>
              </a:rPr>
              <a:t> </a:t>
            </a:r>
            <a:r>
              <a:rPr lang="es-ES" sz="2400" dirty="0"/>
              <a:t>preocupan, </a:t>
            </a:r>
            <a:r>
              <a:rPr lang="es-ES" sz="2400" dirty="0" smtClean="0"/>
              <a:t>no </a:t>
            </a:r>
            <a:r>
              <a:rPr lang="es-ES" sz="2400" dirty="0"/>
              <a:t>le servirán de nada (HIST: 70,10)</a:t>
            </a:r>
            <a:endParaRPr lang="gl-ES" sz="24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5 Marcador de número de diapositiva"/>
          <p:cNvSpPr>
            <a:spLocks noGrp="1"/>
          </p:cNvSpPr>
          <p:nvPr>
            <p:ph type="sldNum" sz="quarter" idx="12"/>
          </p:nvPr>
        </p:nvSpPr>
        <p:spPr/>
        <p:txBody>
          <a:bodyPr/>
          <a:lstStyle/>
          <a:p>
            <a:fld id="{7F4A26F3-3311-4EC4-B12F-8E118CA46C6F}" type="slidenum">
              <a:rPr lang="gl-ES"/>
              <a:pPr/>
              <a:t>43</a:t>
            </a:fld>
            <a:endParaRPr lang="gl-ES"/>
          </a:p>
        </p:txBody>
      </p:sp>
      <p:sp>
        <p:nvSpPr>
          <p:cNvPr id="25602" name="Rectangle 2"/>
          <p:cNvSpPr>
            <a:spLocks noGrp="1" noChangeArrowheads="1"/>
          </p:cNvSpPr>
          <p:nvPr>
            <p:ph type="title"/>
          </p:nvPr>
        </p:nvSpPr>
        <p:spPr/>
        <p:txBody>
          <a:bodyPr/>
          <a:lstStyle/>
          <a:p>
            <a:pPr algn="l"/>
            <a:r>
              <a:rPr lang="es-ES_tradnl" sz="2800"/>
              <a:t>Variación acusativo / dativo en la codificación del objeto</a:t>
            </a:r>
            <a:endParaRPr lang="gl-ES" sz="2800"/>
          </a:p>
        </p:txBody>
      </p:sp>
      <p:sp>
        <p:nvSpPr>
          <p:cNvPr id="25603" name="Rectangle 3"/>
          <p:cNvSpPr>
            <a:spLocks noGrp="1" noChangeArrowheads="1"/>
          </p:cNvSpPr>
          <p:nvPr>
            <p:ph type="body" idx="1"/>
          </p:nvPr>
        </p:nvSpPr>
        <p:spPr>
          <a:xfrm>
            <a:off x="381000" y="1676400"/>
            <a:ext cx="8540750" cy="4498975"/>
          </a:xfrm>
        </p:spPr>
        <p:txBody>
          <a:bodyPr>
            <a:normAutofit fontScale="92500" lnSpcReduction="20000"/>
          </a:bodyPr>
          <a:lstStyle/>
          <a:p>
            <a:pPr marL="1009650" lvl="1" indent="-917575">
              <a:buClr>
                <a:schemeClr val="tx1"/>
              </a:buClr>
              <a:buFont typeface="+mj-lt"/>
              <a:buAutoNum type="arabicPeriod" startAt="12"/>
            </a:pPr>
            <a:r>
              <a:rPr lang="es-ES_tradnl" sz="2600" dirty="0" smtClean="0"/>
              <a:t>a. Los </a:t>
            </a:r>
            <a:r>
              <a:rPr lang="es-ES_tradnl" sz="2600" dirty="0"/>
              <a:t>rugidos del león atrajeron </a:t>
            </a:r>
            <a:r>
              <a:rPr lang="es-ES_tradnl" sz="2600" b="1" dirty="0">
                <a:solidFill>
                  <a:srgbClr val="0000FF"/>
                </a:solidFill>
              </a:rPr>
              <a:t>al cazador</a:t>
            </a:r>
            <a:r>
              <a:rPr lang="es-ES_tradnl" sz="2600" dirty="0"/>
              <a:t> </a:t>
            </a:r>
          </a:p>
          <a:p>
            <a:pPr marL="1341438" lvl="1" indent="-350838">
              <a:buClr>
                <a:schemeClr val="tx1"/>
              </a:buClr>
              <a:buNone/>
            </a:pPr>
            <a:r>
              <a:rPr lang="es-ES_tradnl" sz="2600" dirty="0" smtClean="0"/>
              <a:t>b. El </a:t>
            </a:r>
            <a:r>
              <a:rPr lang="es-ES_tradnl" sz="2600" dirty="0"/>
              <a:t>libro estaba encuadernado en piel y tenía el canto dorado, pero </a:t>
            </a:r>
            <a:r>
              <a:rPr lang="es-ES_tradnl" sz="2600" b="1" dirty="0">
                <a:solidFill>
                  <a:srgbClr val="0000FF"/>
                </a:solidFill>
              </a:rPr>
              <a:t>a ella</a:t>
            </a:r>
            <a:r>
              <a:rPr lang="es-ES_tradnl" sz="2600" dirty="0"/>
              <a:t> no </a:t>
            </a:r>
            <a:r>
              <a:rPr lang="es-ES_tradnl" sz="2600" b="1" dirty="0">
                <a:solidFill>
                  <a:srgbClr val="0000FF"/>
                </a:solidFill>
              </a:rPr>
              <a:t>le</a:t>
            </a:r>
            <a:r>
              <a:rPr lang="es-ES_tradnl" sz="2600" dirty="0"/>
              <a:t> </a:t>
            </a:r>
            <a:r>
              <a:rPr lang="es-ES_tradnl" sz="2600" dirty="0" smtClean="0"/>
              <a:t>atraía </a:t>
            </a:r>
            <a:endParaRPr lang="es-ES_tradnl" sz="2600" dirty="0"/>
          </a:p>
          <a:p>
            <a:pPr marL="1341438" lvl="1" indent="-350838">
              <a:buClr>
                <a:schemeClr val="tx1"/>
              </a:buClr>
              <a:buNone/>
            </a:pPr>
            <a:r>
              <a:rPr lang="es-ES_tradnl" sz="2600" dirty="0" smtClean="0"/>
              <a:t>c. Los [estudiantes] más comprometidos en la lucha seguían en la Facultad. </a:t>
            </a:r>
            <a:r>
              <a:rPr lang="es-ES_tradnl" sz="2600" b="1" dirty="0" smtClean="0">
                <a:solidFill>
                  <a:srgbClr val="0000FF"/>
                </a:solidFill>
              </a:rPr>
              <a:t>A David le</a:t>
            </a:r>
            <a:r>
              <a:rPr lang="es-ES_tradnl" sz="2600" dirty="0" smtClean="0"/>
              <a:t> atraían</a:t>
            </a:r>
          </a:p>
          <a:p>
            <a:pPr marL="990600" lvl="1" indent="-898525">
              <a:buFont typeface="+mj-lt"/>
              <a:buAutoNum type="arabicPeriod" startAt="13"/>
            </a:pPr>
            <a:r>
              <a:rPr lang="es-ES" sz="2600" dirty="0" smtClean="0"/>
              <a:t>a</a:t>
            </a:r>
            <a:r>
              <a:rPr lang="es-ES" sz="2600" b="1" dirty="0" smtClean="0">
                <a:solidFill>
                  <a:srgbClr val="0000FF"/>
                </a:solidFill>
              </a:rPr>
              <a:t>.  la</a:t>
            </a:r>
            <a:r>
              <a:rPr lang="es-ES" sz="2600" dirty="0" smtClean="0"/>
              <a:t> </a:t>
            </a:r>
            <a:r>
              <a:rPr lang="es-ES" sz="2600" dirty="0"/>
              <a:t>ha convencido y se casarán en cuanto arreglen los papeles (Sonrisa: </a:t>
            </a:r>
            <a:r>
              <a:rPr lang="es-ES" sz="2600" dirty="0" smtClean="0"/>
              <a:t>329,23)</a:t>
            </a:r>
            <a:endParaRPr lang="gl-ES" sz="2600" dirty="0"/>
          </a:p>
          <a:p>
            <a:pPr marL="1346200" lvl="3" indent="-355600">
              <a:buNone/>
            </a:pPr>
            <a:r>
              <a:rPr lang="gl-ES" sz="2600" dirty="0" smtClean="0"/>
              <a:t>b.  Veo </a:t>
            </a:r>
            <a:r>
              <a:rPr lang="gl-ES" sz="2600" dirty="0"/>
              <a:t>que a </a:t>
            </a:r>
            <a:r>
              <a:rPr lang="gl-ES" sz="2600" dirty="0" err="1"/>
              <a:t>usted</a:t>
            </a:r>
            <a:r>
              <a:rPr lang="gl-ES" sz="2600" dirty="0"/>
              <a:t> le gusta el ambiente porque veranear por </a:t>
            </a:r>
            <a:r>
              <a:rPr lang="gl-ES" sz="2600" dirty="0" err="1"/>
              <a:t>ahí</a:t>
            </a:r>
            <a:r>
              <a:rPr lang="gl-ES" sz="2600" dirty="0"/>
              <a:t> en un </a:t>
            </a:r>
            <a:r>
              <a:rPr lang="gl-ES" sz="2600" dirty="0" err="1"/>
              <a:t>poblacho</a:t>
            </a:r>
            <a:r>
              <a:rPr lang="gl-ES" sz="2600" dirty="0"/>
              <a:t>, </a:t>
            </a:r>
            <a:r>
              <a:rPr lang="gl-ES" sz="2600" dirty="0" err="1"/>
              <a:t>eso</a:t>
            </a:r>
            <a:r>
              <a:rPr lang="gl-ES" sz="2600" dirty="0"/>
              <a:t> no </a:t>
            </a:r>
            <a:r>
              <a:rPr lang="gl-ES" sz="2600" b="1" dirty="0">
                <a:solidFill>
                  <a:srgbClr val="0000FF"/>
                </a:solidFill>
              </a:rPr>
              <a:t>le</a:t>
            </a:r>
            <a:r>
              <a:rPr lang="gl-ES" sz="2600" dirty="0">
                <a:solidFill>
                  <a:srgbClr val="0000FF"/>
                </a:solidFill>
              </a:rPr>
              <a:t> </a:t>
            </a:r>
            <a:r>
              <a:rPr lang="gl-ES" sz="2600" dirty="0"/>
              <a:t>convence (Madrid: 31,24) </a:t>
            </a:r>
            <a:endParaRPr lang="es-ES_tradnl" sz="2600" dirty="0"/>
          </a:p>
          <a:p>
            <a:pPr marL="1009650" lvl="1" indent="-917575">
              <a:buClr>
                <a:schemeClr val="tx1"/>
              </a:buClr>
              <a:buFont typeface="+mj-lt"/>
              <a:buAutoNum type="arabicPeriod" startAt="13"/>
            </a:pPr>
            <a:r>
              <a:rPr lang="es-ES_tradnl" sz="2600" dirty="0" smtClean="0"/>
              <a:t>a.   No </a:t>
            </a:r>
            <a:r>
              <a:rPr lang="es-ES_tradnl" sz="2600" dirty="0"/>
              <a:t>buscó a Diego, no quería </a:t>
            </a:r>
            <a:r>
              <a:rPr lang="es-ES_tradnl" sz="2600" dirty="0" smtClean="0"/>
              <a:t>molestar</a:t>
            </a:r>
            <a:r>
              <a:rPr lang="es-ES_tradnl" sz="2600" b="1" dirty="0" smtClean="0">
                <a:solidFill>
                  <a:srgbClr val="0000FF"/>
                </a:solidFill>
              </a:rPr>
              <a:t>lo</a:t>
            </a:r>
          </a:p>
          <a:p>
            <a:pPr marL="1436688" lvl="3" indent="-446088">
              <a:buClr>
                <a:schemeClr val="tx1"/>
              </a:buClr>
              <a:buNone/>
            </a:pPr>
            <a:r>
              <a:rPr lang="es-ES_tradnl" sz="2600" dirty="0" smtClean="0"/>
              <a:t> b</a:t>
            </a:r>
            <a:r>
              <a:rPr lang="es-ES_tradnl" sz="2600" dirty="0"/>
              <a:t>.	También </a:t>
            </a:r>
            <a:r>
              <a:rPr lang="es-ES_tradnl" sz="2600" b="1" dirty="0">
                <a:solidFill>
                  <a:srgbClr val="0033CC"/>
                </a:solidFill>
              </a:rPr>
              <a:t>le</a:t>
            </a:r>
            <a:r>
              <a:rPr lang="es-ES_tradnl" sz="2600" dirty="0"/>
              <a:t> molestaba mucho que </a:t>
            </a:r>
            <a:r>
              <a:rPr lang="es-ES_tradnl" sz="2600" dirty="0" err="1"/>
              <a:t>Agus</a:t>
            </a:r>
            <a:r>
              <a:rPr lang="es-ES_tradnl" sz="2600" dirty="0"/>
              <a:t> se metiera el dedo en la nariz</a:t>
            </a:r>
          </a:p>
          <a:p>
            <a:pPr marL="1431925" lvl="3" indent="0">
              <a:buClr>
                <a:schemeClr val="tx1"/>
              </a:buClr>
              <a:buNone/>
            </a:pPr>
            <a:endParaRPr lang="es-ES" sz="2600" dirty="0"/>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4000" dirty="0" smtClean="0"/>
              <a:t>Usos transitivos causativos</a:t>
            </a:r>
            <a:endParaRPr lang="es-ES" sz="4000" dirty="0"/>
          </a:p>
        </p:txBody>
      </p:sp>
      <p:sp>
        <p:nvSpPr>
          <p:cNvPr id="3" name="2 Marcador de contenido"/>
          <p:cNvSpPr>
            <a:spLocks noGrp="1"/>
          </p:cNvSpPr>
          <p:nvPr>
            <p:ph idx="1"/>
          </p:nvPr>
        </p:nvSpPr>
        <p:spPr>
          <a:xfrm>
            <a:off x="467544" y="1556792"/>
            <a:ext cx="8229600" cy="4525963"/>
          </a:xfrm>
        </p:spPr>
        <p:txBody>
          <a:bodyPr>
            <a:normAutofit lnSpcReduction="10000"/>
          </a:bodyPr>
          <a:lstStyle/>
          <a:p>
            <a:pPr marL="449263" indent="-449263" algn="just"/>
            <a:r>
              <a:rPr lang="es-ES" sz="2800" dirty="0" smtClean="0"/>
              <a:t>Una buena parte de las cláusulas transitivas denotan procesos materiales que afectan a la entidad representada por el complemento directo. </a:t>
            </a:r>
          </a:p>
          <a:p>
            <a:pPr marL="449263" indent="-449263" algn="just"/>
            <a:r>
              <a:rPr lang="es-ES" sz="2800" dirty="0" smtClean="0"/>
              <a:t>Entran en estas construcciones verbos de cambio como </a:t>
            </a:r>
            <a:r>
              <a:rPr lang="es-ES" sz="2800" i="1" dirty="0" smtClean="0">
                <a:solidFill>
                  <a:srgbClr val="0000FF"/>
                </a:solidFill>
              </a:rPr>
              <a:t>romper, manchar, arreglar, blanquear, agrandar</a:t>
            </a:r>
            <a:r>
              <a:rPr lang="es-ES" sz="2800" i="1" dirty="0" smtClean="0"/>
              <a:t>, </a:t>
            </a:r>
            <a:r>
              <a:rPr lang="es-ES" sz="2800" dirty="0" smtClean="0"/>
              <a:t>y también verbos de movimiento, como </a:t>
            </a:r>
            <a:r>
              <a:rPr lang="es-ES" sz="2800" i="1" dirty="0" smtClean="0">
                <a:solidFill>
                  <a:srgbClr val="0000FF"/>
                </a:solidFill>
              </a:rPr>
              <a:t>llevar, subir, mover</a:t>
            </a:r>
            <a:r>
              <a:rPr lang="es-ES" sz="2800" dirty="0" smtClean="0"/>
              <a:t>, etc.</a:t>
            </a:r>
          </a:p>
          <a:p>
            <a:pPr marL="449263" indent="-449263" algn="just"/>
            <a:r>
              <a:rPr lang="es-ES" sz="2800" dirty="0" smtClean="0"/>
              <a:t>Además, son también verbos que se construyen con un objeto afectado los verbos de proceso mental que expresan un cambio anímico: </a:t>
            </a:r>
            <a:r>
              <a:rPr lang="es-ES" sz="2800" i="1" dirty="0" smtClean="0">
                <a:solidFill>
                  <a:srgbClr val="0000FF"/>
                </a:solidFill>
              </a:rPr>
              <a:t>asustar, emocionar, sorprender</a:t>
            </a:r>
            <a:r>
              <a:rPr lang="es-ES" sz="2800" dirty="0" smtClean="0"/>
              <a:t>, etc.</a:t>
            </a:r>
            <a:endParaRPr lang="es-ES" sz="28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l"/>
            <a:r>
              <a:rPr lang="es-ES" dirty="0" smtClean="0"/>
              <a:t>Usos transitivos causativos</a:t>
            </a:r>
            <a:endParaRPr lang="es-ES" dirty="0"/>
          </a:p>
        </p:txBody>
      </p:sp>
      <p:sp>
        <p:nvSpPr>
          <p:cNvPr id="3" name="2 Marcador de contenido"/>
          <p:cNvSpPr>
            <a:spLocks noGrp="1"/>
          </p:cNvSpPr>
          <p:nvPr>
            <p:ph idx="1"/>
          </p:nvPr>
        </p:nvSpPr>
        <p:spPr/>
        <p:txBody>
          <a:bodyPr>
            <a:normAutofit lnSpcReduction="10000"/>
          </a:bodyPr>
          <a:lstStyle/>
          <a:p>
            <a:r>
              <a:rPr lang="es-ES" dirty="0" smtClean="0"/>
              <a:t>Los </a:t>
            </a:r>
            <a:r>
              <a:rPr lang="es-ES" smtClean="0"/>
              <a:t>verbos llamados “causativos” </a:t>
            </a:r>
            <a:r>
              <a:rPr lang="es-ES" dirty="0" smtClean="0"/>
              <a:t>participan de alternancias sintácticas comunes en español</a:t>
            </a:r>
          </a:p>
          <a:p>
            <a:pPr lvl="1"/>
            <a:r>
              <a:rPr lang="es-ES" dirty="0" smtClean="0"/>
              <a:t>En algunos casos </a:t>
            </a:r>
            <a:r>
              <a:rPr lang="es-ES" b="1" dirty="0" smtClean="0">
                <a:solidFill>
                  <a:srgbClr val="C00000"/>
                </a:solidFill>
              </a:rPr>
              <a:t>sin cambio formal en el verbo</a:t>
            </a:r>
            <a:r>
              <a:rPr lang="es-ES" dirty="0" smtClean="0"/>
              <a:t>: </a:t>
            </a:r>
          </a:p>
          <a:p>
            <a:pPr marL="449263" lvl="1" indent="7938">
              <a:spcBef>
                <a:spcPts val="1200"/>
              </a:spcBef>
              <a:buNone/>
            </a:pPr>
            <a:r>
              <a:rPr lang="es-ES" dirty="0" smtClean="0">
                <a:solidFill>
                  <a:srgbClr val="0000FF"/>
                </a:solidFill>
              </a:rPr>
              <a:t>El gobierno subió los precios / Los precios subieron; El guardia paró el coche / El coche paró.</a:t>
            </a:r>
          </a:p>
          <a:p>
            <a:pPr lvl="1"/>
            <a:r>
              <a:rPr lang="es-ES" dirty="0" smtClean="0"/>
              <a:t>En otros casos </a:t>
            </a:r>
            <a:r>
              <a:rPr lang="es-ES" b="1" dirty="0" smtClean="0">
                <a:solidFill>
                  <a:srgbClr val="C00000"/>
                </a:solidFill>
              </a:rPr>
              <a:t>con cambio de voz</a:t>
            </a:r>
            <a:r>
              <a:rPr lang="es-ES" dirty="0" smtClean="0"/>
              <a:t>: </a:t>
            </a:r>
          </a:p>
          <a:p>
            <a:pPr marL="449263" lvl="1" indent="7938">
              <a:buNone/>
            </a:pPr>
            <a:r>
              <a:rPr lang="es-ES" dirty="0" smtClean="0">
                <a:solidFill>
                  <a:srgbClr val="0000FF"/>
                </a:solidFill>
              </a:rPr>
              <a:t>Juan rompió la jarra / La jarra </a:t>
            </a:r>
            <a:r>
              <a:rPr lang="es-ES" b="1" dirty="0" smtClean="0">
                <a:solidFill>
                  <a:srgbClr val="0000FF"/>
                </a:solidFill>
              </a:rPr>
              <a:t>se rompió</a:t>
            </a:r>
            <a:r>
              <a:rPr lang="es-ES" dirty="0" smtClean="0">
                <a:solidFill>
                  <a:srgbClr val="0000FF"/>
                </a:solidFill>
              </a:rPr>
              <a:t>; </a:t>
            </a:r>
          </a:p>
          <a:p>
            <a:pPr marL="449263" lvl="1" indent="7938">
              <a:buNone/>
            </a:pPr>
            <a:r>
              <a:rPr lang="es-ES" dirty="0" smtClean="0">
                <a:solidFill>
                  <a:srgbClr val="0000FF"/>
                </a:solidFill>
              </a:rPr>
              <a:t>María sorprendió a Ana / Ana </a:t>
            </a:r>
            <a:r>
              <a:rPr lang="es-ES" b="1" dirty="0" smtClean="0">
                <a:solidFill>
                  <a:srgbClr val="0000FF"/>
                </a:solidFill>
              </a:rPr>
              <a:t>se sorprendió</a:t>
            </a:r>
          </a:p>
          <a:p>
            <a:pPr lvl="1">
              <a:buNone/>
            </a:pPr>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4000" dirty="0" smtClean="0"/>
              <a:t>Esquemas atributivos y tipos de verbos</a:t>
            </a:r>
            <a:endParaRPr lang="es-ES" sz="4000" dirty="0"/>
          </a:p>
        </p:txBody>
      </p:sp>
      <p:sp>
        <p:nvSpPr>
          <p:cNvPr id="3" name="2 Marcador de contenido"/>
          <p:cNvSpPr>
            <a:spLocks noGrp="1"/>
          </p:cNvSpPr>
          <p:nvPr>
            <p:ph idx="1"/>
          </p:nvPr>
        </p:nvSpPr>
        <p:spPr>
          <a:xfrm>
            <a:off x="0" y="1600200"/>
            <a:ext cx="9144000" cy="4525963"/>
          </a:xfrm>
        </p:spPr>
        <p:txBody>
          <a:bodyPr>
            <a:normAutofit/>
          </a:bodyPr>
          <a:lstStyle/>
          <a:p>
            <a:pPr lvl="0"/>
            <a:r>
              <a:rPr lang="es-ES" dirty="0" smtClean="0"/>
              <a:t>Con verbos copulativos            </a:t>
            </a:r>
            <a:r>
              <a:rPr lang="es-ES" sz="2400" b="1" dirty="0" smtClean="0">
                <a:solidFill>
                  <a:srgbClr val="C00000"/>
                </a:solidFill>
              </a:rPr>
              <a:t>TÉRMINOS TRADICIONAL</a:t>
            </a:r>
            <a:r>
              <a:rPr lang="es-ES" sz="2500" b="1" dirty="0" smtClean="0">
                <a:solidFill>
                  <a:srgbClr val="C00000"/>
                </a:solidFill>
              </a:rPr>
              <a:t>ES</a:t>
            </a:r>
            <a:endParaRPr lang="es-ES" sz="2500" b="1" dirty="0" smtClean="0"/>
          </a:p>
          <a:p>
            <a:pPr lvl="2">
              <a:buNone/>
            </a:pPr>
            <a:r>
              <a:rPr lang="es-ES" sz="2800" i="1" dirty="0" smtClean="0">
                <a:solidFill>
                  <a:srgbClr val="0070C0"/>
                </a:solidFill>
              </a:rPr>
              <a:t>María es </a:t>
            </a:r>
            <a:r>
              <a:rPr lang="es-ES" sz="2800" i="1" u="sng" dirty="0" smtClean="0">
                <a:solidFill>
                  <a:srgbClr val="0070C0"/>
                </a:solidFill>
              </a:rPr>
              <a:t>feliz</a:t>
            </a:r>
            <a:endParaRPr lang="es-ES" sz="2800" u="sng" dirty="0">
              <a:solidFill>
                <a:srgbClr val="0070C0"/>
              </a:solidFill>
            </a:endParaRPr>
          </a:p>
          <a:p>
            <a:pPr lvl="0"/>
            <a:r>
              <a:rPr lang="es-ES" dirty="0" smtClean="0"/>
              <a:t>Con verbos semicopulativos        </a:t>
            </a:r>
            <a:r>
              <a:rPr lang="es-ES" sz="2800" i="1" dirty="0" smtClean="0"/>
              <a:t>ATRIBUTO</a:t>
            </a:r>
            <a:endParaRPr lang="es-ES" sz="2800" dirty="0" smtClean="0"/>
          </a:p>
          <a:p>
            <a:pPr>
              <a:buNone/>
            </a:pPr>
            <a:r>
              <a:rPr lang="es-ES" dirty="0"/>
              <a:t>	</a:t>
            </a:r>
            <a:r>
              <a:rPr lang="es-ES" dirty="0" smtClean="0"/>
              <a:t>	</a:t>
            </a:r>
            <a:r>
              <a:rPr lang="es-ES" sz="2800" i="1" dirty="0" smtClean="0">
                <a:solidFill>
                  <a:srgbClr val="0070C0"/>
                </a:solidFill>
              </a:rPr>
              <a:t>La abuela se encuentra </a:t>
            </a:r>
            <a:r>
              <a:rPr lang="es-ES" sz="2800" i="1" u="sng" dirty="0" smtClean="0">
                <a:solidFill>
                  <a:srgbClr val="0070C0"/>
                </a:solidFill>
              </a:rPr>
              <a:t>bien</a:t>
            </a:r>
            <a:endParaRPr lang="es-ES" sz="2800" u="sng" dirty="0">
              <a:solidFill>
                <a:srgbClr val="0070C0"/>
              </a:solidFill>
            </a:endParaRPr>
          </a:p>
          <a:p>
            <a:pPr lvl="0">
              <a:spcBef>
                <a:spcPts val="1800"/>
              </a:spcBef>
            </a:pPr>
            <a:r>
              <a:rPr lang="es-ES" dirty="0" smtClean="0"/>
              <a:t>Con verbos plenos</a:t>
            </a:r>
          </a:p>
          <a:p>
            <a:pPr lvl="2">
              <a:buNone/>
            </a:pPr>
            <a:r>
              <a:rPr lang="es-ES" sz="2800" i="1" dirty="0" smtClean="0">
                <a:solidFill>
                  <a:srgbClr val="0070C0"/>
                </a:solidFill>
              </a:rPr>
              <a:t>Ana salió </a:t>
            </a:r>
            <a:r>
              <a:rPr lang="es-ES" sz="2800" i="1" u="sng" dirty="0" smtClean="0">
                <a:solidFill>
                  <a:srgbClr val="0070C0"/>
                </a:solidFill>
              </a:rPr>
              <a:t>bien abrigada</a:t>
            </a:r>
            <a:r>
              <a:rPr lang="es-ES" sz="2800" i="1" dirty="0" smtClean="0"/>
              <a:t>		</a:t>
            </a:r>
            <a:r>
              <a:rPr lang="es-ES" sz="3200" dirty="0" smtClean="0"/>
              <a:t> </a:t>
            </a:r>
            <a:r>
              <a:rPr lang="es-ES" sz="2800" i="1" dirty="0" smtClean="0"/>
              <a:t>COMPLEMENTO</a:t>
            </a:r>
            <a:endParaRPr lang="es-ES" sz="2800" i="1" dirty="0"/>
          </a:p>
          <a:p>
            <a:pPr>
              <a:spcBef>
                <a:spcPts val="0"/>
              </a:spcBef>
              <a:buNone/>
            </a:pPr>
            <a:r>
              <a:rPr lang="es-ES" sz="2800" i="1" dirty="0" smtClean="0"/>
              <a:t>							 PREDICATIVO</a:t>
            </a:r>
            <a:endParaRPr lang="es-ES" sz="2800" i="1" dirty="0"/>
          </a:p>
        </p:txBody>
      </p:sp>
      <p:sp>
        <p:nvSpPr>
          <p:cNvPr id="4" name="3 Cerrar llave"/>
          <p:cNvSpPr/>
          <p:nvPr/>
        </p:nvSpPr>
        <p:spPr>
          <a:xfrm>
            <a:off x="4932040" y="1916832"/>
            <a:ext cx="576064" cy="2088232"/>
          </a:xfrm>
          <a:prstGeom prst="rightBrace">
            <a:avLst/>
          </a:prstGeom>
          <a:ln w="28575">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
        <p:nvSpPr>
          <p:cNvPr id="5" name="4 Cerrar llave"/>
          <p:cNvSpPr/>
          <p:nvPr/>
        </p:nvSpPr>
        <p:spPr>
          <a:xfrm>
            <a:off x="4932040" y="4293096"/>
            <a:ext cx="504056" cy="1296144"/>
          </a:xfrm>
          <a:prstGeom prst="rightBrace">
            <a:avLst/>
          </a:prstGeom>
          <a:ln w="28575">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sz="4000" dirty="0" smtClean="0"/>
              <a:t>Otras construcciones atributivas</a:t>
            </a:r>
            <a:endParaRPr lang="es-ES" sz="4000" dirty="0"/>
          </a:p>
        </p:txBody>
      </p:sp>
      <p:sp>
        <p:nvSpPr>
          <p:cNvPr id="3" name="2 Marcador de contenido"/>
          <p:cNvSpPr>
            <a:spLocks noGrp="1"/>
          </p:cNvSpPr>
          <p:nvPr>
            <p:ph idx="1"/>
          </p:nvPr>
        </p:nvSpPr>
        <p:spPr/>
        <p:txBody>
          <a:bodyPr>
            <a:normAutofit/>
          </a:bodyPr>
          <a:lstStyle/>
          <a:p>
            <a:r>
              <a:rPr lang="es-ES" sz="2800" dirty="0" smtClean="0"/>
              <a:t>Resuelto el problema, continuaron el viaje</a:t>
            </a:r>
          </a:p>
          <a:p>
            <a:r>
              <a:rPr lang="es-ES" sz="2800" dirty="0" smtClean="0"/>
              <a:t>La situación </a:t>
            </a:r>
            <a:r>
              <a:rPr lang="es-ES" sz="2800" dirty="0" smtClean="0"/>
              <a:t>mejoró transcurridos </a:t>
            </a:r>
            <a:r>
              <a:rPr lang="es-ES" sz="2800" dirty="0"/>
              <a:t>unos días</a:t>
            </a:r>
            <a:endParaRPr lang="es-ES" sz="2800" dirty="0" smtClean="0"/>
          </a:p>
          <a:p>
            <a:r>
              <a:rPr lang="es-ES" sz="2800" dirty="0" smtClean="0"/>
              <a:t>No apareció por allí hasta pasadas las doce de la noche</a:t>
            </a:r>
          </a:p>
          <a:p>
            <a:r>
              <a:rPr lang="es-ES" sz="2800" dirty="0" smtClean="0"/>
              <a:t>Se quedó dormida con las gafas puestas</a:t>
            </a:r>
          </a:p>
          <a:p>
            <a:r>
              <a:rPr lang="es-ES" sz="2800" dirty="0" smtClean="0"/>
              <a:t>¡Muy rica esta tarta!</a:t>
            </a:r>
          </a:p>
          <a:p>
            <a:r>
              <a:rPr lang="es-ES" sz="2800" dirty="0" smtClean="0"/>
              <a:t>Perro ladrador, poco mordedor</a:t>
            </a:r>
          </a:p>
        </p:txBody>
      </p:sp>
    </p:spTree>
    <p:extLst>
      <p:ext uri="{BB962C8B-B14F-4D97-AF65-F5344CB8AC3E}">
        <p14:creationId xmlns:p14="http://schemas.microsoft.com/office/powerpoint/2010/main" xmlns="" val="978683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4000" dirty="0" smtClean="0"/>
              <a:t>El Atributo (incl. C. Predicativo)</a:t>
            </a:r>
            <a:endParaRPr lang="es-ES" sz="4000" dirty="0"/>
          </a:p>
        </p:txBody>
      </p:sp>
      <p:sp>
        <p:nvSpPr>
          <p:cNvPr id="3" name="2 Marcador de contenido"/>
          <p:cNvSpPr>
            <a:spLocks noGrp="1"/>
          </p:cNvSpPr>
          <p:nvPr>
            <p:ph idx="1"/>
          </p:nvPr>
        </p:nvSpPr>
        <p:spPr>
          <a:xfrm>
            <a:off x="457200" y="1340768"/>
            <a:ext cx="8363272" cy="4785395"/>
          </a:xfrm>
        </p:spPr>
        <p:txBody>
          <a:bodyPr>
            <a:normAutofit/>
          </a:bodyPr>
          <a:lstStyle/>
          <a:p>
            <a:pPr marL="0" indent="0">
              <a:buNone/>
            </a:pPr>
            <a:r>
              <a:rPr lang="es-ES" sz="2600" dirty="0" smtClean="0"/>
              <a:t>Función sintáctica de la cláusula mediante la que se asigna una propiedad o un estado a otro constituyente funcional de la cláusula, frecuentemente el Sujeto y también el Complemento Directo.</a:t>
            </a:r>
          </a:p>
          <a:p>
            <a:pPr marL="360363" indent="-360363">
              <a:lnSpc>
                <a:spcPct val="110000"/>
              </a:lnSpc>
            </a:pPr>
            <a:r>
              <a:rPr lang="es-ES" sz="2600" dirty="0" smtClean="0"/>
              <a:t>No tiene función referencial. No es argumento ni adjunto.</a:t>
            </a:r>
          </a:p>
          <a:p>
            <a:pPr marL="360363" indent="-360363"/>
            <a:r>
              <a:rPr lang="es-ES" sz="2600" dirty="0" smtClean="0"/>
              <a:t>Mantiene una </a:t>
            </a:r>
            <a:r>
              <a:rPr lang="es-ES" sz="2600" b="1" dirty="0" smtClean="0">
                <a:solidFill>
                  <a:srgbClr val="0033CC"/>
                </a:solidFill>
              </a:rPr>
              <a:t>doble relación</a:t>
            </a:r>
            <a:r>
              <a:rPr lang="es-ES" sz="2600" dirty="0" smtClean="0"/>
              <a:t>: </a:t>
            </a:r>
          </a:p>
          <a:p>
            <a:pPr marL="760413" lvl="1" indent="-360363"/>
            <a:r>
              <a:rPr lang="es-ES" sz="2400" b="1" dirty="0" smtClean="0"/>
              <a:t>con su base de predicación (SUJ o CDIR) </a:t>
            </a:r>
            <a:endParaRPr lang="es-ES" sz="2400" b="1" dirty="0"/>
          </a:p>
          <a:p>
            <a:pPr marL="760413" lvl="1" indent="-360363"/>
            <a:r>
              <a:rPr lang="es-ES" sz="2400" b="1" dirty="0" smtClean="0"/>
              <a:t>con el predicado. </a:t>
            </a:r>
          </a:p>
          <a:p>
            <a:pPr marL="360363" indent="-360363"/>
            <a:r>
              <a:rPr lang="es-ES" sz="2600" dirty="0"/>
              <a:t> </a:t>
            </a:r>
            <a:r>
              <a:rPr lang="es-ES" sz="2600" b="1" dirty="0" smtClean="0">
                <a:solidFill>
                  <a:srgbClr val="0033CC"/>
                </a:solidFill>
              </a:rPr>
              <a:t>Formalmente</a:t>
            </a:r>
            <a:r>
              <a:rPr lang="es-ES" sz="2600" dirty="0" smtClean="0"/>
              <a:t> se identifica por concordar con su base de predicación, si el tipo de unidad lo permite.</a:t>
            </a:r>
            <a:endParaRPr lang="es-ES" sz="2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l"/>
            <a:r>
              <a:rPr lang="es-ES" sz="3600" dirty="0" smtClean="0"/>
              <a:t>Construcciones con </a:t>
            </a:r>
            <a:r>
              <a:rPr lang="es-ES" sz="3600" b="1" dirty="0" smtClean="0"/>
              <a:t>verbos copulativos</a:t>
            </a:r>
            <a:endParaRPr lang="es-ES" sz="3600" b="1" dirty="0"/>
          </a:p>
        </p:txBody>
      </p:sp>
      <p:sp>
        <p:nvSpPr>
          <p:cNvPr id="3" name="2 Marcador de contenido"/>
          <p:cNvSpPr>
            <a:spLocks noGrp="1"/>
          </p:cNvSpPr>
          <p:nvPr>
            <p:ph idx="1"/>
          </p:nvPr>
        </p:nvSpPr>
        <p:spPr>
          <a:xfrm>
            <a:off x="323528" y="1412776"/>
            <a:ext cx="8640960" cy="5112568"/>
          </a:xfrm>
        </p:spPr>
        <p:txBody>
          <a:bodyPr>
            <a:normAutofit/>
          </a:bodyPr>
          <a:lstStyle/>
          <a:p>
            <a:pPr indent="0">
              <a:spcBef>
                <a:spcPts val="400"/>
              </a:spcBef>
              <a:buNone/>
            </a:pPr>
            <a:r>
              <a:rPr lang="es-ES" sz="2800" b="1" i="1" dirty="0" smtClean="0">
                <a:solidFill>
                  <a:srgbClr val="0033CC"/>
                </a:solidFill>
              </a:rPr>
              <a:t>Ser, estar, parecer</a:t>
            </a:r>
          </a:p>
          <a:p>
            <a:pPr indent="0">
              <a:spcBef>
                <a:spcPts val="400"/>
              </a:spcBef>
              <a:buNone/>
            </a:pPr>
            <a:r>
              <a:rPr lang="es-ES" sz="2800" dirty="0" smtClean="0"/>
              <a:t>Los atributos con verbos copulativos</a:t>
            </a:r>
          </a:p>
          <a:p>
            <a:pPr>
              <a:spcBef>
                <a:spcPts val="400"/>
              </a:spcBef>
            </a:pPr>
            <a:r>
              <a:rPr lang="es-ES" sz="2800" dirty="0" smtClean="0"/>
              <a:t>Tienen carácter obligatorio</a:t>
            </a:r>
          </a:p>
          <a:p>
            <a:pPr>
              <a:spcBef>
                <a:spcPts val="400"/>
              </a:spcBef>
            </a:pPr>
            <a:r>
              <a:rPr lang="es-ES" sz="2800" dirty="0" smtClean="0"/>
              <a:t>Se sustituyen por el pronombre neutro </a:t>
            </a:r>
            <a:r>
              <a:rPr lang="es-ES" sz="2800" b="1" i="1" dirty="0" smtClean="0"/>
              <a:t>lo</a:t>
            </a:r>
            <a:r>
              <a:rPr lang="es-ES" sz="2800" i="1" dirty="0" smtClean="0"/>
              <a:t>:</a:t>
            </a:r>
          </a:p>
          <a:p>
            <a:pPr>
              <a:spcBef>
                <a:spcPts val="400"/>
              </a:spcBef>
              <a:buNone/>
            </a:pPr>
            <a:r>
              <a:rPr lang="es-ES" sz="2600" dirty="0" smtClean="0">
                <a:solidFill>
                  <a:srgbClr val="0070C0"/>
                </a:solidFill>
              </a:rPr>
              <a:t>	María estaba de buen humor         </a:t>
            </a:r>
            <a:r>
              <a:rPr lang="es-ES" sz="2600" i="1" dirty="0" smtClean="0">
                <a:solidFill>
                  <a:srgbClr val="0070C0"/>
                </a:solidFill>
              </a:rPr>
              <a:t>Lo</a:t>
            </a:r>
            <a:r>
              <a:rPr lang="es-ES" sz="2600" dirty="0" smtClean="0">
                <a:solidFill>
                  <a:srgbClr val="0070C0"/>
                </a:solidFill>
              </a:rPr>
              <a:t> estaba</a:t>
            </a:r>
          </a:p>
          <a:p>
            <a:pPr>
              <a:spcBef>
                <a:spcPts val="400"/>
              </a:spcBef>
              <a:buNone/>
            </a:pPr>
            <a:r>
              <a:rPr lang="es-ES" sz="2600" dirty="0" smtClean="0">
                <a:solidFill>
                  <a:srgbClr val="0070C0"/>
                </a:solidFill>
              </a:rPr>
              <a:t>	La silla parece cómoda         </a:t>
            </a:r>
            <a:r>
              <a:rPr lang="es-ES" sz="2600" i="1" dirty="0" smtClean="0">
                <a:solidFill>
                  <a:srgbClr val="0070C0"/>
                </a:solidFill>
              </a:rPr>
              <a:t>L</a:t>
            </a:r>
            <a:r>
              <a:rPr lang="es-ES" sz="2600" dirty="0" smtClean="0">
                <a:solidFill>
                  <a:srgbClr val="0070C0"/>
                </a:solidFill>
              </a:rPr>
              <a:t>o parece</a:t>
            </a:r>
          </a:p>
          <a:p>
            <a:pPr>
              <a:spcBef>
                <a:spcPts val="400"/>
              </a:spcBef>
            </a:pPr>
            <a:r>
              <a:rPr lang="es-ES" sz="2800" dirty="0" smtClean="0"/>
              <a:t>Si </a:t>
            </a:r>
            <a:r>
              <a:rPr lang="es-ES" sz="2800" b="1" dirty="0" smtClean="0"/>
              <a:t>no</a:t>
            </a:r>
            <a:r>
              <a:rPr lang="es-ES" sz="2800" dirty="0" smtClean="0"/>
              <a:t> son frases nominales, admiten la sustitución por </a:t>
            </a:r>
            <a:r>
              <a:rPr lang="es-ES" sz="2800" i="1" dirty="0" smtClean="0"/>
              <a:t>así</a:t>
            </a:r>
            <a:r>
              <a:rPr lang="es-ES" sz="2800" dirty="0" smtClean="0"/>
              <a:t> y </a:t>
            </a:r>
            <a:r>
              <a:rPr lang="es-ES" sz="2800" i="1" dirty="0" smtClean="0"/>
              <a:t>cómo:</a:t>
            </a:r>
            <a:endParaRPr lang="es-ES" sz="2800" dirty="0" smtClean="0"/>
          </a:p>
          <a:p>
            <a:pPr>
              <a:spcBef>
                <a:spcPts val="400"/>
              </a:spcBef>
              <a:buNone/>
            </a:pPr>
            <a:r>
              <a:rPr lang="es-ES" sz="2600" dirty="0" smtClean="0">
                <a:solidFill>
                  <a:srgbClr val="0070C0"/>
                </a:solidFill>
              </a:rPr>
              <a:t>Juan es </a:t>
            </a:r>
            <a:r>
              <a:rPr lang="es-ES" sz="2600" i="1" dirty="0" smtClean="0">
                <a:solidFill>
                  <a:srgbClr val="0070C0"/>
                </a:solidFill>
              </a:rPr>
              <a:t>simpático</a:t>
            </a:r>
            <a:r>
              <a:rPr lang="es-ES" sz="2600" dirty="0" smtClean="0">
                <a:solidFill>
                  <a:srgbClr val="0070C0"/>
                </a:solidFill>
              </a:rPr>
              <a:t>         Juan es </a:t>
            </a:r>
            <a:r>
              <a:rPr lang="es-ES" sz="2600" i="1" dirty="0" smtClean="0">
                <a:solidFill>
                  <a:srgbClr val="0070C0"/>
                </a:solidFill>
              </a:rPr>
              <a:t>así </a:t>
            </a:r>
            <a:r>
              <a:rPr lang="es-ES" sz="2600" dirty="0" smtClean="0">
                <a:solidFill>
                  <a:srgbClr val="0070C0"/>
                </a:solidFill>
              </a:rPr>
              <a:t>/ ¿</a:t>
            </a:r>
            <a:r>
              <a:rPr lang="es-ES" sz="2600" i="1" dirty="0" smtClean="0">
                <a:solidFill>
                  <a:srgbClr val="0070C0"/>
                </a:solidFill>
              </a:rPr>
              <a:t>Cómo</a:t>
            </a:r>
            <a:r>
              <a:rPr lang="es-ES" sz="2600" dirty="0" smtClean="0">
                <a:solidFill>
                  <a:srgbClr val="0070C0"/>
                </a:solidFill>
              </a:rPr>
              <a:t> es Juan?</a:t>
            </a:r>
          </a:p>
          <a:p>
            <a:pPr>
              <a:spcBef>
                <a:spcPts val="400"/>
              </a:spcBef>
              <a:buNone/>
            </a:pPr>
            <a:r>
              <a:rPr lang="es-ES" sz="2600" dirty="0" smtClean="0">
                <a:solidFill>
                  <a:srgbClr val="0070C0"/>
                </a:solidFill>
              </a:rPr>
              <a:t>Juan es </a:t>
            </a:r>
            <a:r>
              <a:rPr lang="es-ES" sz="2600" i="1" dirty="0" smtClean="0">
                <a:solidFill>
                  <a:srgbClr val="0070C0"/>
                </a:solidFill>
              </a:rPr>
              <a:t>ayudante de cocina       </a:t>
            </a:r>
            <a:r>
              <a:rPr lang="es-ES" sz="2600" dirty="0" smtClean="0">
                <a:solidFill>
                  <a:srgbClr val="0070C0"/>
                </a:solidFill>
              </a:rPr>
              <a:t>*Juan es así / *¿Cómo es Juan?</a:t>
            </a:r>
          </a:p>
          <a:p>
            <a:pPr>
              <a:spcBef>
                <a:spcPts val="400"/>
              </a:spcBef>
              <a:buNone/>
            </a:pPr>
            <a:r>
              <a:rPr lang="es-ES" sz="2600" dirty="0">
                <a:solidFill>
                  <a:srgbClr val="0070C0"/>
                </a:solidFill>
              </a:rPr>
              <a:t>	</a:t>
            </a:r>
            <a:r>
              <a:rPr lang="es-ES" sz="2600" b="1" dirty="0" smtClean="0"/>
              <a:t>Solo con </a:t>
            </a:r>
            <a:r>
              <a:rPr lang="es-ES" sz="2600" b="1" i="1" dirty="0" smtClean="0"/>
              <a:t>ser</a:t>
            </a:r>
            <a:r>
              <a:rPr lang="es-ES" sz="2600" b="1" dirty="0" smtClean="0"/>
              <a:t> y </a:t>
            </a:r>
            <a:r>
              <a:rPr lang="es-ES" sz="2600" b="1" i="1" dirty="0" smtClean="0"/>
              <a:t>estar</a:t>
            </a:r>
            <a:r>
              <a:rPr lang="es-ES" sz="2600" b="1" dirty="0" smtClean="0"/>
              <a:t>, no con </a:t>
            </a:r>
            <a:r>
              <a:rPr lang="es-ES" sz="2600" b="1" i="1" dirty="0" smtClean="0"/>
              <a:t>parecer</a:t>
            </a:r>
          </a:p>
          <a:p>
            <a:pPr>
              <a:buNone/>
            </a:pPr>
            <a:endParaRPr lang="es-ES" sz="2600" dirty="0" smtClean="0"/>
          </a:p>
        </p:txBody>
      </p:sp>
      <p:cxnSp>
        <p:nvCxnSpPr>
          <p:cNvPr id="5" name="4 Conector recto de flecha"/>
          <p:cNvCxnSpPr/>
          <p:nvPr/>
        </p:nvCxnSpPr>
        <p:spPr>
          <a:xfrm>
            <a:off x="4860032" y="3645024"/>
            <a:ext cx="360040" cy="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6" name="5 Conector recto de flecha"/>
          <p:cNvCxnSpPr/>
          <p:nvPr/>
        </p:nvCxnSpPr>
        <p:spPr>
          <a:xfrm>
            <a:off x="3995936" y="4077072"/>
            <a:ext cx="360040" cy="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7" name="6 Conector recto de flecha"/>
          <p:cNvCxnSpPr/>
          <p:nvPr/>
        </p:nvCxnSpPr>
        <p:spPr>
          <a:xfrm>
            <a:off x="2882372" y="5373216"/>
            <a:ext cx="360040" cy="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8" name="7 Conector recto de flecha"/>
          <p:cNvCxnSpPr/>
          <p:nvPr/>
        </p:nvCxnSpPr>
        <p:spPr>
          <a:xfrm>
            <a:off x="4175956" y="5742304"/>
            <a:ext cx="360040" cy="0"/>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l"/>
            <a:r>
              <a:rPr lang="es-ES" sz="3600" dirty="0" smtClean="0"/>
              <a:t>Otros usos de </a:t>
            </a:r>
            <a:r>
              <a:rPr lang="es-ES" sz="3600" b="1" i="1" dirty="0" smtClean="0"/>
              <a:t>ser, estar, parecer</a:t>
            </a:r>
            <a:endParaRPr lang="es-ES" sz="3600" b="1" i="1" dirty="0"/>
          </a:p>
        </p:txBody>
      </p:sp>
      <p:sp>
        <p:nvSpPr>
          <p:cNvPr id="3" name="2 Marcador de contenido"/>
          <p:cNvSpPr>
            <a:spLocks noGrp="1"/>
          </p:cNvSpPr>
          <p:nvPr>
            <p:ph idx="1"/>
          </p:nvPr>
        </p:nvSpPr>
        <p:spPr>
          <a:xfrm>
            <a:off x="251520" y="1268760"/>
            <a:ext cx="8892480" cy="5112568"/>
          </a:xfrm>
        </p:spPr>
        <p:txBody>
          <a:bodyPr>
            <a:normAutofit/>
          </a:bodyPr>
          <a:lstStyle/>
          <a:p>
            <a:pPr marL="457200" indent="-457200">
              <a:buFont typeface="+mj-lt"/>
              <a:buAutoNum type="alphaLcParenR"/>
            </a:pPr>
            <a:r>
              <a:rPr lang="es-ES" sz="2800" dirty="0" smtClean="0"/>
              <a:t>Usos predicativos </a:t>
            </a:r>
          </a:p>
          <a:p>
            <a:pPr marL="457200" indent="-457200">
              <a:buNone/>
            </a:pPr>
            <a:r>
              <a:rPr lang="es-ES" sz="2400" dirty="0" smtClean="0"/>
              <a:t>	</a:t>
            </a:r>
            <a:r>
              <a:rPr lang="es-ES" sz="2600" dirty="0" smtClean="0">
                <a:solidFill>
                  <a:srgbClr val="0070C0"/>
                </a:solidFill>
              </a:rPr>
              <a:t>… los pocos sabios que en el mundo han sido</a:t>
            </a:r>
            <a:endParaRPr lang="es-ES" sz="2000" dirty="0" smtClean="0">
              <a:solidFill>
                <a:srgbClr val="0070C0"/>
              </a:solidFill>
            </a:endParaRPr>
          </a:p>
          <a:p>
            <a:pPr marL="857250" lvl="1" indent="-457200">
              <a:buNone/>
            </a:pPr>
            <a:r>
              <a:rPr lang="es-ES" sz="2600" dirty="0" smtClean="0">
                <a:solidFill>
                  <a:srgbClr val="0070C0"/>
                </a:solidFill>
              </a:rPr>
              <a:t>Me parece que no me oye; Eso será si yo quiero</a:t>
            </a:r>
          </a:p>
          <a:p>
            <a:pPr marL="457200" indent="-457200">
              <a:buFont typeface="+mj-lt"/>
              <a:buAutoNum type="alphaLcParenR" startAt="2"/>
            </a:pPr>
            <a:r>
              <a:rPr lang="es-ES" sz="2800" dirty="0" smtClean="0"/>
              <a:t>Impersonales </a:t>
            </a:r>
            <a:r>
              <a:rPr lang="es-ES" sz="2800" dirty="0"/>
              <a:t>(§ 41.4.3c)</a:t>
            </a:r>
          </a:p>
          <a:p>
            <a:pPr marL="457200" indent="-457200">
              <a:buNone/>
            </a:pPr>
            <a:r>
              <a:rPr lang="es-ES" sz="2400" dirty="0" smtClean="0"/>
              <a:t>	</a:t>
            </a:r>
            <a:r>
              <a:rPr lang="es-ES" sz="2600" dirty="0" smtClean="0">
                <a:solidFill>
                  <a:srgbClr val="0070C0"/>
                </a:solidFill>
              </a:rPr>
              <a:t>Está nublado</a:t>
            </a:r>
          </a:p>
          <a:p>
            <a:pPr marL="449263" indent="-449263">
              <a:buNone/>
            </a:pPr>
            <a:r>
              <a:rPr lang="es-ES" sz="2600" dirty="0" smtClean="0">
                <a:solidFill>
                  <a:srgbClr val="0070C0"/>
                </a:solidFill>
              </a:rPr>
              <a:t>	Era de noche; Aún es pronto; Son las tres 	</a:t>
            </a:r>
            <a:r>
              <a:rPr lang="es-ES" sz="2600" dirty="0">
                <a:solidFill>
                  <a:srgbClr val="0070C0"/>
                </a:solidFill>
              </a:rPr>
              <a:t>	</a:t>
            </a:r>
            <a:endParaRPr lang="es-ES" sz="2600" dirty="0" smtClean="0">
              <a:solidFill>
                <a:srgbClr val="0070C0"/>
              </a:solidFill>
            </a:endParaRPr>
          </a:p>
          <a:p>
            <a:pPr marL="514350" indent="-514350">
              <a:buFont typeface="+mj-lt"/>
              <a:buAutoNum type="alphaLcParenR" startAt="3"/>
            </a:pPr>
            <a:r>
              <a:rPr lang="es-ES" sz="2800" dirty="0" smtClean="0"/>
              <a:t>¿“Atributos locativos”? (§ 37.5.2)</a:t>
            </a:r>
          </a:p>
          <a:p>
            <a:pPr marL="914400" lvl="1" indent="-473075">
              <a:buNone/>
            </a:pPr>
            <a:r>
              <a:rPr lang="es-ES" sz="2600" dirty="0" smtClean="0">
                <a:solidFill>
                  <a:srgbClr val="0070C0"/>
                </a:solidFill>
              </a:rPr>
              <a:t>Carmen está </a:t>
            </a:r>
            <a:r>
              <a:rPr lang="es-ES" sz="2600" i="1" dirty="0" smtClean="0">
                <a:solidFill>
                  <a:srgbClr val="0070C0"/>
                </a:solidFill>
              </a:rPr>
              <a:t>en la cafetería</a:t>
            </a:r>
            <a:r>
              <a:rPr lang="es-ES" sz="2600" dirty="0" smtClean="0">
                <a:solidFill>
                  <a:srgbClr val="0070C0"/>
                </a:solidFill>
              </a:rPr>
              <a:t>; </a:t>
            </a:r>
          </a:p>
          <a:p>
            <a:pPr marL="914400" lvl="1" indent="-473075">
              <a:buNone/>
            </a:pPr>
            <a:r>
              <a:rPr lang="es-ES" sz="2600" dirty="0" smtClean="0">
                <a:solidFill>
                  <a:srgbClr val="0070C0"/>
                </a:solidFill>
              </a:rPr>
              <a:t>La reunión es </a:t>
            </a:r>
            <a:r>
              <a:rPr lang="es-ES" sz="2600" i="1" dirty="0" smtClean="0">
                <a:solidFill>
                  <a:srgbClr val="0070C0"/>
                </a:solidFill>
              </a:rPr>
              <a:t>aquí  </a:t>
            </a:r>
          </a:p>
          <a:p>
            <a:pPr marL="914400" lvl="1" indent="-473075">
              <a:buNone/>
            </a:pPr>
            <a:r>
              <a:rPr lang="es-ES" sz="2600" dirty="0" smtClean="0">
                <a:solidFill>
                  <a:srgbClr val="0070C0"/>
                </a:solidFill>
              </a:rPr>
              <a:t>Vi las llaves </a:t>
            </a:r>
            <a:r>
              <a:rPr lang="es-ES" sz="2600" i="1" dirty="0" smtClean="0">
                <a:solidFill>
                  <a:srgbClr val="0070C0"/>
                </a:solidFill>
              </a:rPr>
              <a:t>en el cenicero</a:t>
            </a:r>
            <a:endParaRPr lang="es-ES" sz="2600" dirty="0" smtClean="0">
              <a:solidFill>
                <a:srgbClr val="0070C0"/>
              </a:solidFill>
            </a:endParaRPr>
          </a:p>
          <a:p>
            <a:pPr marL="514350" indent="-514350">
              <a:buFont typeface="+mj-lt"/>
              <a:buAutoNum type="alphaLcParenR" startAt="3"/>
            </a:pPr>
            <a:endParaRPr lang="es-ES" dirty="0" smtClean="0"/>
          </a:p>
          <a:p>
            <a:pPr marL="514350" indent="-514350">
              <a:buFont typeface="+mj-lt"/>
              <a:buAutoNum type="arabicPeriod"/>
            </a:pPr>
            <a:endParaRPr lang="es-ES" i="1" dirty="0" smtClean="0">
              <a:solidFill>
                <a:srgbClr val="0070C0"/>
              </a:solidFill>
            </a:endParaRPr>
          </a:p>
          <a:p>
            <a:endParaRPr lang="es-ES" sz="2800" i="1" dirty="0" smtClean="0"/>
          </a:p>
          <a:p>
            <a:pPr lvl="1">
              <a:buNone/>
            </a:pPr>
            <a:endParaRPr lang="es-ES" sz="2400" i="1" dirty="0" smtClean="0"/>
          </a:p>
          <a:p>
            <a:pPr lvl="1">
              <a:buNone/>
            </a:pPr>
            <a:endParaRPr lang="es-ES"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3104</TotalTime>
  <Words>3068</Words>
  <Application>Microsoft Office PowerPoint</Application>
  <PresentationFormat>Presentación en pantalla (4:3)</PresentationFormat>
  <Paragraphs>367</Paragraphs>
  <Slides>45</Slides>
  <Notes>16</Notes>
  <HiddenSlides>2</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45</vt:i4>
      </vt:variant>
    </vt:vector>
  </HeadingPairs>
  <TitlesOfParts>
    <vt:vector size="47" baseType="lpstr">
      <vt:lpstr>Tema de Office</vt:lpstr>
      <vt:lpstr>Gráfico</vt:lpstr>
      <vt:lpstr>  TEMA 2 La estructura sintáctico-semántica de la cláusula </vt:lpstr>
      <vt:lpstr>La estructura sintáctico-semántica de la cláusula</vt:lpstr>
      <vt:lpstr>3.1.   Verbos copulativos y esquemas atributivos</vt:lpstr>
      <vt:lpstr>Tipos de cláusulas según la construcción o el dictum</vt:lpstr>
      <vt:lpstr>Esquemas atributivos y tipos de verbos</vt:lpstr>
      <vt:lpstr>Otras construcciones atributivas</vt:lpstr>
      <vt:lpstr>El Atributo (incl. C. Predicativo)</vt:lpstr>
      <vt:lpstr>Construcciones con verbos copulativos</vt:lpstr>
      <vt:lpstr>Otros usos de ser, estar, parecer</vt:lpstr>
      <vt:lpstr>Construcciones con verbos semicopulativos</vt:lpstr>
      <vt:lpstr>Construcciones con verbos semicopulativos</vt:lpstr>
      <vt:lpstr>Construcciones con verbos plenos</vt:lpstr>
      <vt:lpstr>CPTVO obligatorio con verbos plenos</vt:lpstr>
      <vt:lpstr>Diapositiva 14</vt:lpstr>
      <vt:lpstr>Diapositiva 15</vt:lpstr>
      <vt:lpstr>Construcciones con el verbo ser</vt:lpstr>
      <vt:lpstr>Construcciones con el verbo ser</vt:lpstr>
      <vt:lpstr>Textos para identificar Atributos / CPTVOs</vt:lpstr>
      <vt:lpstr>Diapositiva 19</vt:lpstr>
      <vt:lpstr>Diapositiva 20</vt:lpstr>
      <vt:lpstr>La estructura sintáctico-semántica de la cláusula</vt:lpstr>
      <vt:lpstr> Transitividad de los verbos y transitividad de las cláusulas </vt:lpstr>
      <vt:lpstr>Verbos transitivos e intransitivos</vt:lpstr>
      <vt:lpstr>Presencia y ausencia de complemento directo</vt:lpstr>
      <vt:lpstr>Presencia y ausencia de complemento directo</vt:lpstr>
      <vt:lpstr>La transitividad de la cláusula</vt:lpstr>
      <vt:lpstr>Características sintáctica del complemento directo</vt:lpstr>
      <vt:lpstr>Características sintáctica del complemento directo</vt:lpstr>
      <vt:lpstr> Características sintáctica del complemento directo. La sustitución pronominal (§34.2) </vt:lpstr>
      <vt:lpstr>La sustitución pronominal de cláusulas en función de CDIR </vt:lpstr>
      <vt:lpstr>Duplicación pronominal</vt:lpstr>
      <vt:lpstr>Duplicación pronominal</vt:lpstr>
      <vt:lpstr>Diapositiva 33</vt:lpstr>
      <vt:lpstr>Complemento directo preposicional</vt:lpstr>
      <vt:lpstr>Complemento directo preposicional y clases verbales</vt:lpstr>
      <vt:lpstr>Cláusulas biactanciales </vt:lpstr>
      <vt:lpstr>Diapositiva 37</vt:lpstr>
      <vt:lpstr>Animación del sujeto</vt:lpstr>
      <vt:lpstr>Control del participante en función de SUJETO</vt:lpstr>
      <vt:lpstr>Verbos con ambas construcciones</vt:lpstr>
      <vt:lpstr>Variación acusativo / dativo en la codificación del objeto</vt:lpstr>
      <vt:lpstr>Variación acusativo / dativo en la codificación del objeto</vt:lpstr>
      <vt:lpstr>Variación acusativo / dativo en la codificación del objeto</vt:lpstr>
      <vt:lpstr>Usos transitivos causativos</vt:lpstr>
      <vt:lpstr>Usos transitivos causativos</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2 Construcciones de la cláusula</dc:title>
  <dc:creator>victoria.vazquez</dc:creator>
  <cp:lastModifiedBy>Admin</cp:lastModifiedBy>
  <cp:revision>218</cp:revision>
  <dcterms:created xsi:type="dcterms:W3CDTF">2012-03-20T20:58:14Z</dcterms:created>
  <dcterms:modified xsi:type="dcterms:W3CDTF">2017-03-27T09:53:30Z</dcterms:modified>
</cp:coreProperties>
</file>