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1"/>
  </p:notesMasterIdLst>
  <p:handoutMasterIdLst>
    <p:handoutMasterId r:id="rId32"/>
  </p:handoutMasterIdLst>
  <p:sldIdLst>
    <p:sldId id="291" r:id="rId3"/>
    <p:sldId id="258" r:id="rId4"/>
    <p:sldId id="293" r:id="rId5"/>
    <p:sldId id="280" r:id="rId6"/>
    <p:sldId id="259" r:id="rId7"/>
    <p:sldId id="260" r:id="rId8"/>
    <p:sldId id="261" r:id="rId9"/>
    <p:sldId id="282" r:id="rId10"/>
    <p:sldId id="281" r:id="rId11"/>
    <p:sldId id="287" r:id="rId12"/>
    <p:sldId id="292" r:id="rId13"/>
    <p:sldId id="262" r:id="rId14"/>
    <p:sldId id="263" r:id="rId15"/>
    <p:sldId id="264" r:id="rId16"/>
    <p:sldId id="284" r:id="rId17"/>
    <p:sldId id="285" r:id="rId18"/>
    <p:sldId id="265" r:id="rId19"/>
    <p:sldId id="283" r:id="rId20"/>
    <p:sldId id="290" r:id="rId21"/>
    <p:sldId id="271" r:id="rId22"/>
    <p:sldId id="273" r:id="rId23"/>
    <p:sldId id="275" r:id="rId24"/>
    <p:sldId id="286" r:id="rId25"/>
    <p:sldId id="288" r:id="rId26"/>
    <p:sldId id="276" r:id="rId27"/>
    <p:sldId id="289" r:id="rId28"/>
    <p:sldId id="277" r:id="rId29"/>
    <p:sldId id="278" r:id="rId30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071" autoAdjust="0"/>
  </p:normalViewPr>
  <p:slideViewPr>
    <p:cSldViewPr>
      <p:cViewPr varScale="1">
        <p:scale>
          <a:sx n="92" d="100"/>
          <a:sy n="92" d="100"/>
        </p:scale>
        <p:origin x="-45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28661FC-A3B0-4A75-A8A9-7151061DA88E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E8A07C5-EDA3-4A1D-A304-DB86F33BA8A8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35545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636C1A-8AC8-4D87-9F75-08D3128208F8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0075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1EC924-2C9C-4440-9D10-E38759239C2F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51824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a viene gente de fuera &lt;pausa/&gt; ¿ sabes ? &lt;pausa/&gt; y la gente parece que está más &lt;pausa/&gt; divertida </a:t>
            </a:r>
            <a:r>
              <a:rPr lang="es-ES" dirty="0" err="1" smtClean="0"/>
              <a:t>divertida</a:t>
            </a:r>
            <a:r>
              <a:rPr lang="es-ES" dirty="0" smtClean="0"/>
              <a:t> que &lt;pausa/&gt; aquí SCOM_H12_028</a:t>
            </a:r>
          </a:p>
          <a:p>
            <a:r>
              <a:rPr lang="es-ES" dirty="0" smtClean="0"/>
              <a:t>pues buitres en Europa pues me parece que hay aquí en España &lt;</a:t>
            </a:r>
            <a:r>
              <a:rPr lang="es-ES" dirty="0" err="1" smtClean="0"/>
              <a:t>pausa_larga</a:t>
            </a:r>
            <a:r>
              <a:rPr lang="es-ES" dirty="0" smtClean="0"/>
              <a:t>/&gt; y no sé si en Sicilia o no sé &lt;pausa/&gt; Córcega &lt;</a:t>
            </a:r>
            <a:r>
              <a:rPr lang="es-ES" dirty="0" err="1" smtClean="0"/>
              <a:t>pausa_larga</a:t>
            </a:r>
            <a:r>
              <a:rPr lang="es-ES" dirty="0" smtClean="0"/>
              <a:t>/&gt;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C924-2C9C-4440-9D10-E38759239C2F}" type="slidenum">
              <a:rPr lang="es-ES" smtClean="0"/>
              <a:pPr/>
              <a:t>20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1398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Foco</a:t>
            </a:r>
            <a:r>
              <a:rPr lang="es-ES" baseline="0" dirty="0" smtClean="0"/>
              <a:t> </a:t>
            </a:r>
            <a:r>
              <a:rPr lang="es-ES" baseline="0" dirty="0" err="1" smtClean="0"/>
              <a:t>presentativo</a:t>
            </a:r>
            <a:r>
              <a:rPr lang="es-ES" baseline="0" dirty="0" smtClean="0"/>
              <a:t> o amplio: respuesta a preguntas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C924-2C9C-4440-9D10-E38759239C2F}" type="slidenum">
              <a:rPr lang="es-ES" smtClean="0"/>
              <a:pPr/>
              <a:t>22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Mi novio / yo: foco contrastivo explícito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EC924-2C9C-4440-9D10-E38759239C2F}" type="slidenum">
              <a:rPr lang="es-ES" smtClean="0"/>
              <a:pPr/>
              <a:t>23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9510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9545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1802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96003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2035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2313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3975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5960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956304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00340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374783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E17D862-0BEA-417A-9526-4A9C11B3D067}" type="slidenum">
              <a:rPr lang="es-ES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921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FE1068-12D2-405E-8DD2-60159E102A37}" type="datetimeFigureOut">
              <a:rPr lang="es-ES" smtClean="0"/>
              <a:pPr/>
              <a:t>13/03/2017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DCA37-A213-469C-9CC0-22C643FEC6F8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13/03/2017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694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828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dirty="0" smtClean="0"/>
              <a:t/>
            </a:r>
            <a:br>
              <a:rPr lang="es-ES" dirty="0" smtClean="0"/>
            </a:br>
            <a:r>
              <a:rPr lang="es-ES" sz="4000" b="1" dirty="0" smtClean="0"/>
              <a:t> </a:t>
            </a:r>
            <a:r>
              <a:rPr lang="es-ES" sz="4000" dirty="0" smtClean="0"/>
              <a:t>TEMA 2</a:t>
            </a:r>
            <a:br>
              <a:rPr lang="es-ES" sz="4000" dirty="0" smtClean="0"/>
            </a:br>
            <a:r>
              <a:rPr lang="es-ES" sz="4000" dirty="0" smtClean="0"/>
              <a:t>La estructura sintáctico-semántica de la cláusula</a:t>
            </a:r>
            <a:br>
              <a:rPr lang="es-ES" sz="4000" dirty="0" smtClean="0"/>
            </a:br>
            <a:endParaRPr lang="es-ES" sz="2800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1F0BB5"/>
                </a:solidFill>
              </a:rPr>
              <a:t>Gramática española 2: Sintaxis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2016-2017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USC</a:t>
            </a:r>
            <a:endParaRPr lang="es-ES" b="1" dirty="0">
              <a:solidFill>
                <a:srgbClr val="1F0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4664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 startAt="10"/>
            </a:pPr>
            <a:r>
              <a:rPr lang="es-ES" dirty="0" smtClean="0"/>
              <a:t>¿Qué hizo Antonio?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 </a:t>
            </a:r>
            <a:r>
              <a:rPr lang="es-ES" dirty="0" smtClean="0">
                <a:solidFill>
                  <a:srgbClr val="FF0000"/>
                </a:solidFill>
                <a:sym typeface="Wingdings"/>
              </a:rPr>
              <a:t>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La tarta la compró Antonio  </a:t>
            </a:r>
            <a:r>
              <a:rPr lang="es-ES" dirty="0" smtClean="0">
                <a:solidFill>
                  <a:srgbClr val="FF0000"/>
                </a:solidFill>
                <a:sym typeface="Wingdings"/>
              </a:rPr>
              <a:t>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Antonio compró la tarta </a:t>
            </a:r>
            <a:r>
              <a:rPr lang="es-ES" b="1" dirty="0" smtClean="0">
                <a:solidFill>
                  <a:srgbClr val="00B050"/>
                </a:solidFill>
                <a:sym typeface="Wingdings"/>
              </a:rPr>
              <a:t></a:t>
            </a:r>
            <a:endParaRPr lang="es-ES" b="1" dirty="0" smtClean="0">
              <a:solidFill>
                <a:srgbClr val="00B050"/>
              </a:solidFill>
            </a:endParaRPr>
          </a:p>
          <a:p>
            <a:pPr marL="914400" lvl="1" indent="-514350">
              <a:spcBef>
                <a:spcPts val="1200"/>
              </a:spcBef>
              <a:buFont typeface="+mj-lt"/>
              <a:buAutoNum type="arabicPeriod" startAt="10"/>
            </a:pPr>
            <a:r>
              <a:rPr lang="es-ES" dirty="0" smtClean="0"/>
              <a:t>Luis compró la tarta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_tradnl" cap="small" dirty="0" err="1" smtClean="0"/>
              <a:t>antonio</a:t>
            </a:r>
            <a:r>
              <a:rPr lang="es-ES_tradnl" dirty="0" smtClean="0"/>
              <a:t> compró la tarta </a:t>
            </a:r>
            <a:endParaRPr lang="es-ES" b="1" dirty="0" smtClean="0">
              <a:solidFill>
                <a:srgbClr val="00B05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Lo que compró Antonio fue la tarta 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 </a:t>
            </a:r>
            <a:r>
              <a:rPr lang="es-ES" dirty="0"/>
              <a:t>	</a:t>
            </a:r>
            <a:endParaRPr lang="es-ES" b="1" i="1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 startAt="10"/>
            </a:pPr>
            <a:r>
              <a:rPr lang="es-ES" dirty="0" smtClean="0"/>
              <a:t>¿Qué hizo Antonio?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 </a:t>
            </a:r>
            <a:r>
              <a:rPr lang="es-ES" dirty="0" smtClean="0">
                <a:solidFill>
                  <a:srgbClr val="FF0000"/>
                </a:solidFill>
                <a:sym typeface="Wingdings"/>
              </a:rPr>
              <a:t>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La tarta la compró Antonio  </a:t>
            </a:r>
            <a:r>
              <a:rPr lang="es-ES" dirty="0" smtClean="0">
                <a:solidFill>
                  <a:srgbClr val="FF0000"/>
                </a:solidFill>
                <a:sym typeface="Wingdings"/>
              </a:rPr>
              <a:t>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Antonio compró la tarta </a:t>
            </a:r>
            <a:r>
              <a:rPr lang="es-ES" b="1" dirty="0" smtClean="0">
                <a:solidFill>
                  <a:srgbClr val="00B050"/>
                </a:solidFill>
                <a:sym typeface="Wingdings"/>
              </a:rPr>
              <a:t></a:t>
            </a:r>
            <a:endParaRPr lang="es-ES" b="1" dirty="0" smtClean="0">
              <a:solidFill>
                <a:srgbClr val="00B050"/>
              </a:solidFill>
            </a:endParaRPr>
          </a:p>
          <a:p>
            <a:pPr marL="914400" lvl="1" indent="-514350">
              <a:spcBef>
                <a:spcPts val="1200"/>
              </a:spcBef>
              <a:buFont typeface="+mj-lt"/>
              <a:buAutoNum type="arabicPeriod" startAt="10"/>
            </a:pPr>
            <a:r>
              <a:rPr lang="es-ES" dirty="0" smtClean="0"/>
              <a:t>Luis compró la tarta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_tradnl" cap="small" dirty="0" err="1" smtClean="0"/>
              <a:t>antonio</a:t>
            </a:r>
            <a:r>
              <a:rPr lang="es-ES_tradnl" dirty="0" smtClean="0"/>
              <a:t> compró la tarta </a:t>
            </a:r>
            <a:r>
              <a:rPr lang="es-ES" b="1" dirty="0" smtClean="0">
                <a:solidFill>
                  <a:srgbClr val="00B050"/>
                </a:solidFill>
                <a:sym typeface="Wingdings"/>
              </a:rPr>
              <a:t></a:t>
            </a:r>
            <a:endParaRPr lang="es-ES" b="1" dirty="0" smtClean="0">
              <a:solidFill>
                <a:srgbClr val="00B05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Lo que compró Antonio fue la tarta </a:t>
            </a:r>
            <a:r>
              <a:rPr lang="es-ES" dirty="0" smtClean="0">
                <a:solidFill>
                  <a:srgbClr val="FF0000"/>
                </a:solidFill>
                <a:sym typeface="Wingdings"/>
              </a:rPr>
              <a:t></a:t>
            </a:r>
            <a:r>
              <a:rPr lang="es-ES" dirty="0" smtClean="0">
                <a:solidFill>
                  <a:srgbClr val="FF0000"/>
                </a:solidFill>
              </a:rPr>
              <a:t> 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 </a:t>
            </a:r>
            <a:r>
              <a:rPr lang="es-ES" b="1" dirty="0" smtClean="0">
                <a:solidFill>
                  <a:srgbClr val="00B050"/>
                </a:solidFill>
                <a:sym typeface="Wingdings"/>
              </a:rPr>
              <a:t> </a:t>
            </a:r>
            <a:r>
              <a:rPr lang="es-ES" dirty="0"/>
              <a:t>	</a:t>
            </a:r>
            <a:endParaRPr lang="es-ES" b="1" i="1" dirty="0"/>
          </a:p>
        </p:txBody>
      </p:sp>
    </p:spTree>
    <p:extLst>
      <p:ext uri="{BB962C8B-B14F-4D97-AF65-F5344CB8AC3E}">
        <p14:creationId xmlns:p14="http://schemas.microsoft.com/office/powerpoint/2010/main" xmlns="" val="27592084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s-ES" sz="3000" dirty="0" smtClean="0"/>
              <a:t>12.  […] </a:t>
            </a:r>
            <a:r>
              <a:rPr lang="es-ES" sz="3000" dirty="0"/>
              <a:t>en </a:t>
            </a:r>
            <a:r>
              <a:rPr lang="es-ES" sz="3000" dirty="0" err="1"/>
              <a:t>Calafell</a:t>
            </a:r>
            <a:r>
              <a:rPr lang="es-ES" sz="3000" dirty="0"/>
              <a:t> que estuvimos el </a:t>
            </a:r>
            <a:r>
              <a:rPr lang="es-ES" sz="3000" dirty="0" err="1"/>
              <a:t>el</a:t>
            </a:r>
            <a:r>
              <a:rPr lang="es-ES" sz="3000" dirty="0"/>
              <a:t> fin de año, decía una unos amigos nuestros, como ahí nos conocemos todos y eso. </a:t>
            </a:r>
            <a:r>
              <a:rPr lang="es-ES" sz="3000" u="sng" dirty="0"/>
              <a:t>Ahí también celebré la boda yo</a:t>
            </a:r>
            <a:r>
              <a:rPr lang="es-ES" sz="3000" dirty="0"/>
              <a:t> […] </a:t>
            </a:r>
            <a:r>
              <a:rPr lang="es-ES" sz="3000" dirty="0" smtClean="0"/>
              <a:t>(</a:t>
            </a:r>
            <a:r>
              <a:rPr lang="es-ES" sz="3000" dirty="0"/>
              <a:t>CREA, oral</a:t>
            </a:r>
            <a:r>
              <a:rPr lang="es-ES" sz="3000" dirty="0" smtClean="0"/>
              <a:t>)</a:t>
            </a:r>
          </a:p>
          <a:p>
            <a:pPr marL="514350" indent="-514350">
              <a:buNone/>
            </a:pPr>
            <a:endParaRPr lang="es-ES" sz="3000" dirty="0"/>
          </a:p>
          <a:p>
            <a:pPr>
              <a:lnSpc>
                <a:spcPct val="110000"/>
              </a:lnSpc>
              <a:buNone/>
              <a:tabLst>
                <a:tab pos="719138" algn="l"/>
              </a:tabLst>
            </a:pPr>
            <a:r>
              <a:rPr lang="es-ES" sz="3000" dirty="0" smtClean="0"/>
              <a:t>13.</a:t>
            </a:r>
            <a:r>
              <a:rPr lang="es-ES" sz="3000" dirty="0"/>
              <a:t>	E:  ¿y la boda?</a:t>
            </a:r>
          </a:p>
          <a:p>
            <a:pPr marL="719138" indent="-719138">
              <a:lnSpc>
                <a:spcPct val="110000"/>
              </a:lnSpc>
              <a:buNone/>
            </a:pPr>
            <a:r>
              <a:rPr lang="es-ES" sz="3000" dirty="0" smtClean="0"/>
              <a:t>	I</a:t>
            </a:r>
            <a:r>
              <a:rPr lang="es-ES" sz="3000" dirty="0"/>
              <a:t>:  y </a:t>
            </a:r>
            <a:r>
              <a:rPr lang="es-ES" sz="3000" u="sng" dirty="0"/>
              <a:t>la boda / pues la hicimos en la aldea donde nació mi abuelo</a:t>
            </a:r>
            <a:r>
              <a:rPr lang="es-ES" sz="3000" dirty="0"/>
              <a:t> / en una finca que tenemos allí […] </a:t>
            </a:r>
            <a:r>
              <a:rPr lang="es-ES" sz="3000" dirty="0" smtClean="0"/>
              <a:t>(SCOM_M23_001)</a:t>
            </a:r>
            <a:endParaRPr lang="es-ES" sz="3000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719138" indent="-719138">
              <a:buNone/>
            </a:pPr>
            <a:r>
              <a:rPr lang="es-ES" sz="2800" dirty="0" smtClean="0"/>
              <a:t>14.	</a:t>
            </a:r>
            <a:r>
              <a:rPr lang="es-ES" sz="2800" b="1" dirty="0" smtClean="0"/>
              <a:t>E</a:t>
            </a:r>
            <a:r>
              <a:rPr lang="es-ES" sz="2800" dirty="0" smtClean="0"/>
              <a:t>: y una vez acabada la carrera / ¿tardaste mucho en empezar a trabajar?</a:t>
            </a:r>
          </a:p>
          <a:p>
            <a:pPr marL="719138" indent="-719138">
              <a:buNone/>
            </a:pPr>
            <a:r>
              <a:rPr lang="es-ES" sz="2800" dirty="0" smtClean="0"/>
              <a:t>	</a:t>
            </a:r>
            <a:r>
              <a:rPr lang="es-ES" sz="2800" b="1" dirty="0" smtClean="0"/>
              <a:t>I</a:t>
            </a:r>
            <a:r>
              <a:rPr lang="es-ES" sz="2800" dirty="0" smtClean="0"/>
              <a:t>: no / </a:t>
            </a:r>
            <a:r>
              <a:rPr lang="es-ES" sz="2800" u="sng" dirty="0" smtClean="0"/>
              <a:t>ya yo ya empecé a trabajar antes de terminar la carrera</a:t>
            </a:r>
          </a:p>
          <a:p>
            <a:pPr marL="719138" indent="-719138">
              <a:buNone/>
            </a:pPr>
            <a:endParaRPr lang="es-ES" sz="2800" dirty="0" smtClean="0"/>
          </a:p>
          <a:p>
            <a:pPr marL="719138" indent="-719138">
              <a:buNone/>
            </a:pPr>
            <a:r>
              <a:rPr lang="es-ES" sz="2800" dirty="0" smtClean="0"/>
              <a:t>15. 	mira </a:t>
            </a:r>
            <a:r>
              <a:rPr lang="es-ES" sz="2800" dirty="0"/>
              <a:t>a mí me robaron la cartera / este verano // y con ella la tarjeta / solicité otra al banco y me llegó después me envía- el que me robó la cartera tuvo la deferencia de enviarme la documentación y las tarjetas y tal y dejármelas en correos // y </a:t>
            </a:r>
            <a:r>
              <a:rPr lang="es-ES" sz="2800" dirty="0" err="1"/>
              <a:t>y</a:t>
            </a:r>
            <a:r>
              <a:rPr lang="es-ES" sz="2800" dirty="0"/>
              <a:t> ahora tengo dos // </a:t>
            </a:r>
            <a:r>
              <a:rPr lang="es-ES" sz="2800" u="sng" dirty="0"/>
              <a:t>una la tiene mi novio y otra la tengo yo</a:t>
            </a:r>
            <a:r>
              <a:rPr lang="es-ES" sz="2800" dirty="0"/>
              <a:t>. </a:t>
            </a:r>
            <a:r>
              <a:rPr lang="es-ES" sz="2800" dirty="0" smtClean="0"/>
              <a:t>(SCOM_M13_010)</a:t>
            </a:r>
            <a:endParaRPr lang="es-ES" sz="2800" dirty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_tradnl" cap="small" dirty="0" smtClean="0"/>
          </a:p>
          <a:p>
            <a:r>
              <a:rPr lang="es-ES_tradnl" cap="small" dirty="0" smtClean="0"/>
              <a:t>información </a:t>
            </a:r>
            <a:r>
              <a:rPr lang="es-ES_tradnl" cap="small" dirty="0"/>
              <a:t>conocida o temática, </a:t>
            </a:r>
            <a:r>
              <a:rPr lang="es-ES_tradnl" dirty="0"/>
              <a:t>o vieja o dada, soporte, apoyo, fondo común, presuposición…</a:t>
            </a:r>
            <a:endParaRPr lang="es-ES" dirty="0"/>
          </a:p>
          <a:p>
            <a:r>
              <a:rPr lang="es-ES_tradnl" cap="small" dirty="0"/>
              <a:t>información nueva o </a:t>
            </a:r>
            <a:r>
              <a:rPr lang="es-ES_tradnl" cap="small" dirty="0" err="1"/>
              <a:t>remática</a:t>
            </a:r>
            <a:r>
              <a:rPr lang="es-ES_tradnl" dirty="0"/>
              <a:t>, rema, aporte, comentario, </a:t>
            </a:r>
            <a:r>
              <a:rPr lang="es-ES_tradnl" dirty="0" smtClean="0"/>
              <a:t>figura…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20000"/>
              </a:lnSpc>
              <a:buNone/>
            </a:pPr>
            <a:r>
              <a:rPr lang="es-ES" sz="2800" dirty="0" smtClean="0"/>
              <a:t>12.  […] </a:t>
            </a:r>
            <a:r>
              <a:rPr lang="es-ES" sz="2800" dirty="0"/>
              <a:t>en </a:t>
            </a:r>
            <a:r>
              <a:rPr lang="es-ES" sz="2800" dirty="0" err="1"/>
              <a:t>Calafell</a:t>
            </a:r>
            <a:r>
              <a:rPr lang="es-ES" sz="2800" dirty="0"/>
              <a:t> que estuvimos el </a:t>
            </a:r>
            <a:r>
              <a:rPr lang="es-ES" sz="2800" dirty="0" err="1"/>
              <a:t>el</a:t>
            </a:r>
            <a:r>
              <a:rPr lang="es-ES" sz="2800" dirty="0"/>
              <a:t> fin de año, decía una unos amigos nuestros, como ahí nos conocemos todos y eso. </a:t>
            </a:r>
            <a:r>
              <a:rPr lang="es-ES" sz="2800" u="sng" dirty="0" smtClean="0">
                <a:solidFill>
                  <a:srgbClr val="0070C0"/>
                </a:solidFill>
              </a:rPr>
              <a:t>Ahí</a:t>
            </a:r>
            <a:r>
              <a:rPr lang="es-ES" sz="2800" dirty="0" smtClean="0"/>
              <a:t>    </a:t>
            </a:r>
            <a:r>
              <a:rPr lang="es-ES" sz="2800" u="sng" dirty="0">
                <a:solidFill>
                  <a:srgbClr val="C00000"/>
                </a:solidFill>
              </a:rPr>
              <a:t>también celebré la boda yo </a:t>
            </a:r>
            <a:r>
              <a:rPr lang="es-ES" sz="2800" dirty="0" smtClean="0"/>
              <a:t>[…]</a:t>
            </a:r>
          </a:p>
          <a:p>
            <a:pPr marL="914400" lvl="1" indent="-514350">
              <a:spcBef>
                <a:spcPts val="0"/>
              </a:spcBef>
              <a:buNone/>
            </a:pPr>
            <a:r>
              <a:rPr lang="es-ES" sz="2600" dirty="0" smtClean="0"/>
              <a:t>        </a:t>
            </a:r>
            <a:r>
              <a:rPr lang="es-ES" sz="2600" dirty="0" smtClean="0">
                <a:solidFill>
                  <a:srgbClr val="0070C0"/>
                </a:solidFill>
              </a:rPr>
              <a:t>información temática    </a:t>
            </a:r>
            <a:r>
              <a:rPr lang="es-ES" sz="2600" dirty="0" smtClean="0">
                <a:solidFill>
                  <a:srgbClr val="C00000"/>
                </a:solidFill>
              </a:rPr>
              <a:t>información </a:t>
            </a:r>
            <a:r>
              <a:rPr lang="es-ES" sz="2600" dirty="0" err="1" smtClean="0">
                <a:solidFill>
                  <a:srgbClr val="C00000"/>
                </a:solidFill>
              </a:rPr>
              <a:t>remática</a:t>
            </a:r>
            <a:endParaRPr lang="es-ES" sz="2600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  <a:buNone/>
              <a:tabLst>
                <a:tab pos="719138" algn="l"/>
              </a:tabLst>
            </a:pPr>
            <a:r>
              <a:rPr lang="es-ES" sz="3000" dirty="0" smtClean="0"/>
              <a:t>13.</a:t>
            </a:r>
            <a:r>
              <a:rPr lang="es-ES" sz="3000" dirty="0"/>
              <a:t>	E:  ¿y la boda?</a:t>
            </a:r>
          </a:p>
          <a:p>
            <a:pPr marL="719138" indent="-719138">
              <a:lnSpc>
                <a:spcPct val="110000"/>
              </a:lnSpc>
              <a:buNone/>
            </a:pPr>
            <a:r>
              <a:rPr lang="es-ES" sz="3000" dirty="0" smtClean="0"/>
              <a:t>	I</a:t>
            </a:r>
            <a:r>
              <a:rPr lang="es-ES" sz="3000" dirty="0"/>
              <a:t>:  y </a:t>
            </a:r>
            <a:r>
              <a:rPr lang="es-ES" sz="3000" u="sng" dirty="0">
                <a:solidFill>
                  <a:srgbClr val="0070C0"/>
                </a:solidFill>
              </a:rPr>
              <a:t>la boda </a:t>
            </a:r>
            <a:r>
              <a:rPr lang="es-ES" sz="3000" dirty="0"/>
              <a:t>/ pues </a:t>
            </a:r>
            <a:r>
              <a:rPr lang="es-ES" sz="3000" u="sng" dirty="0">
                <a:solidFill>
                  <a:srgbClr val="C00000"/>
                </a:solidFill>
              </a:rPr>
              <a:t>la hicimos en la aldea donde </a:t>
            </a:r>
            <a:endParaRPr lang="es-ES" sz="3000" u="sng" dirty="0" smtClean="0">
              <a:solidFill>
                <a:srgbClr val="C00000"/>
              </a:solidFill>
            </a:endParaRPr>
          </a:p>
          <a:p>
            <a:pPr marL="719138" indent="-719138">
              <a:lnSpc>
                <a:spcPct val="110000"/>
              </a:lnSpc>
              <a:spcBef>
                <a:spcPts val="0"/>
              </a:spcBef>
              <a:buNone/>
            </a:pPr>
            <a:r>
              <a:rPr lang="es-ES" sz="3000" dirty="0" smtClean="0"/>
              <a:t>	</a:t>
            </a:r>
            <a:r>
              <a:rPr lang="es-ES" sz="2400" dirty="0" smtClean="0"/>
              <a:t>     </a:t>
            </a:r>
            <a:r>
              <a:rPr lang="es-ES" sz="2400" dirty="0" err="1" smtClean="0">
                <a:solidFill>
                  <a:srgbClr val="0070C0"/>
                </a:solidFill>
              </a:rPr>
              <a:t>inform</a:t>
            </a:r>
            <a:r>
              <a:rPr lang="es-ES" sz="2400" dirty="0" smtClean="0">
                <a:solidFill>
                  <a:srgbClr val="0070C0"/>
                </a:solidFill>
              </a:rPr>
              <a:t>. temática                       </a:t>
            </a:r>
            <a:r>
              <a:rPr lang="es-ES" sz="2400" dirty="0" err="1" smtClean="0">
                <a:solidFill>
                  <a:srgbClr val="C00000"/>
                </a:solidFill>
              </a:rPr>
              <a:t>inform</a:t>
            </a:r>
            <a:r>
              <a:rPr lang="es-ES" sz="2400" dirty="0" smtClean="0">
                <a:solidFill>
                  <a:srgbClr val="C00000"/>
                </a:solidFill>
              </a:rPr>
              <a:t>. </a:t>
            </a:r>
            <a:r>
              <a:rPr lang="es-ES" sz="2400" dirty="0" err="1" smtClean="0">
                <a:solidFill>
                  <a:srgbClr val="C00000"/>
                </a:solidFill>
              </a:rPr>
              <a:t>remática</a:t>
            </a:r>
            <a:endParaRPr lang="es-ES" sz="2400" dirty="0" smtClean="0">
              <a:solidFill>
                <a:srgbClr val="C00000"/>
              </a:solidFill>
            </a:endParaRPr>
          </a:p>
          <a:p>
            <a:pPr marL="719138" indent="-266700">
              <a:lnSpc>
                <a:spcPct val="110000"/>
              </a:lnSpc>
              <a:buNone/>
            </a:pPr>
            <a:r>
              <a:rPr lang="es-ES" sz="3000" u="sng" dirty="0" smtClean="0">
                <a:solidFill>
                  <a:srgbClr val="C00000"/>
                </a:solidFill>
              </a:rPr>
              <a:t>nació </a:t>
            </a:r>
            <a:r>
              <a:rPr lang="es-ES" sz="3000" u="sng" dirty="0">
                <a:solidFill>
                  <a:srgbClr val="C00000"/>
                </a:solidFill>
              </a:rPr>
              <a:t>mi abuelo / en una finca que tenemos allí </a:t>
            </a:r>
            <a:r>
              <a:rPr lang="es-ES" sz="3000" dirty="0"/>
              <a:t>[…]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/>
              <a:t>Información </a:t>
            </a:r>
            <a:r>
              <a:rPr lang="es-ES" sz="3600" dirty="0" smtClean="0"/>
              <a:t>temática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 smtClean="0"/>
              <a:t>“Tal información no siempre ha sido mostrada, anticipada o introducida en el texto de forma explícita, pero el hablante la presenta como supuesta o como si fuera conocida efectivamente por el oyente. La información temática tiende a </a:t>
            </a:r>
            <a:r>
              <a:rPr lang="es-ES" sz="2600" cap="small" dirty="0" smtClean="0"/>
              <a:t>elidirse</a:t>
            </a:r>
            <a:r>
              <a:rPr lang="es-ES" sz="2600" dirty="0" smtClean="0"/>
              <a:t> o </a:t>
            </a:r>
            <a:r>
              <a:rPr lang="es-ES" sz="2600" cap="small" dirty="0" smtClean="0"/>
              <a:t>sustituirse por un pronombre</a:t>
            </a:r>
            <a:r>
              <a:rPr lang="es-ES" sz="2600" dirty="0" smtClean="0"/>
              <a:t>” (NGLE §40.1.2a)</a:t>
            </a:r>
          </a:p>
          <a:p>
            <a:pPr marL="0" indent="0">
              <a:buNone/>
            </a:pPr>
            <a:endParaRPr lang="es-ES" sz="2400" dirty="0" smtClean="0"/>
          </a:p>
          <a:p>
            <a:pPr marL="625475" indent="-625475">
              <a:buNone/>
            </a:pPr>
            <a:r>
              <a:rPr lang="es-ES" sz="2400" dirty="0" smtClean="0"/>
              <a:t>14.	I: […] en mi aldea / que éramos / eran un montón de casas y hoy solo quedan / dos o tres casas con alguna gente / y solo quedan los viejos porque los / la gente joven se va a trabajar / la que no estudia se va a trabajar</a:t>
            </a:r>
          </a:p>
          <a:p>
            <a:pPr marL="269875" indent="355600">
              <a:buNone/>
            </a:pPr>
            <a:r>
              <a:rPr lang="es-ES" sz="2400" dirty="0" smtClean="0"/>
              <a:t>A1: se van para otros lados (SCOM_M33-009)</a:t>
            </a:r>
            <a:endParaRPr lang="es-ES" sz="2400" dirty="0"/>
          </a:p>
        </p:txBody>
      </p:sp>
      <p:sp>
        <p:nvSpPr>
          <p:cNvPr id="4" name="3 Flecha derecha"/>
          <p:cNvSpPr/>
          <p:nvPr/>
        </p:nvSpPr>
        <p:spPr>
          <a:xfrm>
            <a:off x="539552" y="5661248"/>
            <a:ext cx="360040" cy="72008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i="1" dirty="0" smtClean="0"/>
              <a:t>Tópico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896544"/>
          </a:xfrm>
        </p:spPr>
        <p:txBody>
          <a:bodyPr>
            <a:normAutofit/>
          </a:bodyPr>
          <a:lstStyle/>
          <a:p>
            <a:r>
              <a:rPr lang="es-ES" sz="2600" b="1" dirty="0" smtClean="0"/>
              <a:t>Tópico</a:t>
            </a:r>
          </a:p>
          <a:p>
            <a:pPr>
              <a:buNone/>
            </a:pPr>
            <a:r>
              <a:rPr lang="es-ES" sz="2600" dirty="0"/>
              <a:t>	</a:t>
            </a:r>
            <a:r>
              <a:rPr lang="es-ES" sz="2600" dirty="0" smtClean="0"/>
              <a:t>“</a:t>
            </a:r>
            <a:r>
              <a:rPr lang="es-ES" sz="2600" dirty="0"/>
              <a:t>Suele denominarse </a:t>
            </a:r>
            <a:r>
              <a:rPr lang="es-ES" sz="2600" cap="small" dirty="0"/>
              <a:t>tópico</a:t>
            </a:r>
            <a:r>
              <a:rPr lang="es-ES" sz="2600" dirty="0"/>
              <a:t> al segmento destacado o desgajado de la oración, generalmente antepuesto a ella, que aporta información temática”. (</a:t>
            </a:r>
            <a:r>
              <a:rPr lang="es-ES" sz="2600" i="1" dirty="0"/>
              <a:t>NGLE </a:t>
            </a:r>
            <a:r>
              <a:rPr lang="es-ES" sz="2600" dirty="0" smtClean="0"/>
              <a:t>§</a:t>
            </a:r>
            <a:r>
              <a:rPr lang="es-ES" sz="2600" dirty="0"/>
              <a:t>40.2.1</a:t>
            </a:r>
            <a:r>
              <a:rPr lang="es-ES" sz="2600" dirty="0" smtClean="0"/>
              <a:t>)</a:t>
            </a:r>
            <a:endParaRPr lang="es-ES" sz="2600" dirty="0"/>
          </a:p>
          <a:p>
            <a:pPr>
              <a:buNone/>
            </a:pPr>
            <a:endParaRPr lang="es-ES" dirty="0" smtClean="0"/>
          </a:p>
          <a:p>
            <a:pPr marL="722313" indent="-635000">
              <a:buNone/>
            </a:pPr>
            <a:r>
              <a:rPr lang="es-ES" sz="2400" dirty="0" smtClean="0"/>
              <a:t>15.	[…] pero yo por ejemplo ahora me imagino / </a:t>
            </a:r>
            <a:r>
              <a:rPr lang="es-ES" sz="2400" u="sng" dirty="0" smtClean="0"/>
              <a:t>esta esta hija nieta mía que tiene siete años</a:t>
            </a:r>
            <a:r>
              <a:rPr lang="es-ES" sz="2400" dirty="0" smtClean="0"/>
              <a:t> / que no hay uniforme / ella va al colegio de La Salle / no hay uniforme / no lo sé ahora mismo/ pero dentro de nada ya opina ella […] SCOM_M33_005.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i="1" dirty="0" smtClean="0"/>
              <a:t>Tópico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16"/>
            </a:pPr>
            <a:r>
              <a:rPr lang="es-ES" sz="2400" dirty="0"/>
              <a:t> </a:t>
            </a:r>
            <a:r>
              <a:rPr lang="es-ES" sz="2400" dirty="0" err="1"/>
              <a:t>eeh</a:t>
            </a:r>
            <a:r>
              <a:rPr lang="es-ES" sz="2400" dirty="0"/>
              <a:t> a ver / o sea / </a:t>
            </a:r>
            <a:r>
              <a:rPr lang="es-ES" sz="2400" u="sng" dirty="0"/>
              <a:t>lo que es independizarse en sí </a:t>
            </a:r>
            <a:r>
              <a:rPr lang="es-ES" sz="2400" dirty="0"/>
              <a:t>/ yo CREO que no es / no es difícil / </a:t>
            </a:r>
            <a:r>
              <a:rPr lang="es-ES" sz="2400" dirty="0" smtClean="0"/>
              <a:t>(</a:t>
            </a:r>
            <a:r>
              <a:rPr lang="es-ES" sz="2400" dirty="0"/>
              <a:t>SCOM_H13_013)</a:t>
            </a:r>
            <a:endParaRPr lang="es-ES" sz="2400" dirty="0" smtClean="0"/>
          </a:p>
          <a:p>
            <a:pPr marL="457200" indent="-457200">
              <a:buFont typeface="+mj-lt"/>
              <a:buAutoNum type="arabicPeriod" startAt="16"/>
            </a:pPr>
            <a:endParaRPr lang="es-ES" sz="2400" dirty="0" smtClean="0"/>
          </a:p>
          <a:p>
            <a:pPr marL="457200" indent="-457200">
              <a:buFont typeface="+mj-lt"/>
              <a:buAutoNum type="arabicPeriod" startAt="16"/>
            </a:pPr>
            <a:r>
              <a:rPr lang="es-ES" sz="2400" dirty="0" smtClean="0"/>
              <a:t>I:  y </a:t>
            </a:r>
            <a:r>
              <a:rPr lang="es-ES" sz="2400" u="sng" dirty="0" smtClean="0"/>
              <a:t>la boda </a:t>
            </a:r>
            <a:r>
              <a:rPr lang="es-ES" sz="2400" dirty="0" smtClean="0"/>
              <a:t>/ pues la hicimos en la aldea donde nació mi abuelo / en una finca que tenemos allí […] (SCOM_M23_001)</a:t>
            </a:r>
          </a:p>
          <a:p>
            <a:pPr marL="457200" indent="-457200">
              <a:buFont typeface="+mj-lt"/>
              <a:buAutoNum type="arabicPeriod" startAt="16"/>
            </a:pPr>
            <a:endParaRPr lang="es-ES" sz="2400" dirty="0" smtClean="0"/>
          </a:p>
          <a:p>
            <a:pPr marL="457200" indent="-457200">
              <a:buFont typeface="+mj-lt"/>
              <a:buAutoNum type="arabicPeriod" startAt="16"/>
            </a:pPr>
            <a:r>
              <a:rPr lang="es-ES" sz="2400" u="sng" dirty="0" smtClean="0"/>
              <a:t>mi marido </a:t>
            </a:r>
            <a:r>
              <a:rPr lang="es-ES" sz="2400" dirty="0" smtClean="0"/>
              <a:t>/ mi suegro siempre decía que había nacido viejo //  porque era así como muy muy responsable / (SCOM_M23_001)</a:t>
            </a: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Lenguas </a:t>
            </a:r>
            <a:r>
              <a:rPr lang="es-ES" sz="3600" i="1" dirty="0" err="1" smtClean="0"/>
              <a:t>topic-prominen</a:t>
            </a:r>
            <a:r>
              <a:rPr lang="es-ES" sz="3600" dirty="0" err="1" smtClean="0"/>
              <a:t>t</a:t>
            </a:r>
            <a:r>
              <a:rPr lang="es-ES" sz="3600" dirty="0" smtClean="0"/>
              <a:t> </a:t>
            </a:r>
            <a:br>
              <a:rPr lang="es-ES" sz="3600" dirty="0" smtClean="0"/>
            </a:br>
            <a:r>
              <a:rPr lang="es-ES" sz="2400" dirty="0" smtClean="0"/>
              <a:t>(Li &amp; Thompson 1976)</a:t>
            </a:r>
            <a:endParaRPr lang="es-ES" sz="2400" dirty="0"/>
          </a:p>
        </p:txBody>
      </p:sp>
      <p:pic>
        <p:nvPicPr>
          <p:cNvPr id="4" name="3 Marcador de contenido" descr="topic_prominent_ejs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772816"/>
            <a:ext cx="5112568" cy="2016224"/>
          </a:xfrm>
        </p:spPr>
      </p:pic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755576" y="4149080"/>
            <a:ext cx="7931224" cy="1977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dirty="0" smtClean="0"/>
              <a:t>Zoo </a:t>
            </a:r>
            <a:r>
              <a:rPr lang="es-ES" sz="2400" dirty="0" err="1" smtClean="0"/>
              <a:t>wa</a:t>
            </a:r>
            <a:r>
              <a:rPr lang="es-ES" sz="2400" dirty="0" smtClean="0"/>
              <a:t> </a:t>
            </a:r>
            <a:r>
              <a:rPr lang="es-ES" sz="2400" dirty="0" err="1" smtClean="0"/>
              <a:t>hana</a:t>
            </a:r>
            <a:r>
              <a:rPr lang="es-ES" sz="2400" dirty="0" smtClean="0"/>
              <a:t> </a:t>
            </a:r>
            <a:r>
              <a:rPr lang="es-ES" sz="2400" dirty="0" err="1" smtClean="0"/>
              <a:t>ga</a:t>
            </a:r>
            <a:r>
              <a:rPr lang="es-ES" sz="2400" dirty="0" smtClean="0"/>
              <a:t> </a:t>
            </a:r>
            <a:r>
              <a:rPr lang="es-ES" sz="2400" dirty="0" err="1" smtClean="0"/>
              <a:t>nagai</a:t>
            </a:r>
            <a:r>
              <a:rPr lang="es-ES" sz="2400" dirty="0" smtClean="0"/>
              <a:t> (</a:t>
            </a:r>
            <a:r>
              <a:rPr lang="es-ES" sz="2400" dirty="0" err="1" smtClean="0"/>
              <a:t>desu</a:t>
            </a:r>
            <a:r>
              <a:rPr lang="es-ES" sz="2400" dirty="0" smtClean="0"/>
              <a:t>) </a:t>
            </a:r>
          </a:p>
          <a:p>
            <a:pPr>
              <a:buNone/>
            </a:pPr>
            <a:r>
              <a:rPr lang="es-ES" sz="2400" dirty="0" smtClean="0"/>
              <a:t>(Elefante, nariz, grande (es)) (tomado de Jiménez 2011)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4000" dirty="0" smtClean="0">
                <a:latin typeface="+mn-lt"/>
                <a:cs typeface="Times New Roman" pitchFamily="18" charset="0"/>
              </a:rPr>
              <a:t>Índice</a:t>
            </a:r>
            <a:endParaRPr lang="es-ES" sz="40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Tipos de situaciones, participantes y clases de entidades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Las funciones informativas. Tema / Rema. Tópico. Foco.</a:t>
            </a:r>
            <a:endParaRPr lang="es-ES" sz="4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Esquemas sintácticos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Verbos copulativos y esquemas atributivos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Esquemas transitivos e intransitivos</a:t>
            </a:r>
            <a:endParaRPr lang="es-ES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es-ES" dirty="0" smtClean="0"/>
              <a:t>Relaciones entre cláusulas. Diátesis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activas, pasivas y pronominales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impersonales</a:t>
            </a:r>
          </a:p>
          <a:p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827584" y="2492896"/>
            <a:ext cx="7848872" cy="79208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 dirty="0">
              <a:ln w="28575">
                <a:solidFill>
                  <a:srgbClr val="C0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1143000"/>
          </a:xfrm>
        </p:spPr>
        <p:txBody>
          <a:bodyPr>
            <a:normAutofit/>
          </a:bodyPr>
          <a:lstStyle/>
          <a:p>
            <a:pPr algn="l"/>
            <a:r>
              <a:rPr lang="es-ES" sz="3200" dirty="0" smtClean="0"/>
              <a:t>Construcciones de </a:t>
            </a:r>
            <a:r>
              <a:rPr lang="es-ES" sz="3200" dirty="0" err="1" smtClean="0"/>
              <a:t>topicalización</a:t>
            </a:r>
            <a:endParaRPr lang="es-ES" sz="3200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4968552"/>
          </a:xfrm>
        </p:spPr>
        <p:txBody>
          <a:bodyPr>
            <a:normAutofit lnSpcReduction="10000"/>
          </a:bodyPr>
          <a:lstStyle/>
          <a:p>
            <a:r>
              <a:rPr lang="es-ES" sz="2800" b="1" dirty="0" smtClean="0"/>
              <a:t>Ausencia de vínculo sintáctico</a:t>
            </a:r>
            <a:r>
              <a:rPr lang="es-ES" sz="2800" dirty="0" smtClean="0"/>
              <a:t>:</a:t>
            </a:r>
          </a:p>
          <a:p>
            <a:pPr lvl="0" indent="12700">
              <a:buNone/>
            </a:pPr>
            <a:r>
              <a:rPr lang="es-ES" sz="2400" dirty="0" smtClean="0"/>
              <a:t>Los </a:t>
            </a:r>
            <a:r>
              <a:rPr lang="es-ES" sz="2400" dirty="0" err="1" smtClean="0"/>
              <a:t>Rolling</a:t>
            </a:r>
            <a:r>
              <a:rPr lang="es-ES" sz="2400" dirty="0" smtClean="0"/>
              <a:t> son importantes pero </a:t>
            </a:r>
            <a:r>
              <a:rPr lang="es-ES" sz="2400" i="1" u="sng" dirty="0" smtClean="0"/>
              <a:t>los Beatles</a:t>
            </a:r>
            <a:r>
              <a:rPr lang="es-ES" sz="2400" dirty="0" smtClean="0"/>
              <a:t>, sin </a:t>
            </a:r>
            <a:r>
              <a:rPr lang="es-ES" sz="2400" dirty="0" err="1" smtClean="0"/>
              <a:t>Sgt.</a:t>
            </a:r>
            <a:r>
              <a:rPr lang="es-ES" sz="2400" dirty="0" smtClean="0"/>
              <a:t> </a:t>
            </a:r>
            <a:r>
              <a:rPr lang="es-ES" sz="2400" dirty="0" err="1" smtClean="0"/>
              <a:t>Pepper</a:t>
            </a:r>
            <a:r>
              <a:rPr lang="es-ES" sz="2400" dirty="0" smtClean="0"/>
              <a:t> no tendríamos ni la mitad de la música pop de ahora (Jiménez Juliá 1996)</a:t>
            </a:r>
          </a:p>
          <a:p>
            <a:pPr>
              <a:spcBef>
                <a:spcPts val="600"/>
              </a:spcBef>
            </a:pPr>
            <a:r>
              <a:rPr lang="es-ES" sz="2800" b="1" dirty="0" smtClean="0"/>
              <a:t>Dislocaciones de objeto</a:t>
            </a:r>
            <a:r>
              <a:rPr lang="es-ES" sz="2800" dirty="0" smtClean="0"/>
              <a:t>:</a:t>
            </a:r>
          </a:p>
          <a:p>
            <a:pPr lvl="0">
              <a:spcBef>
                <a:spcPts val="0"/>
              </a:spcBef>
              <a:buNone/>
            </a:pPr>
            <a:r>
              <a:rPr lang="es-ES" dirty="0" smtClean="0"/>
              <a:t>	</a:t>
            </a:r>
            <a:r>
              <a:rPr lang="es-ES" sz="2400" i="1" u="sng" dirty="0" smtClean="0"/>
              <a:t>Los otros </a:t>
            </a:r>
            <a:r>
              <a:rPr lang="es-ES" sz="2400" dirty="0" smtClean="0"/>
              <a:t>si digo la verdad /no la vi entera (SCOM_M13_016)    </a:t>
            </a:r>
            <a:endParaRPr lang="es-ES" sz="2400" dirty="0"/>
          </a:p>
          <a:p>
            <a:pPr>
              <a:spcBef>
                <a:spcPts val="600"/>
              </a:spcBef>
            </a:pPr>
            <a:r>
              <a:rPr lang="es-ES" sz="2800" b="1" dirty="0" smtClean="0"/>
              <a:t>Sujetos ‘separados’:</a:t>
            </a:r>
          </a:p>
          <a:p>
            <a:pPr>
              <a:spcBef>
                <a:spcPts val="0"/>
              </a:spcBef>
              <a:buNone/>
            </a:pPr>
            <a:r>
              <a:rPr lang="es-ES" dirty="0"/>
              <a:t>	</a:t>
            </a:r>
            <a:r>
              <a:rPr lang="es-ES_tradnl" sz="2400" u="sng" dirty="0"/>
              <a:t>La boda, lo que es la boda</a:t>
            </a:r>
            <a:r>
              <a:rPr lang="es-ES_tradnl" sz="2400" dirty="0"/>
              <a:t>, no te cuesta dinero. </a:t>
            </a:r>
            <a:r>
              <a:rPr lang="es-ES_tradnl" sz="2400" dirty="0" smtClean="0"/>
              <a:t>CREA</a:t>
            </a:r>
          </a:p>
          <a:p>
            <a:pPr>
              <a:spcBef>
                <a:spcPts val="600"/>
              </a:spcBef>
            </a:pPr>
            <a:r>
              <a:rPr lang="es-ES_tradnl" sz="2800" b="1" dirty="0" smtClean="0"/>
              <a:t>‘Extraídos’ de cláusulas subordinadas:</a:t>
            </a:r>
          </a:p>
          <a:p>
            <a:pPr marL="365125" indent="0">
              <a:spcBef>
                <a:spcPts val="600"/>
              </a:spcBef>
              <a:buNone/>
            </a:pPr>
            <a:r>
              <a:rPr lang="es-ES" sz="2400" dirty="0"/>
              <a:t>o sea últimamente no sé / </a:t>
            </a:r>
            <a:r>
              <a:rPr lang="es-ES" sz="2400" u="sng" dirty="0"/>
              <a:t>Santiago</a:t>
            </a:r>
            <a:r>
              <a:rPr lang="es-ES" sz="2400" dirty="0"/>
              <a:t> hasta parece que se te que se te hace un poco pequeño y tal </a:t>
            </a:r>
            <a:r>
              <a:rPr lang="es-ES" sz="2400" dirty="0" smtClean="0"/>
              <a:t>(SCOM_H12_027)</a:t>
            </a:r>
            <a:endParaRPr lang="es-ES" sz="2400" dirty="0"/>
          </a:p>
          <a:p>
            <a:pPr marL="365125" indent="0">
              <a:spcBef>
                <a:spcPts val="600"/>
              </a:spcBef>
              <a:buNone/>
            </a:pPr>
            <a:endParaRPr lang="es-ES_tradnl" sz="2400" dirty="0" smtClean="0"/>
          </a:p>
          <a:p>
            <a:pPr>
              <a:buNone/>
            </a:pPr>
            <a:endParaRPr lang="es-E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Información </a:t>
            </a:r>
            <a:r>
              <a:rPr lang="es-ES" sz="4000" dirty="0" err="1" smtClean="0"/>
              <a:t>remática</a:t>
            </a:r>
            <a:r>
              <a:rPr lang="es-ES" sz="4000" dirty="0" smtClean="0"/>
              <a:t> y foco</a:t>
            </a:r>
            <a:br>
              <a:rPr lang="es-ES" sz="4000" dirty="0" smtClean="0"/>
            </a:b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 smtClean="0"/>
              <a:t>“Se suele denominar, en cambio,  </a:t>
            </a:r>
            <a:r>
              <a:rPr lang="es-ES" sz="2600" cap="small" dirty="0" smtClean="0"/>
              <a:t>información nueva o </a:t>
            </a:r>
            <a:r>
              <a:rPr lang="es-ES" sz="2600" cap="small" dirty="0" err="1" smtClean="0"/>
              <a:t>remática</a:t>
            </a:r>
            <a:r>
              <a:rPr lang="es-ES" sz="2600" cap="small" dirty="0" smtClean="0"/>
              <a:t> [</a:t>
            </a:r>
            <a:r>
              <a:rPr lang="es-ES" sz="2600" dirty="0" smtClean="0"/>
              <a:t>...] la que se proporciona como relevante en alguna situación discursiva para completar la información temática” (NGLE § 40.1.2a)</a:t>
            </a:r>
          </a:p>
          <a:p>
            <a:pPr marL="0" indent="0">
              <a:buNone/>
            </a:pPr>
            <a:endParaRPr lang="es-ES" sz="2600" dirty="0" smtClean="0"/>
          </a:p>
          <a:p>
            <a:pPr marL="719138" indent="-719138">
              <a:buNone/>
            </a:pPr>
            <a:r>
              <a:rPr lang="es-ES" sz="2400" dirty="0" smtClean="0"/>
              <a:t>19.</a:t>
            </a:r>
            <a:r>
              <a:rPr lang="es-ES" sz="2400" b="1" dirty="0" smtClean="0"/>
              <a:t>	E</a:t>
            </a:r>
            <a:r>
              <a:rPr lang="es-ES" sz="2400" dirty="0" smtClean="0"/>
              <a:t>: y una vez acabada la carrera / ¿tardaste mucho en empezar a trabajar?</a:t>
            </a:r>
          </a:p>
          <a:p>
            <a:pPr marL="719138" indent="-719138">
              <a:buNone/>
            </a:pPr>
            <a:r>
              <a:rPr lang="es-ES" sz="2400" b="1" dirty="0" smtClean="0"/>
              <a:t>	I</a:t>
            </a:r>
            <a:r>
              <a:rPr lang="es-ES" sz="2400" dirty="0" smtClean="0"/>
              <a:t>: no / ya yo ya empecé a trabajar </a:t>
            </a:r>
            <a:r>
              <a:rPr lang="es-ES" sz="2400" b="1" u="sng" dirty="0" smtClean="0">
                <a:solidFill>
                  <a:srgbClr val="C00000"/>
                </a:solidFill>
              </a:rPr>
              <a:t>antes de terminar la carrera</a:t>
            </a:r>
          </a:p>
          <a:p>
            <a:pPr marL="0" indent="0">
              <a:buNone/>
            </a:pPr>
            <a:endParaRPr lang="es-ES" sz="2600" dirty="0" smtClean="0"/>
          </a:p>
          <a:p>
            <a:pPr marL="0" indent="0">
              <a:buNone/>
            </a:pPr>
            <a:endParaRPr lang="es-ES" sz="2600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ES" dirty="0" smtClean="0"/>
          </a:p>
          <a:p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El foco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dirty="0" smtClean="0"/>
              <a:t>“Frente a los tópicos, los </a:t>
            </a:r>
            <a:r>
              <a:rPr lang="es-ES" sz="2800" cap="small" dirty="0" smtClean="0"/>
              <a:t>focos</a:t>
            </a:r>
            <a:r>
              <a:rPr lang="es-ES" sz="2800" dirty="0" smtClean="0"/>
              <a:t> son segmentos </a:t>
            </a:r>
            <a:r>
              <a:rPr lang="es-ES" sz="2800" dirty="0" err="1" smtClean="0"/>
              <a:t>remáticos</a:t>
            </a:r>
            <a:r>
              <a:rPr lang="es-ES" sz="2800" dirty="0" smtClean="0"/>
              <a:t> que ponen de relieve cierta información en el interior de un mensaje”  (</a:t>
            </a:r>
            <a:r>
              <a:rPr lang="es-ES" sz="2800" i="1" dirty="0" smtClean="0"/>
              <a:t>NGLE Manual </a:t>
            </a:r>
            <a:r>
              <a:rPr lang="es-ES" sz="2800" dirty="0" smtClean="0"/>
              <a:t>§ 40.3.1)</a:t>
            </a:r>
          </a:p>
          <a:p>
            <a:pPr marL="0" indent="0">
              <a:buNone/>
            </a:pPr>
            <a:endParaRPr lang="es-ES" sz="2800" dirty="0" smtClean="0"/>
          </a:p>
          <a:p>
            <a:pPr marL="449263" indent="-449263">
              <a:spcBef>
                <a:spcPts val="1800"/>
              </a:spcBef>
            </a:pPr>
            <a:r>
              <a:rPr lang="es-ES" sz="2800" b="1" dirty="0" smtClean="0"/>
              <a:t>Foco </a:t>
            </a:r>
            <a:r>
              <a:rPr lang="es-ES" sz="2800" b="1" dirty="0" err="1" smtClean="0"/>
              <a:t>presentativo</a:t>
            </a:r>
            <a:r>
              <a:rPr lang="es-ES" sz="2800" b="1" dirty="0" smtClean="0"/>
              <a:t> </a:t>
            </a:r>
            <a:r>
              <a:rPr lang="es-ES" sz="2800" dirty="0" smtClean="0"/>
              <a:t>o foco amplio: no es excluyente. </a:t>
            </a:r>
          </a:p>
          <a:p>
            <a:pPr marL="449263" indent="-449263">
              <a:spcBef>
                <a:spcPts val="1800"/>
              </a:spcBef>
            </a:pPr>
            <a:r>
              <a:rPr lang="es-ES" sz="2800" b="1" dirty="0" smtClean="0"/>
              <a:t>Foco contrastivo:</a:t>
            </a:r>
            <a:r>
              <a:rPr lang="es-ES" sz="2800" dirty="0" smtClean="0"/>
              <a:t> selecciona una o varias entidades frente a otra u otras aludidas explícita o implícitamente en el discurso.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El foco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ES" sz="2600" b="1" dirty="0" smtClean="0"/>
          </a:p>
          <a:p>
            <a:pPr marL="452438" indent="-452438">
              <a:buNone/>
            </a:pPr>
            <a:r>
              <a:rPr lang="es-ES" sz="2600" dirty="0" smtClean="0"/>
              <a:t>20. </a:t>
            </a:r>
            <a:r>
              <a:rPr lang="es-ES" sz="2800" dirty="0" smtClean="0"/>
              <a:t>mira a mí me </a:t>
            </a:r>
            <a:r>
              <a:rPr lang="es-ES" sz="2800" u="sng" dirty="0" smtClean="0"/>
              <a:t>robaron la cartera </a:t>
            </a:r>
            <a:r>
              <a:rPr lang="es-ES" sz="2800" dirty="0" smtClean="0"/>
              <a:t>/ este verano // y con ella la tarjeta / solicité otra al banco y me llegó después me envía- el que me robó la cartera tuvo la deferencia de enviarme la documentación y las tarjetas y tal y dejármelas en correos // y </a:t>
            </a:r>
            <a:r>
              <a:rPr lang="es-ES" sz="2800" dirty="0" err="1" smtClean="0"/>
              <a:t>y</a:t>
            </a:r>
            <a:r>
              <a:rPr lang="es-ES" sz="2800" dirty="0" smtClean="0"/>
              <a:t> ahora </a:t>
            </a:r>
            <a:r>
              <a:rPr lang="es-ES" sz="2800" u="sng" dirty="0" smtClean="0"/>
              <a:t>tengo dos </a:t>
            </a:r>
            <a:r>
              <a:rPr lang="es-ES" sz="2800" dirty="0" smtClean="0"/>
              <a:t>// una la tiene </a:t>
            </a:r>
            <a:r>
              <a:rPr lang="es-ES" sz="2800" b="1" u="sng" dirty="0" smtClean="0">
                <a:solidFill>
                  <a:srgbClr val="C00000"/>
                </a:solidFill>
              </a:rPr>
              <a:t>mi novio </a:t>
            </a:r>
            <a:r>
              <a:rPr lang="es-ES" sz="2800" dirty="0" smtClean="0"/>
              <a:t>y otra la tengo </a:t>
            </a:r>
            <a:r>
              <a:rPr lang="es-ES" sz="2800" b="1" u="sng" dirty="0" smtClean="0">
                <a:solidFill>
                  <a:srgbClr val="C00000"/>
                </a:solidFill>
              </a:rPr>
              <a:t>yo</a:t>
            </a:r>
            <a:r>
              <a:rPr lang="es-ES" sz="2800" dirty="0" smtClean="0"/>
              <a:t>. (SCOM_M13_010)</a:t>
            </a:r>
          </a:p>
          <a:p>
            <a:pPr marL="0" indent="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El foco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sz="2800" dirty="0" smtClean="0"/>
              <a:t>21</a:t>
            </a:r>
            <a:r>
              <a:rPr lang="es-ES" sz="2800" dirty="0" smtClean="0">
                <a:solidFill>
                  <a:schemeClr val="bg1">
                    <a:lumMod val="50000"/>
                  </a:schemeClr>
                </a:solidFill>
              </a:rPr>
              <a:t>. […] cuando íbamos de excursión o lo que sea / llevábamos el </a:t>
            </a:r>
            <a:r>
              <a:rPr lang="es-ES" sz="2800" dirty="0" err="1" smtClean="0">
                <a:solidFill>
                  <a:schemeClr val="bg1">
                    <a:lumMod val="50000"/>
                  </a:schemeClr>
                </a:solidFill>
              </a:rPr>
              <a:t>unifor</a:t>
            </a:r>
            <a:r>
              <a:rPr lang="es-ES" sz="2800" dirty="0" smtClean="0">
                <a:solidFill>
                  <a:schemeClr val="bg1">
                    <a:lumMod val="50000"/>
                  </a:schemeClr>
                </a:solidFill>
              </a:rPr>
              <a:t> &lt;palabra cortada&gt; que yo recuerdo de llevarlo incluso hilvanado / porque mi madre / para que tal / y así lo llevábamos con los hilvanes / puestos de forma que al llegar si teníamos que ir a cualquier acto / pues lo planchábamos en el / adonde fuéramos con las monjas / nos tal / una plancha / &lt;cita&gt;pues hay que planchar porque mañana tenemos que ir impecables a este acto /cita&gt; y luego teníamos uno de diario en el que íbamos en el tren o en el autobús / o lo que sea / iba más machacado / </a:t>
            </a:r>
            <a:r>
              <a:rPr lang="es-ES" sz="2800" dirty="0" smtClean="0"/>
              <a:t>pero yo por ejemplo ahora me imagino / esta esta hija nieta mía que tiene siete años / que no hay uniforme / ella va al colegio de La Salle / no hay uniforme / no lo sé ahora mismo / pero dentro de nada ya opina </a:t>
            </a:r>
            <a:r>
              <a:rPr lang="es-ES" sz="2800" b="1" dirty="0" smtClean="0">
                <a:solidFill>
                  <a:srgbClr val="C00000"/>
                </a:solidFill>
              </a:rPr>
              <a:t>ella</a:t>
            </a:r>
            <a:r>
              <a:rPr lang="es-ES" sz="2800" dirty="0" smtClean="0"/>
              <a:t> […] SCOM_M33_005.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La focalización</a:t>
            </a:r>
            <a:br>
              <a:rPr lang="es-ES" sz="4000" dirty="0" smtClean="0"/>
            </a:br>
            <a:endParaRPr lang="es-ES" sz="27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48965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400" i="1" u="sng" dirty="0" smtClean="0"/>
              <a:t>Eso</a:t>
            </a:r>
            <a:r>
              <a:rPr lang="es-ES" sz="2400" i="1" dirty="0" smtClean="0"/>
              <a:t> digo yo  </a:t>
            </a:r>
            <a:r>
              <a:rPr lang="es-ES" sz="2400" dirty="0" smtClean="0"/>
              <a:t>= ‘Eso es lo que digo yo’</a:t>
            </a:r>
            <a:endParaRPr lang="es-ES" sz="2400" i="1" dirty="0" smtClean="0"/>
          </a:p>
          <a:p>
            <a:pPr>
              <a:spcBef>
                <a:spcPts val="0"/>
              </a:spcBef>
              <a:buNone/>
            </a:pPr>
            <a:r>
              <a:rPr lang="es-ES" sz="2800" b="1" i="1" dirty="0" smtClean="0">
                <a:solidFill>
                  <a:srgbClr val="C00000"/>
                </a:solidFill>
              </a:rPr>
              <a:t>Foco</a:t>
            </a:r>
          </a:p>
          <a:p>
            <a:pPr>
              <a:buNone/>
            </a:pPr>
            <a:endParaRPr lang="es-ES" sz="2400" i="1" u="sng" smtClean="0"/>
          </a:p>
          <a:p>
            <a:pPr>
              <a:buNone/>
            </a:pPr>
            <a:r>
              <a:rPr lang="es-ES" sz="2400" i="1" u="sng" smtClean="0"/>
              <a:t>Eso</a:t>
            </a:r>
            <a:r>
              <a:rPr lang="es-ES" sz="2400" i="1" smtClean="0"/>
              <a:t> </a:t>
            </a:r>
            <a:r>
              <a:rPr lang="es-ES" sz="2400" i="1" dirty="0" smtClean="0"/>
              <a:t>lo digo yo = </a:t>
            </a:r>
            <a:r>
              <a:rPr lang="es-ES" sz="2400" dirty="0" smtClean="0"/>
              <a:t>‘En cuanto a eso, lo digo yo’ (NGLE Manual § 40.3.3)</a:t>
            </a:r>
          </a:p>
          <a:p>
            <a:pPr>
              <a:buNone/>
            </a:pPr>
            <a:r>
              <a:rPr lang="es-ES" sz="2400" b="1" i="1" dirty="0" smtClean="0">
                <a:solidFill>
                  <a:srgbClr val="0070C0"/>
                </a:solidFill>
              </a:rPr>
              <a:t>Tópico</a:t>
            </a:r>
            <a:endParaRPr lang="es-ES" sz="2600" b="1" i="1" dirty="0" smtClean="0">
              <a:solidFill>
                <a:srgbClr val="0070C0"/>
              </a:solidFill>
            </a:endParaRPr>
          </a:p>
          <a:p>
            <a:pPr marL="449263" lvl="2" indent="-449263">
              <a:lnSpc>
                <a:spcPct val="120000"/>
              </a:lnSpc>
              <a:buNone/>
            </a:pPr>
            <a:r>
              <a:rPr lang="es-ES" sz="2800" dirty="0" smtClean="0"/>
              <a:t>22. </a:t>
            </a:r>
            <a:r>
              <a:rPr lang="es-ES" dirty="0" err="1" smtClean="0"/>
              <a:t>Inf</a:t>
            </a:r>
            <a:r>
              <a:rPr lang="es-ES" dirty="0" smtClean="0"/>
              <a:t>. B.- Podemos hablar del Consejo de Ministros de ayer.</a:t>
            </a:r>
          </a:p>
          <a:p>
            <a:pPr marL="449263" lvl="2" indent="-449263">
              <a:lnSpc>
                <a:spcPct val="120000"/>
              </a:lnSpc>
              <a:buNone/>
            </a:pPr>
            <a:r>
              <a:rPr lang="es-ES" dirty="0" smtClean="0"/>
              <a:t>	 </a:t>
            </a:r>
            <a:r>
              <a:rPr lang="es-ES" dirty="0" err="1" smtClean="0"/>
              <a:t>Inf</a:t>
            </a:r>
            <a:r>
              <a:rPr lang="es-ES" dirty="0" smtClean="0"/>
              <a:t>. C.- ¡</a:t>
            </a:r>
            <a:r>
              <a:rPr lang="es-ES" u="sng" dirty="0" smtClean="0"/>
              <a:t>Menudo discursito </a:t>
            </a:r>
            <a:r>
              <a:rPr lang="es-ES" dirty="0" smtClean="0"/>
              <a:t>dio el tío!, ¿eh?</a:t>
            </a:r>
          </a:p>
          <a:p>
            <a:pPr marL="449263" lvl="2" indent="-449263">
              <a:lnSpc>
                <a:spcPct val="120000"/>
              </a:lnSpc>
              <a:buNone/>
            </a:pPr>
            <a:r>
              <a:rPr lang="es-ES" i="1" dirty="0" smtClean="0"/>
              <a:t>	</a:t>
            </a:r>
            <a:r>
              <a:rPr lang="es-ES" dirty="0" smtClean="0"/>
              <a:t> </a:t>
            </a:r>
            <a:r>
              <a:rPr lang="es-ES" dirty="0" err="1" smtClean="0"/>
              <a:t>Inf</a:t>
            </a:r>
            <a:r>
              <a:rPr lang="es-ES" dirty="0" smtClean="0"/>
              <a:t>. B.- ¡Menudo discursito! </a:t>
            </a:r>
          </a:p>
          <a:p>
            <a:pPr marL="449263" lvl="2" indent="-449263">
              <a:lnSpc>
                <a:spcPct val="120000"/>
              </a:lnSpc>
              <a:buNone/>
            </a:pPr>
            <a:r>
              <a:rPr lang="es-ES" dirty="0" smtClean="0"/>
              <a:t>	</a:t>
            </a:r>
            <a:r>
              <a:rPr lang="es-ES" dirty="0" err="1" smtClean="0"/>
              <a:t>Inf</a:t>
            </a:r>
            <a:r>
              <a:rPr lang="es-ES" dirty="0" smtClean="0"/>
              <a:t>. A.- ¡</a:t>
            </a:r>
            <a:r>
              <a:rPr lang="es-ES" dirty="0" err="1" smtClean="0"/>
              <a:t>Fijate</a:t>
            </a:r>
            <a:r>
              <a:rPr lang="es-ES" dirty="0" smtClean="0"/>
              <a:t>! nos expedientan, ¿eh? </a:t>
            </a:r>
          </a:p>
          <a:p>
            <a:pPr marL="449263" lvl="2" indent="-449263">
              <a:lnSpc>
                <a:spcPct val="120000"/>
              </a:lnSpc>
              <a:buNone/>
            </a:pPr>
            <a:r>
              <a:rPr lang="es-ES" dirty="0" smtClean="0"/>
              <a:t>	</a:t>
            </a:r>
            <a:r>
              <a:rPr lang="es-ES" dirty="0" err="1" smtClean="0"/>
              <a:t>Inf</a:t>
            </a:r>
            <a:r>
              <a:rPr lang="es-ES" dirty="0" smtClean="0"/>
              <a:t>. C.- Nos expedientan (...) MAD:403.25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/>
              <a:t>La focalización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363272" cy="4968552"/>
          </a:xfrm>
        </p:spPr>
        <p:txBody>
          <a:bodyPr>
            <a:normAutofit/>
          </a:bodyPr>
          <a:lstStyle/>
          <a:p>
            <a:pPr marL="661988" lvl="2" indent="-571500">
              <a:lnSpc>
                <a:spcPct val="110000"/>
              </a:lnSpc>
              <a:spcBef>
                <a:spcPts val="600"/>
              </a:spcBef>
              <a:buFont typeface="+mj-lt"/>
              <a:buAutoNum type="romanLcPeriod"/>
            </a:pPr>
            <a:r>
              <a:rPr lang="es-ES" u="sng" dirty="0" smtClean="0"/>
              <a:t>Algo</a:t>
            </a:r>
            <a:r>
              <a:rPr lang="es-ES" dirty="0" smtClean="0"/>
              <a:t> me dijo Juan ayer / * Algo, me lo dijo Juan ayer (</a:t>
            </a:r>
            <a:r>
              <a:rPr lang="es-ES" i="1" dirty="0" smtClean="0"/>
              <a:t>NGLE Manual</a:t>
            </a:r>
            <a:r>
              <a:rPr lang="es-ES" dirty="0" smtClean="0"/>
              <a:t> § 40.3.3b)</a:t>
            </a:r>
          </a:p>
          <a:p>
            <a:pPr marL="661988" lvl="2" indent="-571500">
              <a:lnSpc>
                <a:spcPct val="110000"/>
              </a:lnSpc>
              <a:spcBef>
                <a:spcPts val="600"/>
              </a:spcBef>
              <a:buNone/>
            </a:pPr>
            <a:r>
              <a:rPr lang="es-ES" sz="3000" b="1" dirty="0" smtClean="0"/>
              <a:t>Propiedades de las construcciones de focalización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Posición inicial del elemento focal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Sin duplicación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Sin separación del resto de la cláusula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Con acento enfático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Frecuentemente el foco es indefinido</a:t>
            </a:r>
          </a:p>
          <a:p>
            <a:pPr marL="989013" lvl="2" indent="-269875">
              <a:lnSpc>
                <a:spcPct val="130000"/>
              </a:lnSpc>
              <a:spcBef>
                <a:spcPts val="300"/>
              </a:spcBef>
            </a:pPr>
            <a:r>
              <a:rPr lang="es-ES" dirty="0" smtClean="0"/>
              <a:t>Favorece la posición posverbal del sujeto</a:t>
            </a:r>
          </a:p>
          <a:p>
            <a:pPr marL="989013" lvl="2" indent="-269875">
              <a:lnSpc>
                <a:spcPct val="150000"/>
              </a:lnSpc>
              <a:spcBef>
                <a:spcPts val="600"/>
              </a:spcBef>
            </a:pPr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Construcciones de focalización</a:t>
            </a:r>
            <a:r>
              <a:rPr lang="es-ES" sz="4000" dirty="0" smtClean="0"/>
              <a:t/>
            </a:r>
            <a:br>
              <a:rPr lang="es-ES" sz="4000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s-ES" sz="3000" b="1" dirty="0" smtClean="0"/>
              <a:t>Adverbios de foco </a:t>
            </a:r>
            <a:r>
              <a:rPr lang="es-ES" sz="3000" dirty="0" smtClean="0"/>
              <a:t>(§40.4)</a:t>
            </a:r>
          </a:p>
          <a:p>
            <a:pPr marL="0" indent="0">
              <a:buNone/>
            </a:pPr>
            <a:r>
              <a:rPr lang="es-ES" sz="3000" dirty="0" smtClean="0"/>
              <a:t>Destacan contrastivamente el elemento al que modifican, llamado “foco del adverbio”,  frente a otros posibles. Clases:</a:t>
            </a:r>
          </a:p>
          <a:p>
            <a:pPr lvl="1">
              <a:spcBef>
                <a:spcPts val="1200"/>
              </a:spcBef>
            </a:pPr>
            <a:r>
              <a:rPr lang="es-ES" dirty="0" smtClean="0"/>
              <a:t>De inclusión (aditivos y escalares): </a:t>
            </a:r>
            <a:r>
              <a:rPr lang="es-ES" i="1" dirty="0" smtClean="0"/>
              <a:t>también, tampoco, incluso, ni siquiera, hasta...</a:t>
            </a:r>
            <a:endParaRPr lang="es-ES" dirty="0" smtClean="0"/>
          </a:p>
          <a:p>
            <a:pPr lvl="1">
              <a:spcBef>
                <a:spcPts val="1200"/>
              </a:spcBef>
            </a:pPr>
            <a:r>
              <a:rPr lang="es-ES" dirty="0" smtClean="0"/>
              <a:t>De exclusión o exclusividad: </a:t>
            </a:r>
            <a:r>
              <a:rPr lang="es-ES" i="1" dirty="0" smtClean="0"/>
              <a:t>solo, tan solo, únicamente, no más...</a:t>
            </a:r>
            <a:endParaRPr lang="es-ES" dirty="0" smtClean="0"/>
          </a:p>
          <a:p>
            <a:pPr lvl="1">
              <a:spcBef>
                <a:spcPts val="1200"/>
              </a:spcBef>
            </a:pPr>
            <a:r>
              <a:rPr lang="es-ES" dirty="0" smtClean="0"/>
              <a:t>De particularización: </a:t>
            </a:r>
            <a:r>
              <a:rPr lang="es-ES" i="1" dirty="0" smtClean="0"/>
              <a:t>precisamente, sobre todo, en particular...</a:t>
            </a:r>
            <a:endParaRPr lang="es-ES" dirty="0" smtClean="0"/>
          </a:p>
          <a:p>
            <a:pPr lvl="1">
              <a:spcBef>
                <a:spcPts val="1200"/>
              </a:spcBef>
            </a:pPr>
            <a:r>
              <a:rPr lang="es-ES" dirty="0" smtClean="0"/>
              <a:t>De aproximación: </a:t>
            </a:r>
            <a:r>
              <a:rPr lang="es-ES" i="1" dirty="0" smtClean="0"/>
              <a:t>casi, apenas, prácticamente...</a:t>
            </a:r>
            <a:endParaRPr lang="es-ES" dirty="0" smtClean="0"/>
          </a:p>
          <a:p>
            <a:pPr>
              <a:spcBef>
                <a:spcPts val="1200"/>
              </a:spcBef>
              <a:buNone/>
            </a:pPr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Construcciones de focalización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s-ES" b="1" dirty="0" smtClean="0"/>
              <a:t>Copulativas enfáticas </a:t>
            </a:r>
            <a:r>
              <a:rPr lang="es-ES" dirty="0" smtClean="0"/>
              <a:t>(§40.5)</a:t>
            </a:r>
            <a:endParaRPr lang="es-ES" sz="2800" dirty="0" smtClean="0"/>
          </a:p>
          <a:p>
            <a:pPr marL="0" indent="0">
              <a:buNone/>
              <a:tabLst>
                <a:tab pos="0" algn="l"/>
              </a:tabLst>
            </a:pPr>
            <a:r>
              <a:rPr lang="es-ES" sz="2800" dirty="0" smtClean="0"/>
              <a:t>Destacan un elemento focal mediante una construcción con </a:t>
            </a:r>
            <a:r>
              <a:rPr lang="es-ES" sz="2800" i="1" dirty="0" smtClean="0"/>
              <a:t>ser</a:t>
            </a:r>
            <a:r>
              <a:rPr lang="es-ES" sz="2800" dirty="0" smtClean="0"/>
              <a:t>. Tipos:</a:t>
            </a:r>
          </a:p>
          <a:p>
            <a:pPr lvl="1"/>
            <a:r>
              <a:rPr lang="es-ES" dirty="0" smtClean="0"/>
              <a:t>Copulativas enfáticas de relativo: </a:t>
            </a:r>
            <a:r>
              <a:rPr lang="es-ES" i="1" dirty="0" smtClean="0"/>
              <a:t>Eso es lo que digo yo.</a:t>
            </a:r>
            <a:endParaRPr lang="es-ES" dirty="0" smtClean="0"/>
          </a:p>
          <a:p>
            <a:pPr lvl="1"/>
            <a:r>
              <a:rPr lang="es-ES" dirty="0" smtClean="0"/>
              <a:t>Copulativas de </a:t>
            </a:r>
            <a:r>
              <a:rPr lang="es-ES" i="1" dirty="0" smtClean="0"/>
              <a:t>que</a:t>
            </a:r>
            <a:r>
              <a:rPr lang="es-ES" dirty="0" smtClean="0"/>
              <a:t> galicado: </a:t>
            </a:r>
            <a:r>
              <a:rPr lang="es-ES" i="1" dirty="0" smtClean="0"/>
              <a:t>Fue por eso que lo denunciaron</a:t>
            </a:r>
            <a:endParaRPr lang="es-ES" dirty="0" smtClean="0"/>
          </a:p>
          <a:p>
            <a:pPr lvl="1"/>
            <a:r>
              <a:rPr lang="es-ES" dirty="0" smtClean="0"/>
              <a:t>Copulativas enfáticas condicionales: </a:t>
            </a:r>
            <a:r>
              <a:rPr lang="es-ES" i="1" dirty="0" smtClean="0"/>
              <a:t>Si come algo es fruta.</a:t>
            </a: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 smtClean="0">
                <a:latin typeface="+mn-lt"/>
                <a:cs typeface="Times New Roman" pitchFamily="18" charset="0"/>
              </a:rPr>
              <a:t>La estructura sintáctico-semántica de la cláusula</a:t>
            </a:r>
            <a:endParaRPr lang="es-E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7500" lnSpcReduction="20000"/>
          </a:bodyPr>
          <a:lstStyle/>
          <a:p>
            <a:pPr marL="971550" lvl="1" indent="-514350">
              <a:buFont typeface="+mj-lt"/>
              <a:buAutoNum type="arabicPeriod" startAt="2"/>
            </a:pPr>
            <a:endParaRPr lang="es-ES" dirty="0" smtClean="0"/>
          </a:p>
          <a:p>
            <a:pPr marL="971550" lvl="1" indent="-514350">
              <a:buFont typeface="+mj-lt"/>
              <a:buAutoNum type="arabicPeriod" startAt="2"/>
            </a:pPr>
            <a:r>
              <a:rPr lang="es-ES" dirty="0" smtClean="0"/>
              <a:t>Las funciones informativas. Tema / Rema. Tópico. Foco.</a:t>
            </a:r>
            <a:endParaRPr lang="es-ES" sz="48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Bibliografía específica: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dirty="0" smtClean="0"/>
              <a:t>Academia, Real ___ Española y Asociación de Academias de la lengua española, </a:t>
            </a:r>
            <a:r>
              <a:rPr lang="es-ES" sz="2400" i="1" dirty="0" smtClean="0"/>
              <a:t>Nueva gramática de la lengua española. </a:t>
            </a:r>
            <a:r>
              <a:rPr lang="es-ES" sz="2400" dirty="0" smtClean="0"/>
              <a:t>Manual, Madrid, Espasa, </a:t>
            </a:r>
            <a:r>
              <a:rPr lang="es-ES" sz="2400" dirty="0" smtClean="0"/>
              <a:t>2010. Cap. 40: Las funciones informativas.</a:t>
            </a:r>
          </a:p>
          <a:p>
            <a:pPr>
              <a:buNone/>
            </a:pPr>
            <a:r>
              <a:rPr lang="es-ES" sz="2400" dirty="0" smtClean="0"/>
              <a:t>Fernández </a:t>
            </a:r>
            <a:r>
              <a:rPr lang="es-ES" sz="2400" dirty="0" err="1" smtClean="0"/>
              <a:t>Loreces</a:t>
            </a:r>
            <a:r>
              <a:rPr lang="es-ES" sz="2400" dirty="0" smtClean="0"/>
              <a:t>, Teresa, </a:t>
            </a:r>
            <a:r>
              <a:rPr lang="es-ES" sz="2400" i="1" dirty="0" smtClean="0"/>
              <a:t>Gramática de la </a:t>
            </a:r>
            <a:r>
              <a:rPr lang="es-ES" sz="2400" i="1" dirty="0" err="1" smtClean="0"/>
              <a:t>Tematización</a:t>
            </a:r>
            <a:r>
              <a:rPr lang="es-ES" sz="2400" i="1" dirty="0" smtClean="0"/>
              <a:t> en Español</a:t>
            </a:r>
            <a:r>
              <a:rPr lang="es-ES" sz="2400" dirty="0" smtClean="0"/>
              <a:t>, Oviedo, Universidad de Oviedo, 2010.</a:t>
            </a:r>
          </a:p>
          <a:p>
            <a:pPr>
              <a:buNone/>
            </a:pPr>
            <a:r>
              <a:rPr lang="es-ES" sz="2400" dirty="0" smtClean="0"/>
              <a:t>Jiménez </a:t>
            </a:r>
            <a:r>
              <a:rPr lang="es-ES" sz="2400" dirty="0" smtClean="0"/>
              <a:t>Juliá, Tomás, </a:t>
            </a:r>
            <a:r>
              <a:rPr lang="es-ES" sz="2400" i="1" dirty="0" smtClean="0"/>
              <a:t>Aproximación al estudio de las funciones informativas, </a:t>
            </a:r>
            <a:r>
              <a:rPr lang="es-ES" sz="2400" dirty="0" smtClean="0"/>
              <a:t>Málaga, Ágora, 1986. </a:t>
            </a: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800" dirty="0" smtClean="0"/>
              <a:t> </a:t>
            </a:r>
            <a:endParaRPr lang="es-ES" sz="2800" dirty="0" smtClean="0"/>
          </a:p>
          <a:p>
            <a:pPr>
              <a:buNone/>
            </a:pPr>
            <a:r>
              <a:rPr lang="es-ES" sz="2400" dirty="0" smtClean="0"/>
              <a:t>	</a:t>
            </a:r>
            <a:r>
              <a:rPr lang="es-ES" sz="2400" i="1" dirty="0" smtClean="0"/>
              <a:t>	 </a:t>
            </a: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340768"/>
            <a:ext cx="7848872" cy="864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Funciones sintácticas, semánticas e informativas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  <a:spcBef>
                <a:spcPts val="1200"/>
              </a:spcBef>
              <a:buNone/>
            </a:pPr>
            <a:r>
              <a:rPr lang="es-ES" sz="2800" dirty="0" smtClean="0"/>
              <a:t>1. 	</a:t>
            </a:r>
            <a:r>
              <a:rPr lang="es-ES" sz="2600" dirty="0" smtClean="0"/>
              <a:t>a. María invitó a Pedro		  </a:t>
            </a:r>
          </a:p>
          <a:p>
            <a:pPr>
              <a:buNone/>
            </a:pPr>
            <a:r>
              <a:rPr lang="es-ES" sz="2600" dirty="0" smtClean="0"/>
              <a:t>		b. Pedro invitó a María</a:t>
            </a:r>
          </a:p>
          <a:p>
            <a:pPr lvl="0">
              <a:spcBef>
                <a:spcPts val="1800"/>
              </a:spcBef>
              <a:buNone/>
            </a:pPr>
            <a:r>
              <a:rPr lang="es-ES" sz="2600" dirty="0" smtClean="0"/>
              <a:t>2.		a. Carmen sustituyó a Andrés    </a:t>
            </a:r>
          </a:p>
          <a:p>
            <a:pPr>
              <a:buNone/>
            </a:pPr>
            <a:r>
              <a:rPr lang="es-ES" sz="2600" dirty="0" smtClean="0"/>
              <a:t>		b. Andrés sustituyó a Carmen</a:t>
            </a:r>
          </a:p>
          <a:p>
            <a:pPr lvl="0">
              <a:spcBef>
                <a:spcPts val="1800"/>
              </a:spcBef>
              <a:buNone/>
            </a:pPr>
            <a:r>
              <a:rPr lang="es-ES" sz="2600" dirty="0" smtClean="0"/>
              <a:t>3.		a. La niña manchó la pared con la mano   </a:t>
            </a:r>
          </a:p>
          <a:p>
            <a:pPr>
              <a:buNone/>
            </a:pPr>
            <a:r>
              <a:rPr lang="es-ES" sz="2600" dirty="0" smtClean="0"/>
              <a:t>		b. La niña se manchó la mano con la pared</a:t>
            </a:r>
          </a:p>
          <a:p>
            <a:pPr lvl="0">
              <a:lnSpc>
                <a:spcPct val="150000"/>
              </a:lnSpc>
              <a:buNone/>
            </a:pPr>
            <a:r>
              <a:rPr lang="es-ES" sz="2600" dirty="0" smtClean="0"/>
              <a:t>4.		</a:t>
            </a:r>
            <a:r>
              <a:rPr lang="es-ES" sz="2600" b="1" dirty="0" smtClean="0">
                <a:solidFill>
                  <a:srgbClr val="0070C0"/>
                </a:solidFill>
              </a:rPr>
              <a:t>a. Pedro engañó a Pablo</a:t>
            </a:r>
          </a:p>
          <a:p>
            <a:pPr>
              <a:spcBef>
                <a:spcPts val="400"/>
              </a:spcBef>
              <a:buNone/>
            </a:pPr>
            <a:r>
              <a:rPr lang="es-ES" sz="2600" b="1" dirty="0" smtClean="0">
                <a:solidFill>
                  <a:srgbClr val="0070C0"/>
                </a:solidFill>
              </a:rPr>
              <a:t>		b. A Pablo lo engañó Pedro</a:t>
            </a:r>
          </a:p>
          <a:p>
            <a:pPr>
              <a:spcBef>
                <a:spcPts val="400"/>
              </a:spcBef>
              <a:buNone/>
            </a:pPr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es-ES" sz="2800" dirty="0" smtClean="0"/>
              <a:t>		</a:t>
            </a:r>
          </a:p>
          <a:p>
            <a:pPr lvl="0">
              <a:buNone/>
            </a:pPr>
            <a:r>
              <a:rPr lang="es-ES" sz="2800" dirty="0"/>
              <a:t>	</a:t>
            </a:r>
            <a:r>
              <a:rPr lang="es-ES" sz="2800" dirty="0" smtClean="0"/>
              <a:t>	a. Pedro engañó a Pablo</a:t>
            </a:r>
          </a:p>
          <a:p>
            <a:pPr>
              <a:buNone/>
            </a:pPr>
            <a:r>
              <a:rPr lang="es-ES" sz="2800" dirty="0" smtClean="0"/>
              <a:t>		b. A Pablo lo engañó Pedro</a:t>
            </a:r>
          </a:p>
          <a:p>
            <a:pPr>
              <a:buNone/>
            </a:pPr>
            <a:endParaRPr lang="es-ES" sz="2800" dirty="0"/>
          </a:p>
          <a:p>
            <a:pPr>
              <a:buNone/>
            </a:pPr>
            <a:r>
              <a:rPr lang="es-ES" sz="2800" dirty="0" smtClean="0"/>
              <a:t>	La estructuración informativa de la cláusula no afecta a su contenido representativo (frente a las funciones sintácticas y semánticas), sino </a:t>
            </a:r>
            <a:r>
              <a:rPr lang="es-ES" sz="2800" dirty="0"/>
              <a:t>que depende de cómo contribuye la cláusula a la construcción del discurso.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1028700" lvl="1" indent="-571500">
              <a:buFont typeface="+mj-lt"/>
              <a:buAutoNum type="romanLcPeriod"/>
            </a:pPr>
            <a:r>
              <a:rPr lang="es-ES" dirty="0"/>
              <a:t>Yo dije eso ayer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Dije eso ayer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Eso dije yo ayer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Eso dije ayer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Eso, lo dije ayer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Eso, yo lo dije ayer  </a:t>
            </a:r>
          </a:p>
          <a:p>
            <a:pPr marL="1028700" lvl="1" indent="-571500">
              <a:buFont typeface="+mj-lt"/>
              <a:buAutoNum type="romanLcPeriod"/>
            </a:pPr>
            <a:r>
              <a:rPr lang="es-ES" dirty="0"/>
              <a:t>Ayer dije eso </a:t>
            </a:r>
            <a:r>
              <a:rPr lang="es-ES" dirty="0" smtClean="0"/>
              <a:t>   </a:t>
            </a:r>
          </a:p>
          <a:p>
            <a:pPr marL="971550" lvl="1" indent="-514350">
              <a:buNone/>
            </a:pPr>
            <a:r>
              <a:rPr lang="es-ES" dirty="0"/>
              <a:t>	</a:t>
            </a:r>
            <a:r>
              <a:rPr lang="es-ES" dirty="0" smtClean="0"/>
              <a:t>			etc.  (NGLE § 40.1.1a)</a:t>
            </a:r>
            <a:endParaRPr lang="es-ES" dirty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79500" lvl="1" indent="-679450">
              <a:lnSpc>
                <a:spcPct val="150000"/>
              </a:lnSpc>
              <a:buFont typeface="+mj-lt"/>
              <a:buAutoNum type="arabicPeriod" startAt="5"/>
            </a:pPr>
            <a:r>
              <a:rPr lang="es-ES" dirty="0" smtClean="0"/>
              <a:t>Antonio </a:t>
            </a:r>
            <a:r>
              <a:rPr lang="es-ES" dirty="0"/>
              <a:t>compró la tarta	</a:t>
            </a:r>
            <a:endParaRPr lang="es-ES" b="1" i="1" dirty="0"/>
          </a:p>
          <a:p>
            <a:pPr marL="1079500" lvl="1" indent="-679450">
              <a:lnSpc>
                <a:spcPct val="150000"/>
              </a:lnSpc>
              <a:buFont typeface="+mj-lt"/>
              <a:buAutoNum type="arabicPeriod" startAt="5"/>
            </a:pPr>
            <a:r>
              <a:rPr lang="es-ES" dirty="0"/>
              <a:t>La tarta la compró Antonio</a:t>
            </a:r>
            <a:endParaRPr lang="es-ES" b="1" i="1" dirty="0"/>
          </a:p>
          <a:p>
            <a:pPr marL="1079500" lvl="1" indent="-679450">
              <a:lnSpc>
                <a:spcPct val="150000"/>
              </a:lnSpc>
              <a:buFont typeface="+mj-lt"/>
              <a:buAutoNum type="arabicPeriod" startAt="5"/>
            </a:pPr>
            <a:r>
              <a:rPr lang="es-ES" dirty="0"/>
              <a:t>Fue Antonio quien compró la tarta</a:t>
            </a:r>
            <a:endParaRPr lang="es-ES" b="1" i="1" dirty="0"/>
          </a:p>
          <a:p>
            <a:pPr marL="1079500" lvl="1" indent="-679450">
              <a:lnSpc>
                <a:spcPct val="150000"/>
              </a:lnSpc>
              <a:buFont typeface="+mj-lt"/>
              <a:buAutoNum type="arabicPeriod" startAt="5"/>
            </a:pPr>
            <a:r>
              <a:rPr lang="es-ES" dirty="0"/>
              <a:t>Lo que compró Antonio fue la tarta</a:t>
            </a:r>
            <a:endParaRPr lang="es-ES" b="1" i="1" dirty="0"/>
          </a:p>
          <a:p>
            <a:pPr marL="1079500" lvl="1" indent="-679450">
              <a:lnSpc>
                <a:spcPct val="150000"/>
              </a:lnSpc>
              <a:buFont typeface="+mj-lt"/>
              <a:buAutoNum type="arabicPeriod" startAt="5"/>
            </a:pPr>
            <a:r>
              <a:rPr lang="es-ES_tradnl" cap="small" dirty="0" err="1"/>
              <a:t>antonio</a:t>
            </a:r>
            <a:r>
              <a:rPr lang="es-ES_tradnl" dirty="0"/>
              <a:t> compró la tarta</a:t>
            </a:r>
            <a:endParaRPr lang="es-ES" dirty="0"/>
          </a:p>
          <a:p>
            <a:pPr marL="514350" indent="-514350">
              <a:buFont typeface="+mj-lt"/>
              <a:buAutoNum type="arabicPeriod" startAt="8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</a:t>
            </a:r>
            <a:endParaRPr lang="es-ES" sz="4000" dirty="0"/>
          </a:p>
        </p:txBody>
      </p:sp>
      <p:pic>
        <p:nvPicPr>
          <p:cNvPr id="4" name="3 Marcador de contenido" descr="Cumming_Ono_1997_2000_trad_esp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19672" y="1600201"/>
            <a:ext cx="5832648" cy="4277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Las funciones informativas 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14400" lvl="1" indent="-514350">
              <a:buFont typeface="+mj-lt"/>
              <a:buAutoNum type="arabicPeriod" startAt="10"/>
            </a:pPr>
            <a:r>
              <a:rPr lang="es-ES" dirty="0" smtClean="0"/>
              <a:t>¿Qué hizo Antonio?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La tarta la compró Antonio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Antonio compró la tarta </a:t>
            </a:r>
            <a:endParaRPr lang="es-ES" dirty="0" smtClean="0">
              <a:solidFill>
                <a:srgbClr val="00B050"/>
              </a:solidFill>
            </a:endParaRPr>
          </a:p>
          <a:p>
            <a:pPr marL="914400" lvl="1" indent="-514350">
              <a:spcBef>
                <a:spcPts val="1800"/>
              </a:spcBef>
              <a:buFont typeface="+mj-lt"/>
              <a:buAutoNum type="arabicPeriod" startAt="10"/>
            </a:pPr>
            <a:r>
              <a:rPr lang="es-ES" dirty="0" smtClean="0"/>
              <a:t>Luis compró la tarta</a:t>
            </a:r>
          </a:p>
          <a:p>
            <a:pPr marL="1314450" lvl="2" indent="-514350">
              <a:buFont typeface="+mj-lt"/>
              <a:buAutoNum type="alphaLcPeriod"/>
            </a:pPr>
            <a:r>
              <a:rPr lang="es-ES_tradnl" cap="small" dirty="0" err="1" smtClean="0"/>
              <a:t>antonio</a:t>
            </a:r>
            <a:r>
              <a:rPr lang="es-ES_tradnl" dirty="0" smtClean="0"/>
              <a:t> compró la tarta</a:t>
            </a:r>
            <a:endParaRPr lang="es-ES" dirty="0" smtClean="0"/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Lo que compró Antonio fue la tarta</a:t>
            </a:r>
            <a:endParaRPr lang="es-ES" dirty="0" smtClean="0">
              <a:solidFill>
                <a:srgbClr val="FF0000"/>
              </a:solidFill>
            </a:endParaRPr>
          </a:p>
          <a:p>
            <a:pPr marL="1314450" lvl="2" indent="-514350">
              <a:buFont typeface="+mj-lt"/>
              <a:buAutoNum type="alphaLcPeriod"/>
            </a:pPr>
            <a:r>
              <a:rPr lang="es-ES" dirty="0" smtClean="0"/>
              <a:t>Fue Antonio quien compró la tarta </a:t>
            </a:r>
            <a:r>
              <a:rPr lang="es-ES" dirty="0"/>
              <a:t>	</a:t>
            </a:r>
            <a:endParaRPr lang="es-ES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</TotalTime>
  <Words>1344</Words>
  <Application>Microsoft Office PowerPoint</Application>
  <PresentationFormat>Presentación en pantalla (4:3)</PresentationFormat>
  <Paragraphs>195</Paragraphs>
  <Slides>28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28</vt:i4>
      </vt:variant>
    </vt:vector>
  </HeadingPairs>
  <TitlesOfParts>
    <vt:vector size="30" baseType="lpstr">
      <vt:lpstr>Tema de Office</vt:lpstr>
      <vt:lpstr>1_Tema de Office</vt:lpstr>
      <vt:lpstr>  TEMA 2 La estructura sintáctico-semántica de la cláusula </vt:lpstr>
      <vt:lpstr>Índice</vt:lpstr>
      <vt:lpstr>La estructura sintáctico-semántica de la cláusula</vt:lpstr>
      <vt:lpstr>Funciones sintácticas, semánticas e informativas</vt:lpstr>
      <vt:lpstr>Las funciones informativas </vt:lpstr>
      <vt:lpstr>Las funciones informativas </vt:lpstr>
      <vt:lpstr>Las funciones informativas </vt:lpstr>
      <vt:lpstr>Las funciones informativas</vt:lpstr>
      <vt:lpstr>Las funciones informativas </vt:lpstr>
      <vt:lpstr>Las funciones informativas </vt:lpstr>
      <vt:lpstr>Las funciones informativas </vt:lpstr>
      <vt:lpstr>Las funciones informativas </vt:lpstr>
      <vt:lpstr>Las funciones informativas </vt:lpstr>
      <vt:lpstr>Las funciones informativas </vt:lpstr>
      <vt:lpstr>Las funciones informativas </vt:lpstr>
      <vt:lpstr>Información temática</vt:lpstr>
      <vt:lpstr>Tópico</vt:lpstr>
      <vt:lpstr>Tópico</vt:lpstr>
      <vt:lpstr>Lenguas topic-prominent  (Li &amp; Thompson 1976)</vt:lpstr>
      <vt:lpstr>Construcciones de topicalización</vt:lpstr>
      <vt:lpstr> Información remática y foco </vt:lpstr>
      <vt:lpstr>El foco</vt:lpstr>
      <vt:lpstr>El foco</vt:lpstr>
      <vt:lpstr>El foco</vt:lpstr>
      <vt:lpstr>La focalización </vt:lpstr>
      <vt:lpstr>La focalización</vt:lpstr>
      <vt:lpstr> Construcciones de focalización </vt:lpstr>
      <vt:lpstr>Construcciones de focalización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 Construcciones de la cláusula</dc:title>
  <dc:creator>victoria.vazquez</dc:creator>
  <cp:lastModifiedBy>Admin</cp:lastModifiedBy>
  <cp:revision>139</cp:revision>
  <dcterms:created xsi:type="dcterms:W3CDTF">2012-03-13T10:18:46Z</dcterms:created>
  <dcterms:modified xsi:type="dcterms:W3CDTF">2017-03-13T10:48:22Z</dcterms:modified>
</cp:coreProperties>
</file>