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314" r:id="rId2"/>
    <p:sldId id="310" r:id="rId3"/>
    <p:sldId id="289" r:id="rId4"/>
    <p:sldId id="315" r:id="rId5"/>
    <p:sldId id="318" r:id="rId6"/>
    <p:sldId id="257" r:id="rId7"/>
    <p:sldId id="299" r:id="rId8"/>
    <p:sldId id="300" r:id="rId9"/>
    <p:sldId id="311" r:id="rId10"/>
    <p:sldId id="259" r:id="rId11"/>
    <p:sldId id="301" r:id="rId12"/>
    <p:sldId id="260" r:id="rId13"/>
    <p:sldId id="261" r:id="rId14"/>
    <p:sldId id="262" r:id="rId15"/>
    <p:sldId id="265" r:id="rId16"/>
    <p:sldId id="302" r:id="rId17"/>
    <p:sldId id="263" r:id="rId18"/>
    <p:sldId id="267" r:id="rId19"/>
    <p:sldId id="268" r:id="rId20"/>
    <p:sldId id="264" r:id="rId21"/>
    <p:sldId id="266" r:id="rId22"/>
    <p:sldId id="269" r:id="rId23"/>
    <p:sldId id="270" r:id="rId24"/>
    <p:sldId id="316" r:id="rId25"/>
    <p:sldId id="298" r:id="rId26"/>
    <p:sldId id="303" r:id="rId27"/>
    <p:sldId id="304" r:id="rId28"/>
    <p:sldId id="305" r:id="rId29"/>
    <p:sldId id="272" r:id="rId30"/>
    <p:sldId id="273" r:id="rId31"/>
    <p:sldId id="274" r:id="rId32"/>
    <p:sldId id="275" r:id="rId33"/>
    <p:sldId id="306" r:id="rId34"/>
    <p:sldId id="308" r:id="rId35"/>
    <p:sldId id="309" r:id="rId36"/>
    <p:sldId id="258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90" r:id="rId50"/>
    <p:sldId id="291" r:id="rId51"/>
    <p:sldId id="292" r:id="rId52"/>
    <p:sldId id="312" r:id="rId53"/>
    <p:sldId id="313" r:id="rId54"/>
    <p:sldId id="293" r:id="rId55"/>
    <p:sldId id="294" r:id="rId56"/>
    <p:sldId id="295" r:id="rId57"/>
    <p:sldId id="296" r:id="rId58"/>
    <p:sldId id="297" r:id="rId59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8674" autoAdjust="0"/>
  </p:normalViewPr>
  <p:slideViewPr>
    <p:cSldViewPr>
      <p:cViewPr varScale="1">
        <p:scale>
          <a:sx n="91" d="100"/>
          <a:sy n="91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603FF9A-2FF6-4822-8582-7F616C3AFD20}" type="doc">
      <dgm:prSet loTypeId="urn:microsoft.com/office/officeart/2005/8/layout/hierarchy2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3D286EF-0518-43FC-8D0D-AADDDDD5752E}">
      <dgm:prSet phldrT="[Texto]"/>
      <dgm:spPr/>
      <dgm:t>
        <a:bodyPr/>
        <a:lstStyle/>
        <a:p>
          <a:r>
            <a:rPr lang="es-ES" dirty="0" smtClean="0"/>
            <a:t>Material</a:t>
          </a:r>
          <a:endParaRPr lang="es-ES" dirty="0"/>
        </a:p>
      </dgm:t>
    </dgm:pt>
    <dgm:pt modelId="{266FD45D-A281-45CD-B9F3-E759304FB07F}" type="parTrans" cxnId="{AEE3E780-2291-4B25-B9F2-8ACF65111BBA}">
      <dgm:prSet/>
      <dgm:spPr/>
      <dgm:t>
        <a:bodyPr/>
        <a:lstStyle/>
        <a:p>
          <a:endParaRPr lang="es-ES"/>
        </a:p>
      </dgm:t>
    </dgm:pt>
    <dgm:pt modelId="{1ED8CE15-9EB0-49DA-B87B-EBFC3EBDB866}" type="sibTrans" cxnId="{AEE3E780-2291-4B25-B9F2-8ACF65111BBA}">
      <dgm:prSet/>
      <dgm:spPr/>
      <dgm:t>
        <a:bodyPr/>
        <a:lstStyle/>
        <a:p>
          <a:endParaRPr lang="es-ES"/>
        </a:p>
      </dgm:t>
    </dgm:pt>
    <dgm:pt modelId="{D9D2DF13-7337-476C-85B8-01BAAB87D97D}">
      <dgm:prSet phldrT="[Texto]"/>
      <dgm:spPr/>
      <dgm:t>
        <a:bodyPr/>
        <a:lstStyle/>
        <a:p>
          <a:r>
            <a:rPr lang="es-ES" dirty="0" smtClean="0"/>
            <a:t>Inanimado</a:t>
          </a:r>
          <a:endParaRPr lang="es-ES" dirty="0"/>
        </a:p>
      </dgm:t>
    </dgm:pt>
    <dgm:pt modelId="{9E5F3797-D2B5-49CD-B042-385CEE52434E}" type="parTrans" cxnId="{AC737C27-EB6B-454C-A872-CBE6CFA4F846}">
      <dgm:prSet/>
      <dgm:spPr/>
      <dgm:t>
        <a:bodyPr/>
        <a:lstStyle/>
        <a:p>
          <a:endParaRPr lang="es-ES"/>
        </a:p>
      </dgm:t>
    </dgm:pt>
    <dgm:pt modelId="{689F861B-1EFB-4809-A1BC-62ED9CD688B4}" type="sibTrans" cxnId="{AC737C27-EB6B-454C-A872-CBE6CFA4F846}">
      <dgm:prSet/>
      <dgm:spPr/>
      <dgm:t>
        <a:bodyPr/>
        <a:lstStyle/>
        <a:p>
          <a:endParaRPr lang="es-ES"/>
        </a:p>
      </dgm:t>
    </dgm:pt>
    <dgm:pt modelId="{DB1EE2F5-EC32-40EA-97D9-1C98B9B9EC2B}">
      <dgm:prSet phldrT="[Texto]"/>
      <dgm:spPr/>
      <dgm:t>
        <a:bodyPr/>
        <a:lstStyle/>
        <a:p>
          <a:r>
            <a:rPr lang="es-ES" dirty="0" smtClean="0"/>
            <a:t>Masa</a:t>
          </a:r>
          <a:endParaRPr lang="es-ES" dirty="0"/>
        </a:p>
      </dgm:t>
    </dgm:pt>
    <dgm:pt modelId="{0A881164-3A39-4F19-BF4E-A00A18ACA76B}" type="parTrans" cxnId="{CFE71D07-A1B7-42C7-94F3-15BAB4DB72B5}">
      <dgm:prSet/>
      <dgm:spPr/>
      <dgm:t>
        <a:bodyPr/>
        <a:lstStyle/>
        <a:p>
          <a:endParaRPr lang="es-ES"/>
        </a:p>
      </dgm:t>
    </dgm:pt>
    <dgm:pt modelId="{0CDF0BB1-FFC9-4751-AA4E-457F7FF78E22}" type="sibTrans" cxnId="{CFE71D07-A1B7-42C7-94F3-15BAB4DB72B5}">
      <dgm:prSet/>
      <dgm:spPr/>
      <dgm:t>
        <a:bodyPr/>
        <a:lstStyle/>
        <a:p>
          <a:endParaRPr lang="es-ES"/>
        </a:p>
      </dgm:t>
    </dgm:pt>
    <dgm:pt modelId="{1A772BD9-9414-4B3A-9BB5-943E72F8905A}">
      <dgm:prSet phldrT="[Texto]"/>
      <dgm:spPr/>
      <dgm:t>
        <a:bodyPr/>
        <a:lstStyle/>
        <a:p>
          <a:r>
            <a:rPr lang="es-ES" dirty="0" smtClean="0"/>
            <a:t>Objeto</a:t>
          </a:r>
          <a:endParaRPr lang="es-ES" dirty="0"/>
        </a:p>
      </dgm:t>
    </dgm:pt>
    <dgm:pt modelId="{C4EE314C-4258-4174-8B49-0250CDD53B07}" type="parTrans" cxnId="{0B8E20E7-5BC3-4190-8A64-AA192F954EFB}">
      <dgm:prSet/>
      <dgm:spPr/>
      <dgm:t>
        <a:bodyPr/>
        <a:lstStyle/>
        <a:p>
          <a:endParaRPr lang="es-ES"/>
        </a:p>
      </dgm:t>
    </dgm:pt>
    <dgm:pt modelId="{4849A460-1CBE-4271-AD3B-A63F5D6AB392}" type="sibTrans" cxnId="{0B8E20E7-5BC3-4190-8A64-AA192F954EFB}">
      <dgm:prSet/>
      <dgm:spPr/>
      <dgm:t>
        <a:bodyPr/>
        <a:lstStyle/>
        <a:p>
          <a:endParaRPr lang="es-ES"/>
        </a:p>
      </dgm:t>
    </dgm:pt>
    <dgm:pt modelId="{E9CC97C5-317D-40A9-A580-D23AA650D69B}">
      <dgm:prSet phldrT="[Texto]"/>
      <dgm:spPr/>
      <dgm:t>
        <a:bodyPr/>
        <a:lstStyle/>
        <a:p>
          <a:r>
            <a:rPr lang="es-ES" dirty="0" smtClean="0"/>
            <a:t>Animado</a:t>
          </a:r>
          <a:endParaRPr lang="es-ES" dirty="0"/>
        </a:p>
      </dgm:t>
    </dgm:pt>
    <dgm:pt modelId="{F10FD591-79E7-40EC-95E6-DD0DD12FA233}" type="parTrans" cxnId="{99BC4895-69D4-45A7-B2E9-32276B929CCC}">
      <dgm:prSet/>
      <dgm:spPr/>
      <dgm:t>
        <a:bodyPr/>
        <a:lstStyle/>
        <a:p>
          <a:endParaRPr lang="es-ES"/>
        </a:p>
      </dgm:t>
    </dgm:pt>
    <dgm:pt modelId="{AED5652E-70EA-476C-AF63-40455A25281C}" type="sibTrans" cxnId="{99BC4895-69D4-45A7-B2E9-32276B929CCC}">
      <dgm:prSet/>
      <dgm:spPr/>
      <dgm:t>
        <a:bodyPr/>
        <a:lstStyle/>
        <a:p>
          <a:endParaRPr lang="es-ES"/>
        </a:p>
      </dgm:t>
    </dgm:pt>
    <dgm:pt modelId="{54C783A2-5167-4296-A0A0-301F1171BAB6}">
      <dgm:prSet phldrT="[Texto]"/>
      <dgm:spPr/>
      <dgm:t>
        <a:bodyPr/>
        <a:lstStyle/>
        <a:p>
          <a:r>
            <a:rPr lang="es-ES" dirty="0" smtClean="0"/>
            <a:t>Humano</a:t>
          </a:r>
          <a:endParaRPr lang="es-ES" dirty="0"/>
        </a:p>
      </dgm:t>
    </dgm:pt>
    <dgm:pt modelId="{1EA39EEA-7F41-4681-AD7C-106764D4400A}" type="parTrans" cxnId="{AEC0CBCA-EC42-443E-8A39-D989AE768E70}">
      <dgm:prSet/>
      <dgm:spPr/>
      <dgm:t>
        <a:bodyPr/>
        <a:lstStyle/>
        <a:p>
          <a:endParaRPr lang="es-ES"/>
        </a:p>
      </dgm:t>
    </dgm:pt>
    <dgm:pt modelId="{295A5325-78A1-4699-A3DA-3370D398F15E}" type="sibTrans" cxnId="{AEC0CBCA-EC42-443E-8A39-D989AE768E70}">
      <dgm:prSet/>
      <dgm:spPr/>
      <dgm:t>
        <a:bodyPr/>
        <a:lstStyle/>
        <a:p>
          <a:endParaRPr lang="es-ES"/>
        </a:p>
      </dgm:t>
    </dgm:pt>
    <dgm:pt modelId="{2D0A69D5-198A-4C9A-8027-96CA13C81808}">
      <dgm:prSet phldrT="[Texto]"/>
      <dgm:spPr/>
      <dgm:t>
        <a:bodyPr/>
        <a:lstStyle/>
        <a:p>
          <a:r>
            <a:rPr lang="es-ES" dirty="0" smtClean="0"/>
            <a:t>Animal</a:t>
          </a:r>
          <a:endParaRPr lang="es-ES" dirty="0"/>
        </a:p>
      </dgm:t>
    </dgm:pt>
    <dgm:pt modelId="{EB74B6F5-5912-41BE-A701-386CEA3892AA}" type="parTrans" cxnId="{B9D1146F-1BD8-4980-80CD-ECEDCDD41369}">
      <dgm:prSet/>
      <dgm:spPr/>
      <dgm:t>
        <a:bodyPr/>
        <a:lstStyle/>
        <a:p>
          <a:endParaRPr lang="es-ES"/>
        </a:p>
      </dgm:t>
    </dgm:pt>
    <dgm:pt modelId="{B49CD3FF-181A-443C-BFD2-53A722DACA68}" type="sibTrans" cxnId="{B9D1146F-1BD8-4980-80CD-ECEDCDD41369}">
      <dgm:prSet/>
      <dgm:spPr/>
      <dgm:t>
        <a:bodyPr/>
        <a:lstStyle/>
        <a:p>
          <a:endParaRPr lang="es-ES"/>
        </a:p>
      </dgm:t>
    </dgm:pt>
    <dgm:pt modelId="{13A8E255-003A-4A28-B008-0152B0B5F8ED}">
      <dgm:prSet phldrT="[Texto]"/>
      <dgm:spPr/>
      <dgm:t>
        <a:bodyPr/>
        <a:lstStyle/>
        <a:p>
          <a:r>
            <a:rPr lang="es-ES" dirty="0" smtClean="0"/>
            <a:t>Institución</a:t>
          </a:r>
          <a:endParaRPr lang="es-ES" dirty="0"/>
        </a:p>
      </dgm:t>
    </dgm:pt>
    <dgm:pt modelId="{5720C2F8-7DE5-4E80-83C1-F864A27797A1}" type="parTrans" cxnId="{9CD8ED95-4740-4529-A943-417D920901F3}">
      <dgm:prSet/>
      <dgm:spPr/>
      <dgm:t>
        <a:bodyPr/>
        <a:lstStyle/>
        <a:p>
          <a:endParaRPr lang="es-ES"/>
        </a:p>
      </dgm:t>
    </dgm:pt>
    <dgm:pt modelId="{E9E8C2A5-EA62-4BDF-907F-56E4FDE85D73}" type="sibTrans" cxnId="{9CD8ED95-4740-4529-A943-417D920901F3}">
      <dgm:prSet/>
      <dgm:spPr/>
      <dgm:t>
        <a:bodyPr/>
        <a:lstStyle/>
        <a:p>
          <a:endParaRPr lang="es-ES"/>
        </a:p>
      </dgm:t>
    </dgm:pt>
    <dgm:pt modelId="{C080ED14-ED8A-4332-9CA3-AC8567A61812}">
      <dgm:prSet phldrT="[Texto]"/>
      <dgm:spPr/>
      <dgm:t>
        <a:bodyPr/>
        <a:lstStyle/>
        <a:p>
          <a:r>
            <a:rPr lang="es-ES" dirty="0" smtClean="0"/>
            <a:t>Inmaterial</a:t>
          </a:r>
          <a:endParaRPr lang="es-ES" dirty="0"/>
        </a:p>
      </dgm:t>
    </dgm:pt>
    <dgm:pt modelId="{B096FBBA-A362-468C-9EC8-B82E08A679A3}" type="parTrans" cxnId="{7227F819-4871-4FFE-AB12-8DAB676B16D6}">
      <dgm:prSet/>
      <dgm:spPr/>
      <dgm:t>
        <a:bodyPr/>
        <a:lstStyle/>
        <a:p>
          <a:endParaRPr lang="es-ES"/>
        </a:p>
      </dgm:t>
    </dgm:pt>
    <dgm:pt modelId="{935173DC-7315-4735-972A-1750AE488B96}" type="sibTrans" cxnId="{7227F819-4871-4FFE-AB12-8DAB676B16D6}">
      <dgm:prSet/>
      <dgm:spPr/>
      <dgm:t>
        <a:bodyPr/>
        <a:lstStyle/>
        <a:p>
          <a:endParaRPr lang="es-ES"/>
        </a:p>
      </dgm:t>
    </dgm:pt>
    <dgm:pt modelId="{F7267E22-C8AE-42ED-A2B7-21E4CAE0011B}">
      <dgm:prSet phldrT="[Texto]"/>
      <dgm:spPr/>
      <dgm:t>
        <a:bodyPr/>
        <a:lstStyle/>
        <a:p>
          <a:r>
            <a:rPr lang="es-ES" dirty="0" smtClean="0"/>
            <a:t>Concepto</a:t>
          </a:r>
          <a:endParaRPr lang="es-ES" dirty="0"/>
        </a:p>
      </dgm:t>
    </dgm:pt>
    <dgm:pt modelId="{F90E0257-D632-4F99-A498-27B006C2F5B9}" type="parTrans" cxnId="{9109FFA4-83B3-41D2-861B-6897B1E376D1}">
      <dgm:prSet/>
      <dgm:spPr/>
      <dgm:t>
        <a:bodyPr/>
        <a:lstStyle/>
        <a:p>
          <a:endParaRPr lang="es-ES"/>
        </a:p>
      </dgm:t>
    </dgm:pt>
    <dgm:pt modelId="{A4E56921-EB5E-49F6-A0AB-1F68B96CB18F}" type="sibTrans" cxnId="{9109FFA4-83B3-41D2-861B-6897B1E376D1}">
      <dgm:prSet/>
      <dgm:spPr/>
      <dgm:t>
        <a:bodyPr/>
        <a:lstStyle/>
        <a:p>
          <a:endParaRPr lang="es-ES"/>
        </a:p>
      </dgm:t>
    </dgm:pt>
    <dgm:pt modelId="{101F755C-DE8A-4A9B-9408-BA69A7213DA5}">
      <dgm:prSet phldrT="[Texto]"/>
      <dgm:spPr/>
      <dgm:t>
        <a:bodyPr/>
        <a:lstStyle/>
        <a:p>
          <a:r>
            <a:rPr lang="es-ES" dirty="0" smtClean="0"/>
            <a:t>Situación</a:t>
          </a:r>
          <a:endParaRPr lang="es-ES" dirty="0"/>
        </a:p>
      </dgm:t>
    </dgm:pt>
    <dgm:pt modelId="{547A9A99-ACAD-4217-BA3D-0C24F5379CEE}" type="parTrans" cxnId="{86971FA2-6DDF-448D-8C5B-E5BE50BF1B11}">
      <dgm:prSet/>
      <dgm:spPr/>
      <dgm:t>
        <a:bodyPr/>
        <a:lstStyle/>
        <a:p>
          <a:endParaRPr lang="es-ES"/>
        </a:p>
      </dgm:t>
    </dgm:pt>
    <dgm:pt modelId="{FF43104B-9633-445F-965E-897E76A871F3}" type="sibTrans" cxnId="{86971FA2-6DDF-448D-8C5B-E5BE50BF1B11}">
      <dgm:prSet/>
      <dgm:spPr/>
      <dgm:t>
        <a:bodyPr/>
        <a:lstStyle/>
        <a:p>
          <a:endParaRPr lang="es-ES"/>
        </a:p>
      </dgm:t>
    </dgm:pt>
    <dgm:pt modelId="{288737C2-82DF-42CC-87E7-AE1BA50E9CCF}">
      <dgm:prSet phldrT="[Texto]"/>
      <dgm:spPr/>
      <dgm:t>
        <a:bodyPr/>
        <a:lstStyle/>
        <a:p>
          <a:r>
            <a:rPr lang="es-ES" dirty="0" err="1" smtClean="0"/>
            <a:t>Sit</a:t>
          </a:r>
          <a:r>
            <a:rPr lang="es-ES" dirty="0" smtClean="0"/>
            <a:t>. Dinámica</a:t>
          </a:r>
          <a:endParaRPr lang="es-ES" dirty="0"/>
        </a:p>
      </dgm:t>
    </dgm:pt>
    <dgm:pt modelId="{5B9EF2E4-67E2-4E08-B74A-A2FB77DF6ED0}" type="parTrans" cxnId="{EB9D23CD-D924-4FE7-89E3-C769C446FB0C}">
      <dgm:prSet/>
      <dgm:spPr/>
      <dgm:t>
        <a:bodyPr/>
        <a:lstStyle/>
        <a:p>
          <a:endParaRPr lang="es-ES"/>
        </a:p>
      </dgm:t>
    </dgm:pt>
    <dgm:pt modelId="{FF66C047-ED45-429A-B93D-037FEB6FA89A}" type="sibTrans" cxnId="{EB9D23CD-D924-4FE7-89E3-C769C446FB0C}">
      <dgm:prSet/>
      <dgm:spPr/>
      <dgm:t>
        <a:bodyPr/>
        <a:lstStyle/>
        <a:p>
          <a:endParaRPr lang="es-ES"/>
        </a:p>
      </dgm:t>
    </dgm:pt>
    <dgm:pt modelId="{0783FB39-13B4-4DAB-91FC-83919752D4BF}">
      <dgm:prSet phldrT="[Texto]"/>
      <dgm:spPr/>
      <dgm:t>
        <a:bodyPr/>
        <a:lstStyle/>
        <a:p>
          <a:r>
            <a:rPr lang="es-ES" dirty="0" err="1" smtClean="0"/>
            <a:t>Sit</a:t>
          </a:r>
          <a:r>
            <a:rPr lang="es-ES" dirty="0" smtClean="0"/>
            <a:t>. estática</a:t>
          </a:r>
          <a:endParaRPr lang="es-ES" dirty="0"/>
        </a:p>
      </dgm:t>
    </dgm:pt>
    <dgm:pt modelId="{4ECAFA05-4766-4F83-84C5-21C2E7B5370A}" type="parTrans" cxnId="{40E283F7-70C8-428B-965F-BC717DF026A2}">
      <dgm:prSet/>
      <dgm:spPr/>
      <dgm:t>
        <a:bodyPr/>
        <a:lstStyle/>
        <a:p>
          <a:endParaRPr lang="es-ES"/>
        </a:p>
      </dgm:t>
    </dgm:pt>
    <dgm:pt modelId="{DD59F65D-6890-4501-AE20-0222365F9449}" type="sibTrans" cxnId="{40E283F7-70C8-428B-965F-BC717DF026A2}">
      <dgm:prSet/>
      <dgm:spPr/>
      <dgm:t>
        <a:bodyPr/>
        <a:lstStyle/>
        <a:p>
          <a:endParaRPr lang="es-ES"/>
        </a:p>
      </dgm:t>
    </dgm:pt>
    <dgm:pt modelId="{CAB6819E-7FC3-47AC-80F1-EC349C898EB3}" type="pres">
      <dgm:prSet presAssocID="{D603FF9A-2FF6-4822-8582-7F616C3AFD2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7E753F8-ABA4-4189-9726-7B6E01F9D782}" type="pres">
      <dgm:prSet presAssocID="{03D286EF-0518-43FC-8D0D-AADDDDD5752E}" presName="root1" presStyleCnt="0"/>
      <dgm:spPr/>
    </dgm:pt>
    <dgm:pt modelId="{2D03E344-0810-4A6B-BF85-828390DB6E8C}" type="pres">
      <dgm:prSet presAssocID="{03D286EF-0518-43FC-8D0D-AADDDDD5752E}" presName="LevelOneTextNod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66C0611-6DB1-4686-ABA1-ACB1F4FFA05A}" type="pres">
      <dgm:prSet presAssocID="{03D286EF-0518-43FC-8D0D-AADDDDD5752E}" presName="level2hierChild" presStyleCnt="0"/>
      <dgm:spPr/>
    </dgm:pt>
    <dgm:pt modelId="{544E3687-BDE2-4EEB-AF41-889E62F359BA}" type="pres">
      <dgm:prSet presAssocID="{9E5F3797-D2B5-49CD-B042-385CEE52434E}" presName="conn2-1" presStyleLbl="parChTrans1D2" presStyleIdx="0" presStyleCnt="4"/>
      <dgm:spPr/>
      <dgm:t>
        <a:bodyPr/>
        <a:lstStyle/>
        <a:p>
          <a:endParaRPr lang="es-ES"/>
        </a:p>
      </dgm:t>
    </dgm:pt>
    <dgm:pt modelId="{6E1F9196-CB11-4493-A967-911CEF2806D6}" type="pres">
      <dgm:prSet presAssocID="{9E5F3797-D2B5-49CD-B042-385CEE52434E}" presName="connTx" presStyleLbl="parChTrans1D2" presStyleIdx="0" presStyleCnt="4"/>
      <dgm:spPr/>
      <dgm:t>
        <a:bodyPr/>
        <a:lstStyle/>
        <a:p>
          <a:endParaRPr lang="es-ES"/>
        </a:p>
      </dgm:t>
    </dgm:pt>
    <dgm:pt modelId="{B3BC8C5F-234E-4D47-A185-80D729783ADD}" type="pres">
      <dgm:prSet presAssocID="{D9D2DF13-7337-476C-85B8-01BAAB87D97D}" presName="root2" presStyleCnt="0"/>
      <dgm:spPr/>
    </dgm:pt>
    <dgm:pt modelId="{05820AA2-46BA-486A-92CC-7D0A269CB66B}" type="pres">
      <dgm:prSet presAssocID="{D9D2DF13-7337-476C-85B8-01BAAB87D97D}" presName="LevelTwoTextNode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4D66AE10-2C68-4844-B75C-28AEE19470E5}" type="pres">
      <dgm:prSet presAssocID="{D9D2DF13-7337-476C-85B8-01BAAB87D97D}" presName="level3hierChild" presStyleCnt="0"/>
      <dgm:spPr/>
    </dgm:pt>
    <dgm:pt modelId="{EB072480-8B14-4A43-9D34-67ADF79FC695}" type="pres">
      <dgm:prSet presAssocID="{0A881164-3A39-4F19-BF4E-A00A18ACA76B}" presName="conn2-1" presStyleLbl="parChTrans1D3" presStyleIdx="0" presStyleCnt="7"/>
      <dgm:spPr/>
      <dgm:t>
        <a:bodyPr/>
        <a:lstStyle/>
        <a:p>
          <a:endParaRPr lang="es-ES"/>
        </a:p>
      </dgm:t>
    </dgm:pt>
    <dgm:pt modelId="{376E0B4A-170A-4645-B6A4-C17EE031D1C2}" type="pres">
      <dgm:prSet presAssocID="{0A881164-3A39-4F19-BF4E-A00A18ACA76B}" presName="connTx" presStyleLbl="parChTrans1D3" presStyleIdx="0" presStyleCnt="7"/>
      <dgm:spPr/>
      <dgm:t>
        <a:bodyPr/>
        <a:lstStyle/>
        <a:p>
          <a:endParaRPr lang="es-ES"/>
        </a:p>
      </dgm:t>
    </dgm:pt>
    <dgm:pt modelId="{EDD10B72-287A-4139-8F6C-53081D7CDBB6}" type="pres">
      <dgm:prSet presAssocID="{DB1EE2F5-EC32-40EA-97D9-1C98B9B9EC2B}" presName="root2" presStyleCnt="0"/>
      <dgm:spPr/>
    </dgm:pt>
    <dgm:pt modelId="{11183E61-6666-462E-A54E-55BA0A7B6694}" type="pres">
      <dgm:prSet presAssocID="{DB1EE2F5-EC32-40EA-97D9-1C98B9B9EC2B}" presName="LevelTwoTextNode" presStyleLbl="node3" presStyleIdx="0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461E737-FC8E-463D-8674-5D5983C2E3E8}" type="pres">
      <dgm:prSet presAssocID="{DB1EE2F5-EC32-40EA-97D9-1C98B9B9EC2B}" presName="level3hierChild" presStyleCnt="0"/>
      <dgm:spPr/>
    </dgm:pt>
    <dgm:pt modelId="{76F4700C-2993-4B7B-908C-2C5914A27745}" type="pres">
      <dgm:prSet presAssocID="{C4EE314C-4258-4174-8B49-0250CDD53B07}" presName="conn2-1" presStyleLbl="parChTrans1D3" presStyleIdx="1" presStyleCnt="7"/>
      <dgm:spPr/>
      <dgm:t>
        <a:bodyPr/>
        <a:lstStyle/>
        <a:p>
          <a:endParaRPr lang="es-ES"/>
        </a:p>
      </dgm:t>
    </dgm:pt>
    <dgm:pt modelId="{DA1AC8C2-BD27-4B16-8399-0BAED4778175}" type="pres">
      <dgm:prSet presAssocID="{C4EE314C-4258-4174-8B49-0250CDD53B07}" presName="connTx" presStyleLbl="parChTrans1D3" presStyleIdx="1" presStyleCnt="7"/>
      <dgm:spPr/>
      <dgm:t>
        <a:bodyPr/>
        <a:lstStyle/>
        <a:p>
          <a:endParaRPr lang="es-ES"/>
        </a:p>
      </dgm:t>
    </dgm:pt>
    <dgm:pt modelId="{335F9646-04A8-4949-B5B0-DF7BB572B066}" type="pres">
      <dgm:prSet presAssocID="{1A772BD9-9414-4B3A-9BB5-943E72F8905A}" presName="root2" presStyleCnt="0"/>
      <dgm:spPr/>
    </dgm:pt>
    <dgm:pt modelId="{10DE6459-D3EC-4069-A7BD-DEC6E17F2DD9}" type="pres">
      <dgm:prSet presAssocID="{1A772BD9-9414-4B3A-9BB5-943E72F8905A}" presName="LevelTwoTextNode" presStyleLbl="node3" presStyleIdx="1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5571523-2DC6-49FC-8584-6E28ABC4E146}" type="pres">
      <dgm:prSet presAssocID="{1A772BD9-9414-4B3A-9BB5-943E72F8905A}" presName="level3hierChild" presStyleCnt="0"/>
      <dgm:spPr/>
    </dgm:pt>
    <dgm:pt modelId="{0FE86B4D-1EC1-4256-84F4-38CC00841DDD}" type="pres">
      <dgm:prSet presAssocID="{F10FD591-79E7-40EC-95E6-DD0DD12FA233}" presName="conn2-1" presStyleLbl="parChTrans1D2" presStyleIdx="1" presStyleCnt="4"/>
      <dgm:spPr/>
      <dgm:t>
        <a:bodyPr/>
        <a:lstStyle/>
        <a:p>
          <a:endParaRPr lang="es-ES"/>
        </a:p>
      </dgm:t>
    </dgm:pt>
    <dgm:pt modelId="{D5B7B7FC-AC9A-42B9-82A5-11A80EB52E38}" type="pres">
      <dgm:prSet presAssocID="{F10FD591-79E7-40EC-95E6-DD0DD12FA233}" presName="connTx" presStyleLbl="parChTrans1D2" presStyleIdx="1" presStyleCnt="4"/>
      <dgm:spPr/>
      <dgm:t>
        <a:bodyPr/>
        <a:lstStyle/>
        <a:p>
          <a:endParaRPr lang="es-ES"/>
        </a:p>
      </dgm:t>
    </dgm:pt>
    <dgm:pt modelId="{58BDA95B-836D-42D5-8FDF-B940C5788DB2}" type="pres">
      <dgm:prSet presAssocID="{E9CC97C5-317D-40A9-A580-D23AA650D69B}" presName="root2" presStyleCnt="0"/>
      <dgm:spPr/>
    </dgm:pt>
    <dgm:pt modelId="{44F5FCF0-FE4A-47BD-8E65-3C53CD35F0D6}" type="pres">
      <dgm:prSet presAssocID="{E9CC97C5-317D-40A9-A580-D23AA650D69B}" presName="LevelTwoTextNode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5807C9D-4ADF-49E8-BBBC-A366C2B022EC}" type="pres">
      <dgm:prSet presAssocID="{E9CC97C5-317D-40A9-A580-D23AA650D69B}" presName="level3hierChild" presStyleCnt="0"/>
      <dgm:spPr/>
    </dgm:pt>
    <dgm:pt modelId="{3F488D48-BC59-4748-8202-8028CF2CBF97}" type="pres">
      <dgm:prSet presAssocID="{EB74B6F5-5912-41BE-A701-386CEA3892AA}" presName="conn2-1" presStyleLbl="parChTrans1D3" presStyleIdx="2" presStyleCnt="7"/>
      <dgm:spPr/>
      <dgm:t>
        <a:bodyPr/>
        <a:lstStyle/>
        <a:p>
          <a:endParaRPr lang="es-ES"/>
        </a:p>
      </dgm:t>
    </dgm:pt>
    <dgm:pt modelId="{DD449416-0C5A-463E-8DC9-AD414DB2B0E1}" type="pres">
      <dgm:prSet presAssocID="{EB74B6F5-5912-41BE-A701-386CEA3892AA}" presName="connTx" presStyleLbl="parChTrans1D3" presStyleIdx="2" presStyleCnt="7"/>
      <dgm:spPr/>
      <dgm:t>
        <a:bodyPr/>
        <a:lstStyle/>
        <a:p>
          <a:endParaRPr lang="es-ES"/>
        </a:p>
      </dgm:t>
    </dgm:pt>
    <dgm:pt modelId="{D4FD603D-E2D6-4844-BF7E-25A5835F5D95}" type="pres">
      <dgm:prSet presAssocID="{2D0A69D5-198A-4C9A-8027-96CA13C81808}" presName="root2" presStyleCnt="0"/>
      <dgm:spPr/>
    </dgm:pt>
    <dgm:pt modelId="{CCED09AC-05BD-42B3-97E7-377A26F0347A}" type="pres">
      <dgm:prSet presAssocID="{2D0A69D5-198A-4C9A-8027-96CA13C81808}" presName="LevelTwoTextNode" presStyleLbl="node3" presStyleIdx="2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3F67C3-47AD-419E-A383-534226D04B39}" type="pres">
      <dgm:prSet presAssocID="{2D0A69D5-198A-4C9A-8027-96CA13C81808}" presName="level3hierChild" presStyleCnt="0"/>
      <dgm:spPr/>
    </dgm:pt>
    <dgm:pt modelId="{64A3EA9B-0446-4410-88F9-1E5B3785CDF6}" type="pres">
      <dgm:prSet presAssocID="{1EA39EEA-7F41-4681-AD7C-106764D4400A}" presName="conn2-1" presStyleLbl="parChTrans1D3" presStyleIdx="3" presStyleCnt="7"/>
      <dgm:spPr/>
      <dgm:t>
        <a:bodyPr/>
        <a:lstStyle/>
        <a:p>
          <a:endParaRPr lang="es-ES"/>
        </a:p>
      </dgm:t>
    </dgm:pt>
    <dgm:pt modelId="{3F1610AB-E40D-4629-B6D7-F815721865D0}" type="pres">
      <dgm:prSet presAssocID="{1EA39EEA-7F41-4681-AD7C-106764D4400A}" presName="connTx" presStyleLbl="parChTrans1D3" presStyleIdx="3" presStyleCnt="7"/>
      <dgm:spPr/>
      <dgm:t>
        <a:bodyPr/>
        <a:lstStyle/>
        <a:p>
          <a:endParaRPr lang="es-ES"/>
        </a:p>
      </dgm:t>
    </dgm:pt>
    <dgm:pt modelId="{D71C1A88-9047-415D-B09B-95D82C5F0B64}" type="pres">
      <dgm:prSet presAssocID="{54C783A2-5167-4296-A0A0-301F1171BAB6}" presName="root2" presStyleCnt="0"/>
      <dgm:spPr/>
    </dgm:pt>
    <dgm:pt modelId="{1537BFC1-742C-48AB-A034-6C8F8C0846D4}" type="pres">
      <dgm:prSet presAssocID="{54C783A2-5167-4296-A0A0-301F1171BAB6}" presName="LevelTwoTextNode" presStyleLbl="node3" presStyleIdx="3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19A9C93-E4B9-457F-8704-9FBDDD96C33D}" type="pres">
      <dgm:prSet presAssocID="{54C783A2-5167-4296-A0A0-301F1171BAB6}" presName="level3hierChild" presStyleCnt="0"/>
      <dgm:spPr/>
    </dgm:pt>
    <dgm:pt modelId="{264065FB-E588-4A91-B61D-06B22E48DFEC}" type="pres">
      <dgm:prSet presAssocID="{5720C2F8-7DE5-4E80-83C1-F864A27797A1}" presName="conn2-1" presStyleLbl="parChTrans1D3" presStyleIdx="4" presStyleCnt="7"/>
      <dgm:spPr/>
      <dgm:t>
        <a:bodyPr/>
        <a:lstStyle/>
        <a:p>
          <a:endParaRPr lang="es-ES"/>
        </a:p>
      </dgm:t>
    </dgm:pt>
    <dgm:pt modelId="{EFB8D9A3-C139-4004-AF0F-813B4752BBC3}" type="pres">
      <dgm:prSet presAssocID="{5720C2F8-7DE5-4E80-83C1-F864A27797A1}" presName="connTx" presStyleLbl="parChTrans1D3" presStyleIdx="4" presStyleCnt="7"/>
      <dgm:spPr/>
      <dgm:t>
        <a:bodyPr/>
        <a:lstStyle/>
        <a:p>
          <a:endParaRPr lang="es-ES"/>
        </a:p>
      </dgm:t>
    </dgm:pt>
    <dgm:pt modelId="{D0C4B57B-21FB-4325-97BB-D26C0AECAED4}" type="pres">
      <dgm:prSet presAssocID="{13A8E255-003A-4A28-B008-0152B0B5F8ED}" presName="root2" presStyleCnt="0"/>
      <dgm:spPr/>
    </dgm:pt>
    <dgm:pt modelId="{2F20E935-D75A-4F76-9D3B-3E9E728F941F}" type="pres">
      <dgm:prSet presAssocID="{13A8E255-003A-4A28-B008-0152B0B5F8ED}" presName="LevelTwoTextNode" presStyleLbl="node3" presStyleIdx="4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4AE446-E747-48C6-8785-6F022C246BCD}" type="pres">
      <dgm:prSet presAssocID="{13A8E255-003A-4A28-B008-0152B0B5F8ED}" presName="level3hierChild" presStyleCnt="0"/>
      <dgm:spPr/>
    </dgm:pt>
    <dgm:pt modelId="{8155142C-9516-40D3-9357-CDACA2B7ACF9}" type="pres">
      <dgm:prSet presAssocID="{C080ED14-ED8A-4332-9CA3-AC8567A61812}" presName="root1" presStyleCnt="0"/>
      <dgm:spPr/>
    </dgm:pt>
    <dgm:pt modelId="{B32BAA73-2667-404D-A6B6-0C023A3FE6A0}" type="pres">
      <dgm:prSet presAssocID="{C080ED14-ED8A-4332-9CA3-AC8567A61812}" presName="LevelOneTextNode" presStyleLbl="node0" presStyleIdx="1" presStyleCnt="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EDF3C67-7899-450E-B12B-50534A5D823E}" type="pres">
      <dgm:prSet presAssocID="{C080ED14-ED8A-4332-9CA3-AC8567A61812}" presName="level2hierChild" presStyleCnt="0"/>
      <dgm:spPr/>
    </dgm:pt>
    <dgm:pt modelId="{0FAA6A0D-F586-417D-83A8-BEA82FC5C6A3}" type="pres">
      <dgm:prSet presAssocID="{F90E0257-D632-4F99-A498-27B006C2F5B9}" presName="conn2-1" presStyleLbl="parChTrans1D2" presStyleIdx="2" presStyleCnt="4"/>
      <dgm:spPr/>
      <dgm:t>
        <a:bodyPr/>
        <a:lstStyle/>
        <a:p>
          <a:endParaRPr lang="es-ES"/>
        </a:p>
      </dgm:t>
    </dgm:pt>
    <dgm:pt modelId="{A8D101CD-E2D0-48CA-BE4B-91E32F6B607D}" type="pres">
      <dgm:prSet presAssocID="{F90E0257-D632-4F99-A498-27B006C2F5B9}" presName="connTx" presStyleLbl="parChTrans1D2" presStyleIdx="2" presStyleCnt="4"/>
      <dgm:spPr/>
      <dgm:t>
        <a:bodyPr/>
        <a:lstStyle/>
        <a:p>
          <a:endParaRPr lang="es-ES"/>
        </a:p>
      </dgm:t>
    </dgm:pt>
    <dgm:pt modelId="{2776F887-D716-4E18-8E5A-CCBC8C93A38D}" type="pres">
      <dgm:prSet presAssocID="{F7267E22-C8AE-42ED-A2B7-21E4CAE0011B}" presName="root2" presStyleCnt="0"/>
      <dgm:spPr/>
    </dgm:pt>
    <dgm:pt modelId="{6A7D7CAA-B3B9-4981-978F-FE95911C29BD}" type="pres">
      <dgm:prSet presAssocID="{F7267E22-C8AE-42ED-A2B7-21E4CAE0011B}" presName="LevelTwoTextNode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D93A8C77-DB8B-4485-B7BF-D9C7A5C27266}" type="pres">
      <dgm:prSet presAssocID="{F7267E22-C8AE-42ED-A2B7-21E4CAE0011B}" presName="level3hierChild" presStyleCnt="0"/>
      <dgm:spPr/>
    </dgm:pt>
    <dgm:pt modelId="{ADA7D74C-119D-4070-A3BE-0F4FE1CA390A}" type="pres">
      <dgm:prSet presAssocID="{547A9A99-ACAD-4217-BA3D-0C24F5379CEE}" presName="conn2-1" presStyleLbl="parChTrans1D2" presStyleIdx="3" presStyleCnt="4"/>
      <dgm:spPr/>
      <dgm:t>
        <a:bodyPr/>
        <a:lstStyle/>
        <a:p>
          <a:endParaRPr lang="es-ES"/>
        </a:p>
      </dgm:t>
    </dgm:pt>
    <dgm:pt modelId="{60A17134-BF73-49F7-9216-257262CC1423}" type="pres">
      <dgm:prSet presAssocID="{547A9A99-ACAD-4217-BA3D-0C24F5379CEE}" presName="connTx" presStyleLbl="parChTrans1D2" presStyleIdx="3" presStyleCnt="4"/>
      <dgm:spPr/>
      <dgm:t>
        <a:bodyPr/>
        <a:lstStyle/>
        <a:p>
          <a:endParaRPr lang="es-ES"/>
        </a:p>
      </dgm:t>
    </dgm:pt>
    <dgm:pt modelId="{327200DE-58CC-4B7C-9E00-862A7612DFAA}" type="pres">
      <dgm:prSet presAssocID="{101F755C-DE8A-4A9B-9408-BA69A7213DA5}" presName="root2" presStyleCnt="0"/>
      <dgm:spPr/>
    </dgm:pt>
    <dgm:pt modelId="{00A51402-5919-4DE1-AC54-2854B5A7DA2E}" type="pres">
      <dgm:prSet presAssocID="{101F755C-DE8A-4A9B-9408-BA69A7213DA5}" presName="LevelTwoTextNode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72AE4B9-1D82-4841-81E8-7284B0DCEBBD}" type="pres">
      <dgm:prSet presAssocID="{101F755C-DE8A-4A9B-9408-BA69A7213DA5}" presName="level3hierChild" presStyleCnt="0"/>
      <dgm:spPr/>
    </dgm:pt>
    <dgm:pt modelId="{64DD8BA4-3F4E-4582-94C6-98572DB02503}" type="pres">
      <dgm:prSet presAssocID="{5B9EF2E4-67E2-4E08-B74A-A2FB77DF6ED0}" presName="conn2-1" presStyleLbl="parChTrans1D3" presStyleIdx="5" presStyleCnt="7"/>
      <dgm:spPr/>
      <dgm:t>
        <a:bodyPr/>
        <a:lstStyle/>
        <a:p>
          <a:endParaRPr lang="es-ES"/>
        </a:p>
      </dgm:t>
    </dgm:pt>
    <dgm:pt modelId="{99B7DBAC-FC8F-4E17-9C56-1790C4BB83DA}" type="pres">
      <dgm:prSet presAssocID="{5B9EF2E4-67E2-4E08-B74A-A2FB77DF6ED0}" presName="connTx" presStyleLbl="parChTrans1D3" presStyleIdx="5" presStyleCnt="7"/>
      <dgm:spPr/>
      <dgm:t>
        <a:bodyPr/>
        <a:lstStyle/>
        <a:p>
          <a:endParaRPr lang="es-ES"/>
        </a:p>
      </dgm:t>
    </dgm:pt>
    <dgm:pt modelId="{39493D52-0772-40D6-8338-1F539CCF5C40}" type="pres">
      <dgm:prSet presAssocID="{288737C2-82DF-42CC-87E7-AE1BA50E9CCF}" presName="root2" presStyleCnt="0"/>
      <dgm:spPr/>
    </dgm:pt>
    <dgm:pt modelId="{1AEC2544-62C2-48C7-BF53-7598D50C348B}" type="pres">
      <dgm:prSet presAssocID="{288737C2-82DF-42CC-87E7-AE1BA50E9CCF}" presName="LevelTwoTextNode" presStyleLbl="node3" presStyleIdx="5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0FD6B58-2D86-41EF-BA1C-E43C72B6D906}" type="pres">
      <dgm:prSet presAssocID="{288737C2-82DF-42CC-87E7-AE1BA50E9CCF}" presName="level3hierChild" presStyleCnt="0"/>
      <dgm:spPr/>
    </dgm:pt>
    <dgm:pt modelId="{96390D5A-B1BB-41DE-98BB-CCD33960BBE0}" type="pres">
      <dgm:prSet presAssocID="{4ECAFA05-4766-4F83-84C5-21C2E7B5370A}" presName="conn2-1" presStyleLbl="parChTrans1D3" presStyleIdx="6" presStyleCnt="7"/>
      <dgm:spPr/>
      <dgm:t>
        <a:bodyPr/>
        <a:lstStyle/>
        <a:p>
          <a:endParaRPr lang="es-ES"/>
        </a:p>
      </dgm:t>
    </dgm:pt>
    <dgm:pt modelId="{52102967-E133-4129-ABD4-E563C2119517}" type="pres">
      <dgm:prSet presAssocID="{4ECAFA05-4766-4F83-84C5-21C2E7B5370A}" presName="connTx" presStyleLbl="parChTrans1D3" presStyleIdx="6" presStyleCnt="7"/>
      <dgm:spPr/>
      <dgm:t>
        <a:bodyPr/>
        <a:lstStyle/>
        <a:p>
          <a:endParaRPr lang="es-ES"/>
        </a:p>
      </dgm:t>
    </dgm:pt>
    <dgm:pt modelId="{B1DBB146-595E-4B47-8103-DDD8D38A2D91}" type="pres">
      <dgm:prSet presAssocID="{0783FB39-13B4-4DAB-91FC-83919752D4BF}" presName="root2" presStyleCnt="0"/>
      <dgm:spPr/>
    </dgm:pt>
    <dgm:pt modelId="{08C3B3A4-F792-4311-AFC1-3C58C08405B3}" type="pres">
      <dgm:prSet presAssocID="{0783FB39-13B4-4DAB-91FC-83919752D4BF}" presName="LevelTwoTextNode" presStyleLbl="node3" presStyleIdx="6" presStyleCnt="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B46501B-D5DB-4DAB-9C27-C0C20B7BD147}" type="pres">
      <dgm:prSet presAssocID="{0783FB39-13B4-4DAB-91FC-83919752D4BF}" presName="level3hierChild" presStyleCnt="0"/>
      <dgm:spPr/>
    </dgm:pt>
  </dgm:ptLst>
  <dgm:cxnLst>
    <dgm:cxn modelId="{67BC2483-4D55-43D8-8341-FE7BDDEEAC5F}" type="presOf" srcId="{C4EE314C-4258-4174-8B49-0250CDD53B07}" destId="{DA1AC8C2-BD27-4B16-8399-0BAED4778175}" srcOrd="1" destOrd="0" presId="urn:microsoft.com/office/officeart/2005/8/layout/hierarchy2"/>
    <dgm:cxn modelId="{4C90250D-D772-492C-9305-5B1FADAA95F9}" type="presOf" srcId="{2D0A69D5-198A-4C9A-8027-96CA13C81808}" destId="{CCED09AC-05BD-42B3-97E7-377A26F0347A}" srcOrd="0" destOrd="0" presId="urn:microsoft.com/office/officeart/2005/8/layout/hierarchy2"/>
    <dgm:cxn modelId="{A3975BC7-E2AF-409B-BA18-D8D5ED442D68}" type="presOf" srcId="{5B9EF2E4-67E2-4E08-B74A-A2FB77DF6ED0}" destId="{64DD8BA4-3F4E-4582-94C6-98572DB02503}" srcOrd="0" destOrd="0" presId="urn:microsoft.com/office/officeart/2005/8/layout/hierarchy2"/>
    <dgm:cxn modelId="{1C636CB9-729B-4ED1-8AF0-015EBB6E77C4}" type="presOf" srcId="{0A881164-3A39-4F19-BF4E-A00A18ACA76B}" destId="{EB072480-8B14-4A43-9D34-67ADF79FC695}" srcOrd="0" destOrd="0" presId="urn:microsoft.com/office/officeart/2005/8/layout/hierarchy2"/>
    <dgm:cxn modelId="{0BD9B3D9-F34F-48DD-B4E6-224A471429FF}" type="presOf" srcId="{9E5F3797-D2B5-49CD-B042-385CEE52434E}" destId="{544E3687-BDE2-4EEB-AF41-889E62F359BA}" srcOrd="0" destOrd="0" presId="urn:microsoft.com/office/officeart/2005/8/layout/hierarchy2"/>
    <dgm:cxn modelId="{8B1A8929-6813-4AF1-BC33-06186F574DA4}" type="presOf" srcId="{C080ED14-ED8A-4332-9CA3-AC8567A61812}" destId="{B32BAA73-2667-404D-A6B6-0C023A3FE6A0}" srcOrd="0" destOrd="0" presId="urn:microsoft.com/office/officeart/2005/8/layout/hierarchy2"/>
    <dgm:cxn modelId="{A14456B6-1B55-4BC4-9EC7-A415928C91EB}" type="presOf" srcId="{DB1EE2F5-EC32-40EA-97D9-1C98B9B9EC2B}" destId="{11183E61-6666-462E-A54E-55BA0A7B6694}" srcOrd="0" destOrd="0" presId="urn:microsoft.com/office/officeart/2005/8/layout/hierarchy2"/>
    <dgm:cxn modelId="{FC3F009D-F6CB-406C-B129-3103C0B0471F}" type="presOf" srcId="{1EA39EEA-7F41-4681-AD7C-106764D4400A}" destId="{3F1610AB-E40D-4629-B6D7-F815721865D0}" srcOrd="1" destOrd="0" presId="urn:microsoft.com/office/officeart/2005/8/layout/hierarchy2"/>
    <dgm:cxn modelId="{50BC92EB-C4A7-4537-9F62-B53B5225B6A4}" type="presOf" srcId="{F90E0257-D632-4F99-A498-27B006C2F5B9}" destId="{0FAA6A0D-F586-417D-83A8-BEA82FC5C6A3}" srcOrd="0" destOrd="0" presId="urn:microsoft.com/office/officeart/2005/8/layout/hierarchy2"/>
    <dgm:cxn modelId="{7B386B77-D6F2-424D-BF0E-228476691845}" type="presOf" srcId="{F10FD591-79E7-40EC-95E6-DD0DD12FA233}" destId="{D5B7B7FC-AC9A-42B9-82A5-11A80EB52E38}" srcOrd="1" destOrd="0" presId="urn:microsoft.com/office/officeart/2005/8/layout/hierarchy2"/>
    <dgm:cxn modelId="{33881B9A-A410-4B18-994D-5E82E3CE4D21}" type="presOf" srcId="{4ECAFA05-4766-4F83-84C5-21C2E7B5370A}" destId="{52102967-E133-4129-ABD4-E563C2119517}" srcOrd="1" destOrd="0" presId="urn:microsoft.com/office/officeart/2005/8/layout/hierarchy2"/>
    <dgm:cxn modelId="{40E283F7-70C8-428B-965F-BC717DF026A2}" srcId="{101F755C-DE8A-4A9B-9408-BA69A7213DA5}" destId="{0783FB39-13B4-4DAB-91FC-83919752D4BF}" srcOrd="1" destOrd="0" parTransId="{4ECAFA05-4766-4F83-84C5-21C2E7B5370A}" sibTransId="{DD59F65D-6890-4501-AE20-0222365F9449}"/>
    <dgm:cxn modelId="{0805AEDF-6D7C-4691-86C5-297F5E6CDCA7}" type="presOf" srcId="{F10FD591-79E7-40EC-95E6-DD0DD12FA233}" destId="{0FE86B4D-1EC1-4256-84F4-38CC00841DDD}" srcOrd="0" destOrd="0" presId="urn:microsoft.com/office/officeart/2005/8/layout/hierarchy2"/>
    <dgm:cxn modelId="{8B33D53D-56CE-4463-9043-C63B87EC9DB5}" type="presOf" srcId="{1EA39EEA-7F41-4681-AD7C-106764D4400A}" destId="{64A3EA9B-0446-4410-88F9-1E5B3785CDF6}" srcOrd="0" destOrd="0" presId="urn:microsoft.com/office/officeart/2005/8/layout/hierarchy2"/>
    <dgm:cxn modelId="{05DBF992-4B35-45B3-BFA2-D3161B2AB3B6}" type="presOf" srcId="{288737C2-82DF-42CC-87E7-AE1BA50E9CCF}" destId="{1AEC2544-62C2-48C7-BF53-7598D50C348B}" srcOrd="0" destOrd="0" presId="urn:microsoft.com/office/officeart/2005/8/layout/hierarchy2"/>
    <dgm:cxn modelId="{1CBD3F4A-D17E-499C-97CD-38F44D01E9F3}" type="presOf" srcId="{5720C2F8-7DE5-4E80-83C1-F864A27797A1}" destId="{264065FB-E588-4A91-B61D-06B22E48DFEC}" srcOrd="0" destOrd="0" presId="urn:microsoft.com/office/officeart/2005/8/layout/hierarchy2"/>
    <dgm:cxn modelId="{696A8229-A996-4705-80B2-686493EB5735}" type="presOf" srcId="{9E5F3797-D2B5-49CD-B042-385CEE52434E}" destId="{6E1F9196-CB11-4493-A967-911CEF2806D6}" srcOrd="1" destOrd="0" presId="urn:microsoft.com/office/officeart/2005/8/layout/hierarchy2"/>
    <dgm:cxn modelId="{A92EAA49-8D3B-4F9C-850C-77912D432D66}" type="presOf" srcId="{5720C2F8-7DE5-4E80-83C1-F864A27797A1}" destId="{EFB8D9A3-C139-4004-AF0F-813B4752BBC3}" srcOrd="1" destOrd="0" presId="urn:microsoft.com/office/officeart/2005/8/layout/hierarchy2"/>
    <dgm:cxn modelId="{F3D4F0CB-0B4D-4C49-8764-B924B0A6E2D5}" type="presOf" srcId="{EB74B6F5-5912-41BE-A701-386CEA3892AA}" destId="{3F488D48-BC59-4748-8202-8028CF2CBF97}" srcOrd="0" destOrd="0" presId="urn:microsoft.com/office/officeart/2005/8/layout/hierarchy2"/>
    <dgm:cxn modelId="{DA8A79B1-3F42-404B-BCBF-B20998E899A3}" type="presOf" srcId="{C4EE314C-4258-4174-8B49-0250CDD53B07}" destId="{76F4700C-2993-4B7B-908C-2C5914A27745}" srcOrd="0" destOrd="0" presId="urn:microsoft.com/office/officeart/2005/8/layout/hierarchy2"/>
    <dgm:cxn modelId="{B9D1146F-1BD8-4980-80CD-ECEDCDD41369}" srcId="{E9CC97C5-317D-40A9-A580-D23AA650D69B}" destId="{2D0A69D5-198A-4C9A-8027-96CA13C81808}" srcOrd="0" destOrd="0" parTransId="{EB74B6F5-5912-41BE-A701-386CEA3892AA}" sibTransId="{B49CD3FF-181A-443C-BFD2-53A722DACA68}"/>
    <dgm:cxn modelId="{48625A31-6D91-43FA-A4CD-8CE4D9F18AD3}" type="presOf" srcId="{03D286EF-0518-43FC-8D0D-AADDDDD5752E}" destId="{2D03E344-0810-4A6B-BF85-828390DB6E8C}" srcOrd="0" destOrd="0" presId="urn:microsoft.com/office/officeart/2005/8/layout/hierarchy2"/>
    <dgm:cxn modelId="{5FAA9ECD-BC7F-4713-B379-3E6F4A7B5626}" type="presOf" srcId="{54C783A2-5167-4296-A0A0-301F1171BAB6}" destId="{1537BFC1-742C-48AB-A034-6C8F8C0846D4}" srcOrd="0" destOrd="0" presId="urn:microsoft.com/office/officeart/2005/8/layout/hierarchy2"/>
    <dgm:cxn modelId="{B5FC5FCD-87C5-4AE0-9F95-5A950EDFDED1}" type="presOf" srcId="{547A9A99-ACAD-4217-BA3D-0C24F5379CEE}" destId="{60A17134-BF73-49F7-9216-257262CC1423}" srcOrd="1" destOrd="0" presId="urn:microsoft.com/office/officeart/2005/8/layout/hierarchy2"/>
    <dgm:cxn modelId="{0B8E20E7-5BC3-4190-8A64-AA192F954EFB}" srcId="{D9D2DF13-7337-476C-85B8-01BAAB87D97D}" destId="{1A772BD9-9414-4B3A-9BB5-943E72F8905A}" srcOrd="1" destOrd="0" parTransId="{C4EE314C-4258-4174-8B49-0250CDD53B07}" sibTransId="{4849A460-1CBE-4271-AD3B-A63F5D6AB392}"/>
    <dgm:cxn modelId="{7227F819-4871-4FFE-AB12-8DAB676B16D6}" srcId="{D603FF9A-2FF6-4822-8582-7F616C3AFD20}" destId="{C080ED14-ED8A-4332-9CA3-AC8567A61812}" srcOrd="1" destOrd="0" parTransId="{B096FBBA-A362-468C-9EC8-B82E08A679A3}" sibTransId="{935173DC-7315-4735-972A-1750AE488B96}"/>
    <dgm:cxn modelId="{25B8CB1A-EBE2-4197-9ACE-0FE14D3FDBEF}" type="presOf" srcId="{F90E0257-D632-4F99-A498-27B006C2F5B9}" destId="{A8D101CD-E2D0-48CA-BE4B-91E32F6B607D}" srcOrd="1" destOrd="0" presId="urn:microsoft.com/office/officeart/2005/8/layout/hierarchy2"/>
    <dgm:cxn modelId="{9CD8ED95-4740-4529-A943-417D920901F3}" srcId="{E9CC97C5-317D-40A9-A580-D23AA650D69B}" destId="{13A8E255-003A-4A28-B008-0152B0B5F8ED}" srcOrd="2" destOrd="0" parTransId="{5720C2F8-7DE5-4E80-83C1-F864A27797A1}" sibTransId="{E9E8C2A5-EA62-4BDF-907F-56E4FDE85D73}"/>
    <dgm:cxn modelId="{F6A24BE4-8938-498C-A42D-26B0B2E88006}" type="presOf" srcId="{0A881164-3A39-4F19-BF4E-A00A18ACA76B}" destId="{376E0B4A-170A-4645-B6A4-C17EE031D1C2}" srcOrd="1" destOrd="0" presId="urn:microsoft.com/office/officeart/2005/8/layout/hierarchy2"/>
    <dgm:cxn modelId="{A9BF1FC1-5E66-4EC9-B99A-E854D67A39BB}" type="presOf" srcId="{D603FF9A-2FF6-4822-8582-7F616C3AFD20}" destId="{CAB6819E-7FC3-47AC-80F1-EC349C898EB3}" srcOrd="0" destOrd="0" presId="urn:microsoft.com/office/officeart/2005/8/layout/hierarchy2"/>
    <dgm:cxn modelId="{CA95EEC2-A58D-412E-9FF8-EB3E24A34D50}" type="presOf" srcId="{5B9EF2E4-67E2-4E08-B74A-A2FB77DF6ED0}" destId="{99B7DBAC-FC8F-4E17-9C56-1790C4BB83DA}" srcOrd="1" destOrd="0" presId="urn:microsoft.com/office/officeart/2005/8/layout/hierarchy2"/>
    <dgm:cxn modelId="{AC737C27-EB6B-454C-A872-CBE6CFA4F846}" srcId="{03D286EF-0518-43FC-8D0D-AADDDDD5752E}" destId="{D9D2DF13-7337-476C-85B8-01BAAB87D97D}" srcOrd="0" destOrd="0" parTransId="{9E5F3797-D2B5-49CD-B042-385CEE52434E}" sibTransId="{689F861B-1EFB-4809-A1BC-62ED9CD688B4}"/>
    <dgm:cxn modelId="{9109FFA4-83B3-41D2-861B-6897B1E376D1}" srcId="{C080ED14-ED8A-4332-9CA3-AC8567A61812}" destId="{F7267E22-C8AE-42ED-A2B7-21E4CAE0011B}" srcOrd="0" destOrd="0" parTransId="{F90E0257-D632-4F99-A498-27B006C2F5B9}" sibTransId="{A4E56921-EB5E-49F6-A0AB-1F68B96CB18F}"/>
    <dgm:cxn modelId="{8FC780B7-845C-488F-BCAE-DF6FA082EF83}" type="presOf" srcId="{D9D2DF13-7337-476C-85B8-01BAAB87D97D}" destId="{05820AA2-46BA-486A-92CC-7D0A269CB66B}" srcOrd="0" destOrd="0" presId="urn:microsoft.com/office/officeart/2005/8/layout/hierarchy2"/>
    <dgm:cxn modelId="{AEE3E780-2291-4B25-B9F2-8ACF65111BBA}" srcId="{D603FF9A-2FF6-4822-8582-7F616C3AFD20}" destId="{03D286EF-0518-43FC-8D0D-AADDDDD5752E}" srcOrd="0" destOrd="0" parTransId="{266FD45D-A281-45CD-B9F3-E759304FB07F}" sibTransId="{1ED8CE15-9EB0-49DA-B87B-EBFC3EBDB866}"/>
    <dgm:cxn modelId="{363AD41A-8377-48A9-A279-1F61AA4E68BA}" type="presOf" srcId="{0783FB39-13B4-4DAB-91FC-83919752D4BF}" destId="{08C3B3A4-F792-4311-AFC1-3C58C08405B3}" srcOrd="0" destOrd="0" presId="urn:microsoft.com/office/officeart/2005/8/layout/hierarchy2"/>
    <dgm:cxn modelId="{FC8012CA-D6B6-410F-8A56-FAFE894862EC}" type="presOf" srcId="{547A9A99-ACAD-4217-BA3D-0C24F5379CEE}" destId="{ADA7D74C-119D-4070-A3BE-0F4FE1CA390A}" srcOrd="0" destOrd="0" presId="urn:microsoft.com/office/officeart/2005/8/layout/hierarchy2"/>
    <dgm:cxn modelId="{AEC0CBCA-EC42-443E-8A39-D989AE768E70}" srcId="{E9CC97C5-317D-40A9-A580-D23AA650D69B}" destId="{54C783A2-5167-4296-A0A0-301F1171BAB6}" srcOrd="1" destOrd="0" parTransId="{1EA39EEA-7F41-4681-AD7C-106764D4400A}" sibTransId="{295A5325-78A1-4699-A3DA-3370D398F15E}"/>
    <dgm:cxn modelId="{CFE71D07-A1B7-42C7-94F3-15BAB4DB72B5}" srcId="{D9D2DF13-7337-476C-85B8-01BAAB87D97D}" destId="{DB1EE2F5-EC32-40EA-97D9-1C98B9B9EC2B}" srcOrd="0" destOrd="0" parTransId="{0A881164-3A39-4F19-BF4E-A00A18ACA76B}" sibTransId="{0CDF0BB1-FFC9-4751-AA4E-457F7FF78E22}"/>
    <dgm:cxn modelId="{99BC4895-69D4-45A7-B2E9-32276B929CCC}" srcId="{03D286EF-0518-43FC-8D0D-AADDDDD5752E}" destId="{E9CC97C5-317D-40A9-A580-D23AA650D69B}" srcOrd="1" destOrd="0" parTransId="{F10FD591-79E7-40EC-95E6-DD0DD12FA233}" sibTransId="{AED5652E-70EA-476C-AF63-40455A25281C}"/>
    <dgm:cxn modelId="{665A1030-2540-47A6-9009-D16AE0F3DD00}" type="presOf" srcId="{13A8E255-003A-4A28-B008-0152B0B5F8ED}" destId="{2F20E935-D75A-4F76-9D3B-3E9E728F941F}" srcOrd="0" destOrd="0" presId="urn:microsoft.com/office/officeart/2005/8/layout/hierarchy2"/>
    <dgm:cxn modelId="{4180CC46-ED9C-43B1-A4B8-4FD45F52155C}" type="presOf" srcId="{1A772BD9-9414-4B3A-9BB5-943E72F8905A}" destId="{10DE6459-D3EC-4069-A7BD-DEC6E17F2DD9}" srcOrd="0" destOrd="0" presId="urn:microsoft.com/office/officeart/2005/8/layout/hierarchy2"/>
    <dgm:cxn modelId="{153CDF96-8FCC-4D8E-AAD4-79EB2E493268}" type="presOf" srcId="{EB74B6F5-5912-41BE-A701-386CEA3892AA}" destId="{DD449416-0C5A-463E-8DC9-AD414DB2B0E1}" srcOrd="1" destOrd="0" presId="urn:microsoft.com/office/officeart/2005/8/layout/hierarchy2"/>
    <dgm:cxn modelId="{EB9D23CD-D924-4FE7-89E3-C769C446FB0C}" srcId="{101F755C-DE8A-4A9B-9408-BA69A7213DA5}" destId="{288737C2-82DF-42CC-87E7-AE1BA50E9CCF}" srcOrd="0" destOrd="0" parTransId="{5B9EF2E4-67E2-4E08-B74A-A2FB77DF6ED0}" sibTransId="{FF66C047-ED45-429A-B93D-037FEB6FA89A}"/>
    <dgm:cxn modelId="{193DDC7F-F36D-4F68-9DCA-70AA0514433A}" type="presOf" srcId="{F7267E22-C8AE-42ED-A2B7-21E4CAE0011B}" destId="{6A7D7CAA-B3B9-4981-978F-FE95911C29BD}" srcOrd="0" destOrd="0" presId="urn:microsoft.com/office/officeart/2005/8/layout/hierarchy2"/>
    <dgm:cxn modelId="{25FB805A-4D91-4D60-9C8D-01F9BD99F2F9}" type="presOf" srcId="{101F755C-DE8A-4A9B-9408-BA69A7213DA5}" destId="{00A51402-5919-4DE1-AC54-2854B5A7DA2E}" srcOrd="0" destOrd="0" presId="urn:microsoft.com/office/officeart/2005/8/layout/hierarchy2"/>
    <dgm:cxn modelId="{86971FA2-6DDF-448D-8C5B-E5BE50BF1B11}" srcId="{C080ED14-ED8A-4332-9CA3-AC8567A61812}" destId="{101F755C-DE8A-4A9B-9408-BA69A7213DA5}" srcOrd="1" destOrd="0" parTransId="{547A9A99-ACAD-4217-BA3D-0C24F5379CEE}" sibTransId="{FF43104B-9633-445F-965E-897E76A871F3}"/>
    <dgm:cxn modelId="{0DC9A798-083E-4F53-9C4E-BE6184F400E6}" type="presOf" srcId="{4ECAFA05-4766-4F83-84C5-21C2E7B5370A}" destId="{96390D5A-B1BB-41DE-98BB-CCD33960BBE0}" srcOrd="0" destOrd="0" presId="urn:microsoft.com/office/officeart/2005/8/layout/hierarchy2"/>
    <dgm:cxn modelId="{A4E306B4-CF89-4EDE-B535-D30B9B8F580C}" type="presOf" srcId="{E9CC97C5-317D-40A9-A580-D23AA650D69B}" destId="{44F5FCF0-FE4A-47BD-8E65-3C53CD35F0D6}" srcOrd="0" destOrd="0" presId="urn:microsoft.com/office/officeart/2005/8/layout/hierarchy2"/>
    <dgm:cxn modelId="{8E29772B-B4EA-43D8-8865-D42EE04CFFF4}" type="presParOf" srcId="{CAB6819E-7FC3-47AC-80F1-EC349C898EB3}" destId="{87E753F8-ABA4-4189-9726-7B6E01F9D782}" srcOrd="0" destOrd="0" presId="urn:microsoft.com/office/officeart/2005/8/layout/hierarchy2"/>
    <dgm:cxn modelId="{C80D41D4-D0FB-4161-A1F0-1E24E8C660EC}" type="presParOf" srcId="{87E753F8-ABA4-4189-9726-7B6E01F9D782}" destId="{2D03E344-0810-4A6B-BF85-828390DB6E8C}" srcOrd="0" destOrd="0" presId="urn:microsoft.com/office/officeart/2005/8/layout/hierarchy2"/>
    <dgm:cxn modelId="{ED80C9DC-3AE0-48BF-9B96-A0BE189257E9}" type="presParOf" srcId="{87E753F8-ABA4-4189-9726-7B6E01F9D782}" destId="{166C0611-6DB1-4686-ABA1-ACB1F4FFA05A}" srcOrd="1" destOrd="0" presId="urn:microsoft.com/office/officeart/2005/8/layout/hierarchy2"/>
    <dgm:cxn modelId="{5E3F6B44-E4CC-48A0-BB12-6BD6B74421AF}" type="presParOf" srcId="{166C0611-6DB1-4686-ABA1-ACB1F4FFA05A}" destId="{544E3687-BDE2-4EEB-AF41-889E62F359BA}" srcOrd="0" destOrd="0" presId="urn:microsoft.com/office/officeart/2005/8/layout/hierarchy2"/>
    <dgm:cxn modelId="{68536D06-FA33-470B-9217-1B91D24C7CE5}" type="presParOf" srcId="{544E3687-BDE2-4EEB-AF41-889E62F359BA}" destId="{6E1F9196-CB11-4493-A967-911CEF2806D6}" srcOrd="0" destOrd="0" presId="urn:microsoft.com/office/officeart/2005/8/layout/hierarchy2"/>
    <dgm:cxn modelId="{03437CF4-9D2C-46A4-A184-DD6ACB6CDE8F}" type="presParOf" srcId="{166C0611-6DB1-4686-ABA1-ACB1F4FFA05A}" destId="{B3BC8C5F-234E-4D47-A185-80D729783ADD}" srcOrd="1" destOrd="0" presId="urn:microsoft.com/office/officeart/2005/8/layout/hierarchy2"/>
    <dgm:cxn modelId="{53B4202E-3E3F-4736-8486-2A119F1FA02C}" type="presParOf" srcId="{B3BC8C5F-234E-4D47-A185-80D729783ADD}" destId="{05820AA2-46BA-486A-92CC-7D0A269CB66B}" srcOrd="0" destOrd="0" presId="urn:microsoft.com/office/officeart/2005/8/layout/hierarchy2"/>
    <dgm:cxn modelId="{D417F0E2-D0CB-47EB-9AAE-52D7890651B3}" type="presParOf" srcId="{B3BC8C5F-234E-4D47-A185-80D729783ADD}" destId="{4D66AE10-2C68-4844-B75C-28AEE19470E5}" srcOrd="1" destOrd="0" presId="urn:microsoft.com/office/officeart/2005/8/layout/hierarchy2"/>
    <dgm:cxn modelId="{8F70A114-A1DD-407B-9477-F25C11E84693}" type="presParOf" srcId="{4D66AE10-2C68-4844-B75C-28AEE19470E5}" destId="{EB072480-8B14-4A43-9D34-67ADF79FC695}" srcOrd="0" destOrd="0" presId="urn:microsoft.com/office/officeart/2005/8/layout/hierarchy2"/>
    <dgm:cxn modelId="{81F4C3A7-71B0-4477-9973-D42645FEC702}" type="presParOf" srcId="{EB072480-8B14-4A43-9D34-67ADF79FC695}" destId="{376E0B4A-170A-4645-B6A4-C17EE031D1C2}" srcOrd="0" destOrd="0" presId="urn:microsoft.com/office/officeart/2005/8/layout/hierarchy2"/>
    <dgm:cxn modelId="{F24072BF-668A-4B32-B84B-EA4A10139757}" type="presParOf" srcId="{4D66AE10-2C68-4844-B75C-28AEE19470E5}" destId="{EDD10B72-287A-4139-8F6C-53081D7CDBB6}" srcOrd="1" destOrd="0" presId="urn:microsoft.com/office/officeart/2005/8/layout/hierarchy2"/>
    <dgm:cxn modelId="{6A9BCE7F-DA28-443B-8D7A-E8A15CA14E19}" type="presParOf" srcId="{EDD10B72-287A-4139-8F6C-53081D7CDBB6}" destId="{11183E61-6666-462E-A54E-55BA0A7B6694}" srcOrd="0" destOrd="0" presId="urn:microsoft.com/office/officeart/2005/8/layout/hierarchy2"/>
    <dgm:cxn modelId="{217EAABA-6DA3-47EC-9E78-C0E0E19BE36E}" type="presParOf" srcId="{EDD10B72-287A-4139-8F6C-53081D7CDBB6}" destId="{B461E737-FC8E-463D-8674-5D5983C2E3E8}" srcOrd="1" destOrd="0" presId="urn:microsoft.com/office/officeart/2005/8/layout/hierarchy2"/>
    <dgm:cxn modelId="{4F374A18-6D1C-4ABD-A735-58CD9F1F16B4}" type="presParOf" srcId="{4D66AE10-2C68-4844-B75C-28AEE19470E5}" destId="{76F4700C-2993-4B7B-908C-2C5914A27745}" srcOrd="2" destOrd="0" presId="urn:microsoft.com/office/officeart/2005/8/layout/hierarchy2"/>
    <dgm:cxn modelId="{945CF973-E3AE-440C-9D63-4A31723ED201}" type="presParOf" srcId="{76F4700C-2993-4B7B-908C-2C5914A27745}" destId="{DA1AC8C2-BD27-4B16-8399-0BAED4778175}" srcOrd="0" destOrd="0" presId="urn:microsoft.com/office/officeart/2005/8/layout/hierarchy2"/>
    <dgm:cxn modelId="{490E854E-63B3-465F-86C4-B84529274DD5}" type="presParOf" srcId="{4D66AE10-2C68-4844-B75C-28AEE19470E5}" destId="{335F9646-04A8-4949-B5B0-DF7BB572B066}" srcOrd="3" destOrd="0" presId="urn:microsoft.com/office/officeart/2005/8/layout/hierarchy2"/>
    <dgm:cxn modelId="{3A268FED-2504-4B27-958A-C443E26C1C4A}" type="presParOf" srcId="{335F9646-04A8-4949-B5B0-DF7BB572B066}" destId="{10DE6459-D3EC-4069-A7BD-DEC6E17F2DD9}" srcOrd="0" destOrd="0" presId="urn:microsoft.com/office/officeart/2005/8/layout/hierarchy2"/>
    <dgm:cxn modelId="{3DCF62F3-1E7F-4D95-B696-146ADC54E2FB}" type="presParOf" srcId="{335F9646-04A8-4949-B5B0-DF7BB572B066}" destId="{E5571523-2DC6-49FC-8584-6E28ABC4E146}" srcOrd="1" destOrd="0" presId="urn:microsoft.com/office/officeart/2005/8/layout/hierarchy2"/>
    <dgm:cxn modelId="{D46C4CC5-A826-47A2-A880-C042C746E104}" type="presParOf" srcId="{166C0611-6DB1-4686-ABA1-ACB1F4FFA05A}" destId="{0FE86B4D-1EC1-4256-84F4-38CC00841DDD}" srcOrd="2" destOrd="0" presId="urn:microsoft.com/office/officeart/2005/8/layout/hierarchy2"/>
    <dgm:cxn modelId="{C1677AE9-BAA7-477D-A96D-9C18A6B854A3}" type="presParOf" srcId="{0FE86B4D-1EC1-4256-84F4-38CC00841DDD}" destId="{D5B7B7FC-AC9A-42B9-82A5-11A80EB52E38}" srcOrd="0" destOrd="0" presId="urn:microsoft.com/office/officeart/2005/8/layout/hierarchy2"/>
    <dgm:cxn modelId="{C902E274-1945-4F25-A9A8-7CDCAE06DBF8}" type="presParOf" srcId="{166C0611-6DB1-4686-ABA1-ACB1F4FFA05A}" destId="{58BDA95B-836D-42D5-8FDF-B940C5788DB2}" srcOrd="3" destOrd="0" presId="urn:microsoft.com/office/officeart/2005/8/layout/hierarchy2"/>
    <dgm:cxn modelId="{DE8A54CD-3B24-4927-A258-316C28BEE285}" type="presParOf" srcId="{58BDA95B-836D-42D5-8FDF-B940C5788DB2}" destId="{44F5FCF0-FE4A-47BD-8E65-3C53CD35F0D6}" srcOrd="0" destOrd="0" presId="urn:microsoft.com/office/officeart/2005/8/layout/hierarchy2"/>
    <dgm:cxn modelId="{32AD8454-6022-4622-88C9-921D7793C4A9}" type="presParOf" srcId="{58BDA95B-836D-42D5-8FDF-B940C5788DB2}" destId="{F5807C9D-4ADF-49E8-BBBC-A366C2B022EC}" srcOrd="1" destOrd="0" presId="urn:microsoft.com/office/officeart/2005/8/layout/hierarchy2"/>
    <dgm:cxn modelId="{766CB328-BF1B-4312-B0CD-4D22DD0DBC19}" type="presParOf" srcId="{F5807C9D-4ADF-49E8-BBBC-A366C2B022EC}" destId="{3F488D48-BC59-4748-8202-8028CF2CBF97}" srcOrd="0" destOrd="0" presId="urn:microsoft.com/office/officeart/2005/8/layout/hierarchy2"/>
    <dgm:cxn modelId="{B828EC8E-4DC7-4D1D-BCF1-505B6FECAB87}" type="presParOf" srcId="{3F488D48-BC59-4748-8202-8028CF2CBF97}" destId="{DD449416-0C5A-463E-8DC9-AD414DB2B0E1}" srcOrd="0" destOrd="0" presId="urn:microsoft.com/office/officeart/2005/8/layout/hierarchy2"/>
    <dgm:cxn modelId="{21E76DE0-45F0-4535-AAEB-A0AE0EA56147}" type="presParOf" srcId="{F5807C9D-4ADF-49E8-BBBC-A366C2B022EC}" destId="{D4FD603D-E2D6-4844-BF7E-25A5835F5D95}" srcOrd="1" destOrd="0" presId="urn:microsoft.com/office/officeart/2005/8/layout/hierarchy2"/>
    <dgm:cxn modelId="{90A5168C-83D7-4CE0-8553-828CF60AA61E}" type="presParOf" srcId="{D4FD603D-E2D6-4844-BF7E-25A5835F5D95}" destId="{CCED09AC-05BD-42B3-97E7-377A26F0347A}" srcOrd="0" destOrd="0" presId="urn:microsoft.com/office/officeart/2005/8/layout/hierarchy2"/>
    <dgm:cxn modelId="{C01FC2DC-FFCA-4BE9-9952-E9EE98639729}" type="presParOf" srcId="{D4FD603D-E2D6-4844-BF7E-25A5835F5D95}" destId="{CB3F67C3-47AD-419E-A383-534226D04B39}" srcOrd="1" destOrd="0" presId="urn:microsoft.com/office/officeart/2005/8/layout/hierarchy2"/>
    <dgm:cxn modelId="{528FCCA5-06F9-4922-922C-664D06BAD209}" type="presParOf" srcId="{F5807C9D-4ADF-49E8-BBBC-A366C2B022EC}" destId="{64A3EA9B-0446-4410-88F9-1E5B3785CDF6}" srcOrd="2" destOrd="0" presId="urn:microsoft.com/office/officeart/2005/8/layout/hierarchy2"/>
    <dgm:cxn modelId="{508C3746-1903-4498-81D3-5A3F3DA75CBE}" type="presParOf" srcId="{64A3EA9B-0446-4410-88F9-1E5B3785CDF6}" destId="{3F1610AB-E40D-4629-B6D7-F815721865D0}" srcOrd="0" destOrd="0" presId="urn:microsoft.com/office/officeart/2005/8/layout/hierarchy2"/>
    <dgm:cxn modelId="{4902215E-3086-4B54-80A3-A802D061BB9C}" type="presParOf" srcId="{F5807C9D-4ADF-49E8-BBBC-A366C2B022EC}" destId="{D71C1A88-9047-415D-B09B-95D82C5F0B64}" srcOrd="3" destOrd="0" presId="urn:microsoft.com/office/officeart/2005/8/layout/hierarchy2"/>
    <dgm:cxn modelId="{249D536F-5667-4CD7-8C2B-F2B82CEF7E1F}" type="presParOf" srcId="{D71C1A88-9047-415D-B09B-95D82C5F0B64}" destId="{1537BFC1-742C-48AB-A034-6C8F8C0846D4}" srcOrd="0" destOrd="0" presId="urn:microsoft.com/office/officeart/2005/8/layout/hierarchy2"/>
    <dgm:cxn modelId="{B0ABE821-9768-4016-9D60-9F2EFB04F439}" type="presParOf" srcId="{D71C1A88-9047-415D-B09B-95D82C5F0B64}" destId="{F19A9C93-E4B9-457F-8704-9FBDDD96C33D}" srcOrd="1" destOrd="0" presId="urn:microsoft.com/office/officeart/2005/8/layout/hierarchy2"/>
    <dgm:cxn modelId="{FB97DF9F-CD1B-4ED7-AC1B-D4E85717D4A9}" type="presParOf" srcId="{F5807C9D-4ADF-49E8-BBBC-A366C2B022EC}" destId="{264065FB-E588-4A91-B61D-06B22E48DFEC}" srcOrd="4" destOrd="0" presId="urn:microsoft.com/office/officeart/2005/8/layout/hierarchy2"/>
    <dgm:cxn modelId="{12BEB4B8-4968-4C53-9E26-7DFE6514419C}" type="presParOf" srcId="{264065FB-E588-4A91-B61D-06B22E48DFEC}" destId="{EFB8D9A3-C139-4004-AF0F-813B4752BBC3}" srcOrd="0" destOrd="0" presId="urn:microsoft.com/office/officeart/2005/8/layout/hierarchy2"/>
    <dgm:cxn modelId="{14A0B7AB-512B-4B5D-BE0B-26A1BA060DE5}" type="presParOf" srcId="{F5807C9D-4ADF-49E8-BBBC-A366C2B022EC}" destId="{D0C4B57B-21FB-4325-97BB-D26C0AECAED4}" srcOrd="5" destOrd="0" presId="urn:microsoft.com/office/officeart/2005/8/layout/hierarchy2"/>
    <dgm:cxn modelId="{62CE5A21-6EB6-4684-9B27-4F74FA1C0351}" type="presParOf" srcId="{D0C4B57B-21FB-4325-97BB-D26C0AECAED4}" destId="{2F20E935-D75A-4F76-9D3B-3E9E728F941F}" srcOrd="0" destOrd="0" presId="urn:microsoft.com/office/officeart/2005/8/layout/hierarchy2"/>
    <dgm:cxn modelId="{9EDF0B55-C8F9-4331-AE51-1EB35D58F6B4}" type="presParOf" srcId="{D0C4B57B-21FB-4325-97BB-D26C0AECAED4}" destId="{104AE446-E747-48C6-8785-6F022C246BCD}" srcOrd="1" destOrd="0" presId="urn:microsoft.com/office/officeart/2005/8/layout/hierarchy2"/>
    <dgm:cxn modelId="{9B5E6931-1686-48B7-9122-8A7ADCBE1EAB}" type="presParOf" srcId="{CAB6819E-7FC3-47AC-80F1-EC349C898EB3}" destId="{8155142C-9516-40D3-9357-CDACA2B7ACF9}" srcOrd="1" destOrd="0" presId="urn:microsoft.com/office/officeart/2005/8/layout/hierarchy2"/>
    <dgm:cxn modelId="{ED27E185-1832-494E-B8FF-EA8117FA89D7}" type="presParOf" srcId="{8155142C-9516-40D3-9357-CDACA2B7ACF9}" destId="{B32BAA73-2667-404D-A6B6-0C023A3FE6A0}" srcOrd="0" destOrd="0" presId="urn:microsoft.com/office/officeart/2005/8/layout/hierarchy2"/>
    <dgm:cxn modelId="{D370CF0D-59BF-4C88-9734-DBC070F544E2}" type="presParOf" srcId="{8155142C-9516-40D3-9357-CDACA2B7ACF9}" destId="{7EDF3C67-7899-450E-B12B-50534A5D823E}" srcOrd="1" destOrd="0" presId="urn:microsoft.com/office/officeart/2005/8/layout/hierarchy2"/>
    <dgm:cxn modelId="{D6160E58-0B00-4A75-ACE4-29E3AE00EA64}" type="presParOf" srcId="{7EDF3C67-7899-450E-B12B-50534A5D823E}" destId="{0FAA6A0D-F586-417D-83A8-BEA82FC5C6A3}" srcOrd="0" destOrd="0" presId="urn:microsoft.com/office/officeart/2005/8/layout/hierarchy2"/>
    <dgm:cxn modelId="{4AD2ED74-3447-48BE-9B66-DE6D801E5523}" type="presParOf" srcId="{0FAA6A0D-F586-417D-83A8-BEA82FC5C6A3}" destId="{A8D101CD-E2D0-48CA-BE4B-91E32F6B607D}" srcOrd="0" destOrd="0" presId="urn:microsoft.com/office/officeart/2005/8/layout/hierarchy2"/>
    <dgm:cxn modelId="{67C6F2F7-7CD7-446B-AB58-52937A68B6D1}" type="presParOf" srcId="{7EDF3C67-7899-450E-B12B-50534A5D823E}" destId="{2776F887-D716-4E18-8E5A-CCBC8C93A38D}" srcOrd="1" destOrd="0" presId="urn:microsoft.com/office/officeart/2005/8/layout/hierarchy2"/>
    <dgm:cxn modelId="{DC9FEF2E-CD57-4E22-B486-15669CBF7B2D}" type="presParOf" srcId="{2776F887-D716-4E18-8E5A-CCBC8C93A38D}" destId="{6A7D7CAA-B3B9-4981-978F-FE95911C29BD}" srcOrd="0" destOrd="0" presId="urn:microsoft.com/office/officeart/2005/8/layout/hierarchy2"/>
    <dgm:cxn modelId="{53002BDA-50B4-4F72-813E-1FD5441BBA5C}" type="presParOf" srcId="{2776F887-D716-4E18-8E5A-CCBC8C93A38D}" destId="{D93A8C77-DB8B-4485-B7BF-D9C7A5C27266}" srcOrd="1" destOrd="0" presId="urn:microsoft.com/office/officeart/2005/8/layout/hierarchy2"/>
    <dgm:cxn modelId="{31F9EE84-D0D2-4BCF-8389-703D9FE371A3}" type="presParOf" srcId="{7EDF3C67-7899-450E-B12B-50534A5D823E}" destId="{ADA7D74C-119D-4070-A3BE-0F4FE1CA390A}" srcOrd="2" destOrd="0" presId="urn:microsoft.com/office/officeart/2005/8/layout/hierarchy2"/>
    <dgm:cxn modelId="{FE94AE66-37C6-46F2-AED6-A8A8AE621E89}" type="presParOf" srcId="{ADA7D74C-119D-4070-A3BE-0F4FE1CA390A}" destId="{60A17134-BF73-49F7-9216-257262CC1423}" srcOrd="0" destOrd="0" presId="urn:microsoft.com/office/officeart/2005/8/layout/hierarchy2"/>
    <dgm:cxn modelId="{C1E11BBA-9ACB-409A-96B9-C7861EA119BA}" type="presParOf" srcId="{7EDF3C67-7899-450E-B12B-50534A5D823E}" destId="{327200DE-58CC-4B7C-9E00-862A7612DFAA}" srcOrd="3" destOrd="0" presId="urn:microsoft.com/office/officeart/2005/8/layout/hierarchy2"/>
    <dgm:cxn modelId="{0A522CAD-7372-40DF-B6DA-2E78B118F6DD}" type="presParOf" srcId="{327200DE-58CC-4B7C-9E00-862A7612DFAA}" destId="{00A51402-5919-4DE1-AC54-2854B5A7DA2E}" srcOrd="0" destOrd="0" presId="urn:microsoft.com/office/officeart/2005/8/layout/hierarchy2"/>
    <dgm:cxn modelId="{94BAB228-96F2-47A7-ACF5-6702BA5C3D53}" type="presParOf" srcId="{327200DE-58CC-4B7C-9E00-862A7612DFAA}" destId="{B72AE4B9-1D82-4841-81E8-7284B0DCEBBD}" srcOrd="1" destOrd="0" presId="urn:microsoft.com/office/officeart/2005/8/layout/hierarchy2"/>
    <dgm:cxn modelId="{24A2C857-5097-4BE9-8A5A-225C0525654C}" type="presParOf" srcId="{B72AE4B9-1D82-4841-81E8-7284B0DCEBBD}" destId="{64DD8BA4-3F4E-4582-94C6-98572DB02503}" srcOrd="0" destOrd="0" presId="urn:microsoft.com/office/officeart/2005/8/layout/hierarchy2"/>
    <dgm:cxn modelId="{7CD5BD0E-3B27-4870-AAD9-646E5D6DB4FA}" type="presParOf" srcId="{64DD8BA4-3F4E-4582-94C6-98572DB02503}" destId="{99B7DBAC-FC8F-4E17-9C56-1790C4BB83DA}" srcOrd="0" destOrd="0" presId="urn:microsoft.com/office/officeart/2005/8/layout/hierarchy2"/>
    <dgm:cxn modelId="{F975965E-F627-410B-8F10-BB7DA02BD8FC}" type="presParOf" srcId="{B72AE4B9-1D82-4841-81E8-7284B0DCEBBD}" destId="{39493D52-0772-40D6-8338-1F539CCF5C40}" srcOrd="1" destOrd="0" presId="urn:microsoft.com/office/officeart/2005/8/layout/hierarchy2"/>
    <dgm:cxn modelId="{94C748A7-2D9B-462C-9B40-2B625B98DDE3}" type="presParOf" srcId="{39493D52-0772-40D6-8338-1F539CCF5C40}" destId="{1AEC2544-62C2-48C7-BF53-7598D50C348B}" srcOrd="0" destOrd="0" presId="urn:microsoft.com/office/officeart/2005/8/layout/hierarchy2"/>
    <dgm:cxn modelId="{58AC3B89-09C9-4637-BF94-EBB2575EA368}" type="presParOf" srcId="{39493D52-0772-40D6-8338-1F539CCF5C40}" destId="{00FD6B58-2D86-41EF-BA1C-E43C72B6D906}" srcOrd="1" destOrd="0" presId="urn:microsoft.com/office/officeart/2005/8/layout/hierarchy2"/>
    <dgm:cxn modelId="{669BE926-9D5C-4AA2-81C5-F8890FD78457}" type="presParOf" srcId="{B72AE4B9-1D82-4841-81E8-7284B0DCEBBD}" destId="{96390D5A-B1BB-41DE-98BB-CCD33960BBE0}" srcOrd="2" destOrd="0" presId="urn:microsoft.com/office/officeart/2005/8/layout/hierarchy2"/>
    <dgm:cxn modelId="{0FB813A3-A3CA-49AD-AFB4-A88B050AD8CD}" type="presParOf" srcId="{96390D5A-B1BB-41DE-98BB-CCD33960BBE0}" destId="{52102967-E133-4129-ABD4-E563C2119517}" srcOrd="0" destOrd="0" presId="urn:microsoft.com/office/officeart/2005/8/layout/hierarchy2"/>
    <dgm:cxn modelId="{A32201E8-A1C3-49B5-8610-62409093CBDE}" type="presParOf" srcId="{B72AE4B9-1D82-4841-81E8-7284B0DCEBBD}" destId="{B1DBB146-595E-4B47-8103-DDD8D38A2D91}" srcOrd="3" destOrd="0" presId="urn:microsoft.com/office/officeart/2005/8/layout/hierarchy2"/>
    <dgm:cxn modelId="{25248793-EAAC-4075-BE26-E1CFB7095D11}" type="presParOf" srcId="{B1DBB146-595E-4B47-8103-DDD8D38A2D91}" destId="{08C3B3A4-F792-4311-AFC1-3C58C08405B3}" srcOrd="0" destOrd="0" presId="urn:microsoft.com/office/officeart/2005/8/layout/hierarchy2"/>
    <dgm:cxn modelId="{661AC704-3133-4C52-A093-83F028DBBF26}" type="presParOf" srcId="{B1DBB146-595E-4B47-8103-DDD8D38A2D91}" destId="{8B46501B-D5DB-4DAB-9C27-C0C20B7BD14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D03E344-0810-4A6B-BF85-828390DB6E8C}">
      <dsp:nvSpPr>
        <dsp:cNvPr id="0" name=""/>
        <dsp:cNvSpPr/>
      </dsp:nvSpPr>
      <dsp:spPr>
        <a:xfrm>
          <a:off x="1856554" y="1211772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Material</a:t>
          </a:r>
          <a:endParaRPr lang="es-ES" sz="1900" kern="1200" dirty="0"/>
        </a:p>
      </dsp:txBody>
      <dsp:txXfrm>
        <a:off x="1856554" y="1211772"/>
        <a:ext cx="1202055" cy="601027"/>
      </dsp:txXfrm>
    </dsp:sp>
    <dsp:sp modelId="{544E3687-BDE2-4EEB-AF41-889E62F359BA}">
      <dsp:nvSpPr>
        <dsp:cNvPr id="0" name=""/>
        <dsp:cNvSpPr/>
      </dsp:nvSpPr>
      <dsp:spPr>
        <a:xfrm rot="17945813">
          <a:off x="2804641" y="1068916"/>
          <a:ext cx="988760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988760" y="11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7945813">
        <a:off x="3274302" y="1055578"/>
        <a:ext cx="49438" cy="49438"/>
      </dsp:txXfrm>
    </dsp:sp>
    <dsp:sp modelId="{05820AA2-46BA-486A-92CC-7D0A269CB66B}">
      <dsp:nvSpPr>
        <dsp:cNvPr id="0" name=""/>
        <dsp:cNvSpPr/>
      </dsp:nvSpPr>
      <dsp:spPr>
        <a:xfrm>
          <a:off x="3539432" y="347795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Inanimado</a:t>
          </a:r>
          <a:endParaRPr lang="es-ES" sz="1900" kern="1200" dirty="0"/>
        </a:p>
      </dsp:txBody>
      <dsp:txXfrm>
        <a:off x="3539432" y="347795"/>
        <a:ext cx="1202055" cy="601027"/>
      </dsp:txXfrm>
    </dsp:sp>
    <dsp:sp modelId="{EB072480-8B14-4A43-9D34-67ADF79FC695}">
      <dsp:nvSpPr>
        <dsp:cNvPr id="0" name=""/>
        <dsp:cNvSpPr/>
      </dsp:nvSpPr>
      <dsp:spPr>
        <a:xfrm rot="19457599">
          <a:off x="4685831" y="464132"/>
          <a:ext cx="59213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592134" y="113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9457599">
        <a:off x="4967095" y="460710"/>
        <a:ext cx="29606" cy="29606"/>
      </dsp:txXfrm>
    </dsp:sp>
    <dsp:sp modelId="{11183E61-6666-462E-A54E-55BA0A7B6694}">
      <dsp:nvSpPr>
        <dsp:cNvPr id="0" name=""/>
        <dsp:cNvSpPr/>
      </dsp:nvSpPr>
      <dsp:spPr>
        <a:xfrm>
          <a:off x="5222309" y="2204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Masa</a:t>
          </a:r>
          <a:endParaRPr lang="es-ES" sz="1900" kern="1200" dirty="0"/>
        </a:p>
      </dsp:txBody>
      <dsp:txXfrm>
        <a:off x="5222309" y="2204"/>
        <a:ext cx="1202055" cy="601027"/>
      </dsp:txXfrm>
    </dsp:sp>
    <dsp:sp modelId="{76F4700C-2993-4B7B-908C-2C5914A27745}">
      <dsp:nvSpPr>
        <dsp:cNvPr id="0" name=""/>
        <dsp:cNvSpPr/>
      </dsp:nvSpPr>
      <dsp:spPr>
        <a:xfrm rot="2142401">
          <a:off x="4685831" y="809722"/>
          <a:ext cx="59213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592134" y="113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2142401">
        <a:off x="4967095" y="806301"/>
        <a:ext cx="29606" cy="29606"/>
      </dsp:txXfrm>
    </dsp:sp>
    <dsp:sp modelId="{10DE6459-D3EC-4069-A7BD-DEC6E17F2DD9}">
      <dsp:nvSpPr>
        <dsp:cNvPr id="0" name=""/>
        <dsp:cNvSpPr/>
      </dsp:nvSpPr>
      <dsp:spPr>
        <a:xfrm>
          <a:off x="5222309" y="693386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Objeto</a:t>
          </a:r>
          <a:endParaRPr lang="es-ES" sz="1900" kern="1200" dirty="0"/>
        </a:p>
      </dsp:txBody>
      <dsp:txXfrm>
        <a:off x="5222309" y="693386"/>
        <a:ext cx="1202055" cy="601027"/>
      </dsp:txXfrm>
    </dsp:sp>
    <dsp:sp modelId="{0FE86B4D-1EC1-4256-84F4-38CC00841DDD}">
      <dsp:nvSpPr>
        <dsp:cNvPr id="0" name=""/>
        <dsp:cNvSpPr/>
      </dsp:nvSpPr>
      <dsp:spPr>
        <a:xfrm rot="3654187">
          <a:off x="2804641" y="1932893"/>
          <a:ext cx="988760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988760" y="11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3654187">
        <a:off x="3274302" y="1919556"/>
        <a:ext cx="49438" cy="49438"/>
      </dsp:txXfrm>
    </dsp:sp>
    <dsp:sp modelId="{44F5FCF0-FE4A-47BD-8E65-3C53CD35F0D6}">
      <dsp:nvSpPr>
        <dsp:cNvPr id="0" name=""/>
        <dsp:cNvSpPr/>
      </dsp:nvSpPr>
      <dsp:spPr>
        <a:xfrm>
          <a:off x="3539432" y="2075750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Animado</a:t>
          </a:r>
          <a:endParaRPr lang="es-ES" sz="1900" kern="1200" dirty="0"/>
        </a:p>
      </dsp:txBody>
      <dsp:txXfrm>
        <a:off x="3539432" y="2075750"/>
        <a:ext cx="1202055" cy="601027"/>
      </dsp:txXfrm>
    </dsp:sp>
    <dsp:sp modelId="{3F488D48-BC59-4748-8202-8028CF2CBF97}">
      <dsp:nvSpPr>
        <dsp:cNvPr id="0" name=""/>
        <dsp:cNvSpPr/>
      </dsp:nvSpPr>
      <dsp:spPr>
        <a:xfrm rot="18289469">
          <a:off x="4560911" y="2019291"/>
          <a:ext cx="841975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841975" y="113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8289469">
        <a:off x="4960849" y="2009623"/>
        <a:ext cx="42098" cy="42098"/>
      </dsp:txXfrm>
    </dsp:sp>
    <dsp:sp modelId="{CCED09AC-05BD-42B3-97E7-377A26F0347A}">
      <dsp:nvSpPr>
        <dsp:cNvPr id="0" name=""/>
        <dsp:cNvSpPr/>
      </dsp:nvSpPr>
      <dsp:spPr>
        <a:xfrm>
          <a:off x="5222309" y="1384568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Animal</a:t>
          </a:r>
          <a:endParaRPr lang="es-ES" sz="1900" kern="1200" dirty="0"/>
        </a:p>
      </dsp:txBody>
      <dsp:txXfrm>
        <a:off x="5222309" y="1384568"/>
        <a:ext cx="1202055" cy="601027"/>
      </dsp:txXfrm>
    </dsp:sp>
    <dsp:sp modelId="{64A3EA9B-0446-4410-88F9-1E5B3785CDF6}">
      <dsp:nvSpPr>
        <dsp:cNvPr id="0" name=""/>
        <dsp:cNvSpPr/>
      </dsp:nvSpPr>
      <dsp:spPr>
        <a:xfrm>
          <a:off x="4741487" y="2364882"/>
          <a:ext cx="480822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480822" y="113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4969878" y="2364243"/>
        <a:ext cx="24041" cy="24041"/>
      </dsp:txXfrm>
    </dsp:sp>
    <dsp:sp modelId="{1537BFC1-742C-48AB-A034-6C8F8C0846D4}">
      <dsp:nvSpPr>
        <dsp:cNvPr id="0" name=""/>
        <dsp:cNvSpPr/>
      </dsp:nvSpPr>
      <dsp:spPr>
        <a:xfrm>
          <a:off x="5222309" y="2075750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Humano</a:t>
          </a:r>
          <a:endParaRPr lang="es-ES" sz="1900" kern="1200" dirty="0"/>
        </a:p>
      </dsp:txBody>
      <dsp:txXfrm>
        <a:off x="5222309" y="2075750"/>
        <a:ext cx="1202055" cy="601027"/>
      </dsp:txXfrm>
    </dsp:sp>
    <dsp:sp modelId="{264065FB-E588-4A91-B61D-06B22E48DFEC}">
      <dsp:nvSpPr>
        <dsp:cNvPr id="0" name=""/>
        <dsp:cNvSpPr/>
      </dsp:nvSpPr>
      <dsp:spPr>
        <a:xfrm rot="3310531">
          <a:off x="4560911" y="2710473"/>
          <a:ext cx="841975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841975" y="113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3310531">
        <a:off x="4960849" y="2700805"/>
        <a:ext cx="42098" cy="42098"/>
      </dsp:txXfrm>
    </dsp:sp>
    <dsp:sp modelId="{2F20E935-D75A-4F76-9D3B-3E9E728F941F}">
      <dsp:nvSpPr>
        <dsp:cNvPr id="0" name=""/>
        <dsp:cNvSpPr/>
      </dsp:nvSpPr>
      <dsp:spPr>
        <a:xfrm>
          <a:off x="5222309" y="2766932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Institución</a:t>
          </a:r>
          <a:endParaRPr lang="es-ES" sz="1900" kern="1200" dirty="0"/>
        </a:p>
      </dsp:txBody>
      <dsp:txXfrm>
        <a:off x="5222309" y="2766932"/>
        <a:ext cx="1202055" cy="601027"/>
      </dsp:txXfrm>
    </dsp:sp>
    <dsp:sp modelId="{B32BAA73-2667-404D-A6B6-0C023A3FE6A0}">
      <dsp:nvSpPr>
        <dsp:cNvPr id="0" name=""/>
        <dsp:cNvSpPr/>
      </dsp:nvSpPr>
      <dsp:spPr>
        <a:xfrm>
          <a:off x="1856554" y="3458113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Inmaterial</a:t>
          </a:r>
          <a:endParaRPr lang="es-ES" sz="1900" kern="1200" dirty="0"/>
        </a:p>
      </dsp:txBody>
      <dsp:txXfrm>
        <a:off x="1856554" y="3458113"/>
        <a:ext cx="1202055" cy="601027"/>
      </dsp:txXfrm>
    </dsp:sp>
    <dsp:sp modelId="{0FAA6A0D-F586-417D-83A8-BEA82FC5C6A3}">
      <dsp:nvSpPr>
        <dsp:cNvPr id="0" name=""/>
        <dsp:cNvSpPr/>
      </dsp:nvSpPr>
      <dsp:spPr>
        <a:xfrm rot="19457599">
          <a:off x="3002954" y="3574450"/>
          <a:ext cx="59213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592134" y="11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9457599">
        <a:off x="3284217" y="3571028"/>
        <a:ext cx="29606" cy="29606"/>
      </dsp:txXfrm>
    </dsp:sp>
    <dsp:sp modelId="{6A7D7CAA-B3B9-4981-978F-FE95911C29BD}">
      <dsp:nvSpPr>
        <dsp:cNvPr id="0" name=""/>
        <dsp:cNvSpPr/>
      </dsp:nvSpPr>
      <dsp:spPr>
        <a:xfrm>
          <a:off x="3539432" y="3112522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Concepto</a:t>
          </a:r>
          <a:endParaRPr lang="es-ES" sz="1900" kern="1200" dirty="0"/>
        </a:p>
      </dsp:txBody>
      <dsp:txXfrm>
        <a:off x="3539432" y="3112522"/>
        <a:ext cx="1202055" cy="601027"/>
      </dsp:txXfrm>
    </dsp:sp>
    <dsp:sp modelId="{ADA7D74C-119D-4070-A3BE-0F4FE1CA390A}">
      <dsp:nvSpPr>
        <dsp:cNvPr id="0" name=""/>
        <dsp:cNvSpPr/>
      </dsp:nvSpPr>
      <dsp:spPr>
        <a:xfrm rot="2142401">
          <a:off x="3002954" y="3920041"/>
          <a:ext cx="59213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592134" y="1138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2142401">
        <a:off x="3284217" y="3916619"/>
        <a:ext cx="29606" cy="29606"/>
      </dsp:txXfrm>
    </dsp:sp>
    <dsp:sp modelId="{00A51402-5919-4DE1-AC54-2854B5A7DA2E}">
      <dsp:nvSpPr>
        <dsp:cNvPr id="0" name=""/>
        <dsp:cNvSpPr/>
      </dsp:nvSpPr>
      <dsp:spPr>
        <a:xfrm>
          <a:off x="3539432" y="3803704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Situación</a:t>
          </a:r>
          <a:endParaRPr lang="es-ES" sz="1900" kern="1200" dirty="0"/>
        </a:p>
      </dsp:txBody>
      <dsp:txXfrm>
        <a:off x="3539432" y="3803704"/>
        <a:ext cx="1202055" cy="601027"/>
      </dsp:txXfrm>
    </dsp:sp>
    <dsp:sp modelId="{64DD8BA4-3F4E-4582-94C6-98572DB02503}">
      <dsp:nvSpPr>
        <dsp:cNvPr id="0" name=""/>
        <dsp:cNvSpPr/>
      </dsp:nvSpPr>
      <dsp:spPr>
        <a:xfrm rot="19457599">
          <a:off x="4685831" y="3920041"/>
          <a:ext cx="59213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592134" y="113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19457599">
        <a:off x="4967095" y="3916619"/>
        <a:ext cx="29606" cy="29606"/>
      </dsp:txXfrm>
    </dsp:sp>
    <dsp:sp modelId="{1AEC2544-62C2-48C7-BF53-7598D50C348B}">
      <dsp:nvSpPr>
        <dsp:cNvPr id="0" name=""/>
        <dsp:cNvSpPr/>
      </dsp:nvSpPr>
      <dsp:spPr>
        <a:xfrm>
          <a:off x="5222309" y="3458113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err="1" smtClean="0"/>
            <a:t>Sit</a:t>
          </a:r>
          <a:r>
            <a:rPr lang="es-ES" sz="1900" kern="1200" dirty="0" smtClean="0"/>
            <a:t>. Dinámica</a:t>
          </a:r>
          <a:endParaRPr lang="es-ES" sz="1900" kern="1200" dirty="0"/>
        </a:p>
      </dsp:txBody>
      <dsp:txXfrm>
        <a:off x="5222309" y="3458113"/>
        <a:ext cx="1202055" cy="601027"/>
      </dsp:txXfrm>
    </dsp:sp>
    <dsp:sp modelId="{96390D5A-B1BB-41DE-98BB-CCD33960BBE0}">
      <dsp:nvSpPr>
        <dsp:cNvPr id="0" name=""/>
        <dsp:cNvSpPr/>
      </dsp:nvSpPr>
      <dsp:spPr>
        <a:xfrm rot="2142401">
          <a:off x="4685831" y="4265632"/>
          <a:ext cx="592134" cy="22763"/>
        </a:xfrm>
        <a:custGeom>
          <a:avLst/>
          <a:gdLst/>
          <a:ahLst/>
          <a:cxnLst/>
          <a:rect l="0" t="0" r="0" b="0"/>
          <a:pathLst>
            <a:path>
              <a:moveTo>
                <a:pt x="0" y="11381"/>
              </a:moveTo>
              <a:lnTo>
                <a:pt x="592134" y="1138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 rot="2142401">
        <a:off x="4967095" y="4262210"/>
        <a:ext cx="29606" cy="29606"/>
      </dsp:txXfrm>
    </dsp:sp>
    <dsp:sp modelId="{08C3B3A4-F792-4311-AFC1-3C58C08405B3}">
      <dsp:nvSpPr>
        <dsp:cNvPr id="0" name=""/>
        <dsp:cNvSpPr/>
      </dsp:nvSpPr>
      <dsp:spPr>
        <a:xfrm>
          <a:off x="5222309" y="4149295"/>
          <a:ext cx="1202055" cy="6010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err="1" smtClean="0"/>
            <a:t>Sit</a:t>
          </a:r>
          <a:r>
            <a:rPr lang="es-ES" sz="1900" kern="1200" dirty="0" smtClean="0"/>
            <a:t>. estática</a:t>
          </a:r>
          <a:endParaRPr lang="es-ES" sz="1900" kern="1200" dirty="0"/>
        </a:p>
      </dsp:txBody>
      <dsp:txXfrm>
        <a:off x="5222309" y="4149295"/>
        <a:ext cx="1202055" cy="6010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49342E56-A320-4E32-A21E-B776185EF9C1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FEA1ADCC-5C5F-40A0-B5DC-BBF00D2FF353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9842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E7D946C8-307F-479B-BD54-D95107E8568B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C96DEF6B-8F56-41D1-9B5D-EC663C38BBE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655837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W. </a:t>
            </a:r>
            <a:r>
              <a:rPr lang="es-ES" dirty="0" err="1" smtClean="0"/>
              <a:t>Croft</a:t>
            </a:r>
            <a:r>
              <a:rPr lang="es-ES" dirty="0" smtClean="0"/>
              <a:t>, “</a:t>
            </a:r>
            <a:r>
              <a:rPr lang="es-ES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origins</a:t>
            </a:r>
            <a:r>
              <a:rPr lang="es-ES" baseline="0" dirty="0" smtClean="0"/>
              <a:t> of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grammar</a:t>
            </a:r>
            <a:r>
              <a:rPr lang="es-ES" baseline="0" dirty="0" smtClean="0"/>
              <a:t> in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verbalization</a:t>
            </a:r>
            <a:r>
              <a:rPr lang="es-ES" baseline="0" dirty="0" smtClean="0"/>
              <a:t> of </a:t>
            </a:r>
            <a:r>
              <a:rPr lang="es-ES" baseline="0" dirty="0" err="1" smtClean="0"/>
              <a:t>the</a:t>
            </a:r>
            <a:r>
              <a:rPr lang="es-ES" baseline="0" dirty="0" smtClean="0"/>
              <a:t> </a:t>
            </a:r>
            <a:r>
              <a:rPr lang="es-ES" baseline="0" dirty="0" err="1" smtClean="0"/>
              <a:t>experience</a:t>
            </a:r>
            <a:r>
              <a:rPr lang="es-ES" baseline="0" dirty="0" smtClean="0"/>
              <a:t>”, </a:t>
            </a:r>
            <a:r>
              <a:rPr lang="es-ES" i="1" baseline="0" dirty="0" err="1" smtClean="0"/>
              <a:t>Cognitive</a:t>
            </a:r>
            <a:r>
              <a:rPr lang="es-ES" i="1" baseline="0" dirty="0" smtClean="0"/>
              <a:t> </a:t>
            </a:r>
            <a:r>
              <a:rPr lang="es-ES" i="1" baseline="0" dirty="0" err="1" smtClean="0"/>
              <a:t>Linguistics</a:t>
            </a:r>
            <a:r>
              <a:rPr lang="es-ES" i="0" baseline="0" dirty="0" smtClean="0"/>
              <a:t> 18/3, 339-382.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DEF6B-8F56-41D1-9B5D-EC663C38BBEB}" type="slidenum">
              <a:rPr lang="es-ES" smtClean="0"/>
              <a:pPr/>
              <a:t>6</a:t>
            </a:fld>
            <a:endParaRPr 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706E8-D36D-4242-836D-7563895ECA49}" type="slidenum">
              <a:rPr lang="es-ES" smtClean="0"/>
              <a:pPr/>
              <a:t>57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1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Frawley‘s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(1992) roles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logical actors: agent, author, and instrument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logical recipients: patient,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experiencer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</a:t>
            </a:r>
            <a:r>
              <a:rPr lang="en-US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benefactive</a:t>
            </a:r>
            <a:endParaRPr lang="en-US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spatial roles: theme, source, and goal 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Non-participant roles: locative, reason, and purpose</a:t>
            </a:r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6DEF6B-8F56-41D1-9B5D-EC663C38BBEB}" type="slidenum">
              <a:rPr lang="es-ES" smtClean="0"/>
              <a:pPr/>
              <a:t>24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es-ES" sz="1300" dirty="0" smtClean="0"/>
              <a:t>Las restricciones de selección del verbo se describen mediante</a:t>
            </a:r>
            <a:r>
              <a:rPr lang="es-ES" sz="1300" baseline="0" dirty="0" smtClean="0"/>
              <a:t> categorías como [animado], [humano], [situación], que se refieren a las características semánticas inherentes de las </a:t>
            </a:r>
            <a:r>
              <a:rPr lang="es-ES" sz="1300" baseline="0" smtClean="0"/>
              <a:t>unidades léxicas.</a:t>
            </a:r>
            <a:endParaRPr lang="es-ES" sz="1300" smtClean="0"/>
          </a:p>
          <a:p>
            <a:pPr lvl="0"/>
            <a:r>
              <a:rPr lang="es-ES" sz="1300" dirty="0" smtClean="0"/>
              <a:t>Características </a:t>
            </a:r>
            <a:r>
              <a:rPr lang="es-ES" sz="1300" dirty="0"/>
              <a:t>semánticas de los actantes</a:t>
            </a:r>
            <a:endParaRPr lang="es-ES" sz="1300" b="1" i="1" dirty="0"/>
          </a:p>
          <a:p>
            <a:pPr lvl="0"/>
            <a:r>
              <a:rPr lang="es-ES" sz="1300" b="1" i="1" dirty="0" err="1"/>
              <a:t>mat</a:t>
            </a:r>
            <a:r>
              <a:rPr lang="es-ES" sz="1300" dirty="0"/>
              <a:t> (material): entidades con existencia independiente y dimensiones físicas, perceptibles sensorialmente</a:t>
            </a:r>
          </a:p>
          <a:p>
            <a:pPr lvl="1"/>
            <a:r>
              <a:rPr lang="es-ES" sz="1300" b="1" i="1" dirty="0" err="1"/>
              <a:t>inanim</a:t>
            </a:r>
            <a:r>
              <a:rPr lang="es-ES" sz="1300" dirty="0"/>
              <a:t> (inanimado):</a:t>
            </a:r>
          </a:p>
          <a:p>
            <a:pPr lvl="2"/>
            <a:r>
              <a:rPr lang="es-ES" sz="1300" b="1" i="1" dirty="0"/>
              <a:t>mas</a:t>
            </a:r>
            <a:r>
              <a:rPr lang="es-ES" sz="1300" dirty="0"/>
              <a:t> (masa):</a:t>
            </a:r>
          </a:p>
          <a:p>
            <a:pPr lvl="2"/>
            <a:r>
              <a:rPr lang="es-ES" sz="1300" b="1" i="1" dirty="0" err="1"/>
              <a:t>obj</a:t>
            </a:r>
            <a:r>
              <a:rPr lang="es-ES" sz="1300" i="1" dirty="0"/>
              <a:t> </a:t>
            </a:r>
            <a:r>
              <a:rPr lang="es-ES" sz="1300" dirty="0"/>
              <a:t>(objeto):</a:t>
            </a:r>
          </a:p>
          <a:p>
            <a:pPr lvl="2"/>
            <a:r>
              <a:rPr lang="es-ES" sz="1300" b="1" i="1" dirty="0" err="1"/>
              <a:t>plant</a:t>
            </a:r>
            <a:r>
              <a:rPr lang="es-ES" sz="1300" i="1" dirty="0"/>
              <a:t> </a:t>
            </a:r>
            <a:r>
              <a:rPr lang="es-ES" sz="1300" dirty="0"/>
              <a:t>(planta):</a:t>
            </a:r>
          </a:p>
          <a:p>
            <a:pPr lvl="1"/>
            <a:r>
              <a:rPr lang="es-ES" sz="1300" b="1" i="1" dirty="0" err="1"/>
              <a:t>anim</a:t>
            </a:r>
            <a:r>
              <a:rPr lang="es-ES" sz="1300" i="1" dirty="0"/>
              <a:t> </a:t>
            </a:r>
            <a:r>
              <a:rPr lang="es-ES" sz="1300" dirty="0"/>
              <a:t>(animado</a:t>
            </a:r>
            <a:r>
              <a:rPr lang="es-ES" sz="900" dirty="0"/>
              <a:t> </a:t>
            </a:r>
            <a:r>
              <a:rPr lang="es-ES" sz="1300" dirty="0"/>
              <a:t>):</a:t>
            </a:r>
          </a:p>
          <a:p>
            <a:pPr lvl="2"/>
            <a:r>
              <a:rPr lang="es-ES" sz="1300" b="1" i="1" dirty="0" err="1"/>
              <a:t>zool</a:t>
            </a:r>
            <a:r>
              <a:rPr lang="es-ES" sz="1300" i="1" dirty="0"/>
              <a:t> </a:t>
            </a:r>
            <a:r>
              <a:rPr lang="es-ES" sz="1300" dirty="0"/>
              <a:t>(animal):</a:t>
            </a:r>
          </a:p>
          <a:p>
            <a:pPr lvl="2"/>
            <a:r>
              <a:rPr lang="es-ES" sz="1300" b="1" i="1" dirty="0" err="1"/>
              <a:t>hum</a:t>
            </a:r>
            <a:r>
              <a:rPr lang="es-ES" sz="1300" i="1" dirty="0"/>
              <a:t> </a:t>
            </a:r>
            <a:r>
              <a:rPr lang="es-ES" sz="1300" dirty="0"/>
              <a:t>(humano):</a:t>
            </a:r>
          </a:p>
          <a:p>
            <a:pPr lvl="2"/>
            <a:r>
              <a:rPr lang="es-ES" sz="1300" b="1" i="1" dirty="0" err="1"/>
              <a:t>inst</a:t>
            </a:r>
            <a:r>
              <a:rPr lang="es-ES" sz="1300" i="1" dirty="0"/>
              <a:t> </a:t>
            </a:r>
            <a:r>
              <a:rPr lang="es-ES" sz="1300" dirty="0"/>
              <a:t>(institución):</a:t>
            </a:r>
          </a:p>
          <a:p>
            <a:pPr lvl="0"/>
            <a:r>
              <a:rPr lang="es-ES" sz="1300" b="1" i="1" dirty="0" err="1"/>
              <a:t>inmat</a:t>
            </a:r>
            <a:r>
              <a:rPr lang="es-ES" sz="1300" i="1" dirty="0"/>
              <a:t> </a:t>
            </a:r>
            <a:r>
              <a:rPr lang="es-ES" sz="1300" dirty="0"/>
              <a:t>(inmaterial): fenómenos perceptibles intelectualmente, sin existencia independiente, estados o procesos en los que participan entidades o atribuibles a ellas</a:t>
            </a:r>
          </a:p>
          <a:p>
            <a:pPr lvl="1"/>
            <a:r>
              <a:rPr lang="es-ES" sz="1300" b="1" i="1" dirty="0" err="1"/>
              <a:t>intel</a:t>
            </a:r>
            <a:r>
              <a:rPr lang="es-ES" sz="1300" i="1" dirty="0"/>
              <a:t> </a:t>
            </a:r>
            <a:r>
              <a:rPr lang="es-ES" sz="1300" dirty="0"/>
              <a:t>(concepto):</a:t>
            </a:r>
          </a:p>
          <a:p>
            <a:pPr lvl="1"/>
            <a:r>
              <a:rPr lang="es-ES" sz="1300" b="1" i="1" dirty="0"/>
              <a:t>situ</a:t>
            </a:r>
            <a:r>
              <a:rPr lang="es-ES" sz="1300" i="1" dirty="0"/>
              <a:t> </a:t>
            </a:r>
            <a:r>
              <a:rPr lang="es-ES" sz="1300" dirty="0"/>
              <a:t>(situación):</a:t>
            </a:r>
          </a:p>
          <a:p>
            <a:pPr lvl="2"/>
            <a:r>
              <a:rPr lang="es-ES" sz="1300" b="1" i="1" dirty="0" err="1"/>
              <a:t>situest</a:t>
            </a:r>
            <a:r>
              <a:rPr lang="es-ES" sz="1300" i="1" dirty="0"/>
              <a:t> </a:t>
            </a:r>
            <a:r>
              <a:rPr lang="es-ES" sz="1300" dirty="0"/>
              <a:t>(situación estática):</a:t>
            </a:r>
          </a:p>
          <a:p>
            <a:pPr lvl="2"/>
            <a:r>
              <a:rPr lang="es-ES" sz="1300" b="1" i="1" dirty="0" err="1"/>
              <a:t>situdin</a:t>
            </a:r>
            <a:r>
              <a:rPr lang="es-ES" sz="1300" i="1" dirty="0"/>
              <a:t> </a:t>
            </a:r>
            <a:r>
              <a:rPr lang="es-ES" sz="1300" dirty="0"/>
              <a:t>(situación dinámica):</a:t>
            </a:r>
          </a:p>
          <a:p>
            <a:r>
              <a:rPr lang="es-ES" sz="1300" dirty="0"/>
              <a:t> 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706E8-D36D-4242-836D-7563895ECA49}" type="slidenum">
              <a:rPr lang="es-ES" smtClean="0"/>
              <a:pPr/>
              <a:t>50</a:t>
            </a:fld>
            <a:endParaRPr 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706E8-D36D-4242-836D-7563895ECA49}" type="slidenum">
              <a:rPr lang="es-ES" smtClean="0"/>
              <a:pPr/>
              <a:t>51</a:t>
            </a:fld>
            <a:endParaRPr 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Al contrastar verbos españoles  con sus equivalentes alemanes observamos además que las preferencias / restricciones de selección pueden variar. Por ejemplo, los verbos </a:t>
            </a:r>
            <a:r>
              <a:rPr lang="de-DE" i="1" dirty="0" smtClean="0"/>
              <a:t>brechen/zerbrechen </a:t>
            </a:r>
            <a:r>
              <a:rPr lang="de-DE" dirty="0" smtClean="0"/>
              <a:t>y </a:t>
            </a:r>
            <a:r>
              <a:rPr lang="de-DE" i="1" dirty="0" smtClean="0"/>
              <a:t>reißen/zerreißen </a:t>
            </a:r>
            <a:r>
              <a:rPr lang="de-DE" dirty="0" smtClean="0"/>
              <a:t>actúan como equivalentes de </a:t>
            </a:r>
            <a:r>
              <a:rPr lang="de-DE" i="1" dirty="0" smtClean="0"/>
              <a:t>romper</a:t>
            </a:r>
            <a:r>
              <a:rPr lang="de-DE" dirty="0" smtClean="0"/>
              <a:t> en contextos diferentes, dependiendo de rasgos más específicos del OD: </a:t>
            </a:r>
            <a:r>
              <a:rPr lang="de-DE" i="1" dirty="0" smtClean="0"/>
              <a:t>brechen/zerbrechen </a:t>
            </a:r>
            <a:r>
              <a:rPr lang="de-DE" dirty="0" smtClean="0"/>
              <a:t>se combina con objetos rigidos, </a:t>
            </a:r>
            <a:r>
              <a:rPr lang="de-DE" i="1" dirty="0" smtClean="0"/>
              <a:t>reißen/zerreißen </a:t>
            </a:r>
            <a:r>
              <a:rPr lang="de-DE" dirty="0" smtClean="0"/>
              <a:t>con objetos blandos o flexibles. En consecuencia, la traducción de </a:t>
            </a:r>
            <a:r>
              <a:rPr lang="de-DE" i="1" dirty="0" smtClean="0"/>
              <a:t>romper</a:t>
            </a:r>
            <a:r>
              <a:rPr lang="de-DE" dirty="0" smtClean="0"/>
              <a:t> depende de las características semánticas del OD que lo acompaña. </a:t>
            </a:r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706E8-D36D-4242-836D-7563895ECA49}" type="slidenum">
              <a:rPr lang="es-ES" smtClean="0"/>
              <a:pPr/>
              <a:t>52</a:t>
            </a:fld>
            <a:endParaRPr 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de-DE" dirty="0" smtClean="0"/>
              <a:t> </a:t>
            </a:r>
            <a:endParaRPr lang="es-ES" dirty="0" smtClean="0"/>
          </a:p>
          <a:p>
            <a:r>
              <a:rPr lang="de-DE" dirty="0" smtClean="0"/>
              <a:t>Este tipo de hechos contrastivos corroboran </a:t>
            </a:r>
            <a:r>
              <a:rPr lang="de-DE" b="1" dirty="0" smtClean="0"/>
              <a:t>la necesidad de describir las restricciones léxicas en la combinatoria de los verbos</a:t>
            </a:r>
            <a:r>
              <a:rPr lang="de-DE" dirty="0" smtClean="0"/>
              <a:t>. </a:t>
            </a:r>
          </a:p>
          <a:p>
            <a:endParaRPr lang="de-DE" dirty="0" smtClean="0"/>
          </a:p>
          <a:p>
            <a:r>
              <a:rPr lang="de-DE" dirty="0" smtClean="0"/>
              <a:t>[En realidad los casos mencionados hasta ahora podrían servir también para ilustrar el problema de la „granularity“ o nivel de detalle de clasificaciones como la que usamos en el DCVVEA]</a:t>
            </a:r>
            <a:endParaRPr lang="es-ES" dirty="0" smtClean="0"/>
          </a:p>
          <a:p>
            <a:r>
              <a:rPr lang="de-DE" dirty="0" smtClean="0"/>
              <a:t> </a:t>
            </a:r>
            <a:endParaRPr lang="es-ES" dirty="0" smtClean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706E8-D36D-4242-836D-7563895ECA49}" type="slidenum">
              <a:rPr lang="es-ES" smtClean="0"/>
              <a:pPr/>
              <a:t>53</a:t>
            </a:fld>
            <a:endParaRPr 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90478">
              <a:defRPr/>
            </a:pPr>
            <a:endParaRPr lang="de-DE" sz="13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706E8-D36D-4242-836D-7563895ECA49}" type="slidenum">
              <a:rPr lang="es-ES" smtClean="0"/>
              <a:pPr/>
              <a:t>54</a:t>
            </a:fld>
            <a:endParaRPr 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706E8-D36D-4242-836D-7563895ECA49}" type="slidenum">
              <a:rPr lang="es-ES" smtClean="0"/>
              <a:pPr/>
              <a:t>55</a:t>
            </a:fld>
            <a:endParaRPr 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 fontScale="62500" lnSpcReduction="20000"/>
          </a:bodyPr>
          <a:lstStyle/>
          <a:p>
            <a:pPr algn="l"/>
            <a:endParaRPr lang="es-ES" sz="1500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C706E8-D36D-4242-836D-7563895ECA49}" type="slidenum">
              <a:rPr lang="es-ES" smtClean="0"/>
              <a:pPr/>
              <a:t>56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AE17D862-0BEA-417A-9526-4A9C11B3D067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20/02/2017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://adesse.uvigo.es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adesse.uvigo.es/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://adesse.uvigo.es/data/clases.php" TargetMode="External"/><Relationship Id="rId1" Type="http://schemas.openxmlformats.org/officeDocument/2006/relationships/slideLayout" Target="../slideLayouts/slideLayout1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adesse.uvigo.es/Docu/Roles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ebs.uvigo.es/weba575/jmgm/public.htm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hispanoteca.eu/Gram%C3%A1ticas/Gram%C3%A1tica%20espa%C3%B1ola/Verbos%20-%20Clasificaci%C3%B3n%20sem%C3%A1ntica.htm" TargetMode="External"/><Relationship Id="rId2" Type="http://schemas.openxmlformats.org/officeDocument/2006/relationships/hyperlink" Target="http://adesse.uvigo.es/index.php/ADESSE/Fundamento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ebs.uvigo.es/weba575/jmgm/public.htm" TargetMode="Externa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/>
          <p:cNvSpPr>
            <a:spLocks noGrp="1"/>
          </p:cNvSpPr>
          <p:nvPr>
            <p:ph type="ctrTitle"/>
          </p:nvPr>
        </p:nvSpPr>
        <p:spPr>
          <a:xfrm>
            <a:off x="684213" y="1557338"/>
            <a:ext cx="7772400" cy="1828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s-ES" dirty="0" smtClean="0"/>
              <a:t/>
            </a:r>
            <a:br>
              <a:rPr lang="es-ES" dirty="0" smtClean="0"/>
            </a:br>
            <a:r>
              <a:rPr lang="es-ES" sz="4000" b="1" dirty="0" smtClean="0"/>
              <a:t> </a:t>
            </a:r>
            <a:r>
              <a:rPr lang="es-ES" sz="4000" dirty="0" smtClean="0"/>
              <a:t>TEMA </a:t>
            </a:r>
            <a:r>
              <a:rPr lang="es-ES" sz="4000" dirty="0" smtClean="0"/>
              <a:t>2</a:t>
            </a: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4000" dirty="0" smtClean="0"/>
              <a:t>La estructura sintáctico-semántica de la cláusula</a:t>
            </a:r>
            <a:r>
              <a:rPr lang="es-ES" sz="4000" dirty="0" smtClean="0"/>
              <a:t/>
            </a:r>
            <a:br>
              <a:rPr lang="es-ES" sz="4000" dirty="0" smtClean="0"/>
            </a:br>
            <a:endParaRPr lang="es-ES" sz="2800" dirty="0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E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s-ES" b="1" dirty="0" smtClean="0">
                <a:solidFill>
                  <a:srgbClr val="1F0BB5"/>
                </a:solidFill>
              </a:rPr>
              <a:t>Gramática española 2: Sintaxis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rgbClr val="1F0BB5"/>
                </a:solidFill>
              </a:rPr>
              <a:t>2016-2017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s-ES" b="1" dirty="0" smtClean="0">
                <a:solidFill>
                  <a:srgbClr val="1F0BB5"/>
                </a:solidFill>
              </a:rPr>
              <a:t>USC</a:t>
            </a:r>
            <a:endParaRPr lang="es-ES" b="1" dirty="0">
              <a:solidFill>
                <a:srgbClr val="1F0BB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1. Tipos de situaciones, participantes y clases de entidades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2800" dirty="0" smtClean="0"/>
          </a:p>
          <a:p>
            <a:pPr>
              <a:buNone/>
            </a:pPr>
            <a:r>
              <a:rPr lang="es-ES" sz="2800" dirty="0" smtClean="0"/>
              <a:t>	Las cláusulas, y en particular los verbos como su eje o núcleo, tienen un papel crucial </a:t>
            </a:r>
            <a:r>
              <a:rPr lang="es-ES" sz="2800" dirty="0" smtClean="0">
                <a:solidFill>
                  <a:srgbClr val="0000FF"/>
                </a:solidFill>
              </a:rPr>
              <a:t>como </a:t>
            </a:r>
            <a:r>
              <a:rPr lang="es-ES" sz="2800" b="1" dirty="0" smtClean="0">
                <a:solidFill>
                  <a:srgbClr val="0000FF"/>
                </a:solidFill>
              </a:rPr>
              <a:t>unidades </a:t>
            </a:r>
            <a:r>
              <a:rPr lang="es-ES" sz="2800" b="1" dirty="0" err="1" smtClean="0">
                <a:solidFill>
                  <a:srgbClr val="0000FF"/>
                </a:solidFill>
              </a:rPr>
              <a:t>categorizadoras</a:t>
            </a:r>
            <a:r>
              <a:rPr lang="es-ES" sz="2800" b="1" dirty="0" smtClean="0">
                <a:solidFill>
                  <a:srgbClr val="0000FF"/>
                </a:solidFill>
              </a:rPr>
              <a:t> de eventos</a:t>
            </a:r>
            <a:r>
              <a:rPr lang="es-ES" sz="2800" dirty="0" smtClean="0"/>
              <a:t>. En función del evento particular y del número y papel de los participantes que consideremos relevantes en cada fragmento de experiencia, los hablantes seleccionamos determinados </a:t>
            </a:r>
            <a:r>
              <a:rPr lang="es-ES" sz="2800" b="1" dirty="0" smtClean="0">
                <a:solidFill>
                  <a:srgbClr val="0000FF"/>
                </a:solidFill>
              </a:rPr>
              <a:t>verbos</a:t>
            </a:r>
            <a:r>
              <a:rPr lang="es-ES" sz="2800" dirty="0" smtClean="0"/>
              <a:t> y  determinados </a:t>
            </a:r>
            <a:r>
              <a:rPr lang="es-ES" sz="2800" b="1" dirty="0" smtClean="0">
                <a:solidFill>
                  <a:srgbClr val="0000FF"/>
                </a:solidFill>
              </a:rPr>
              <a:t>esquemas </a:t>
            </a:r>
            <a:r>
              <a:rPr lang="es-ES" sz="2800" b="1" dirty="0" err="1" smtClean="0">
                <a:solidFill>
                  <a:srgbClr val="0000FF"/>
                </a:solidFill>
              </a:rPr>
              <a:t>actanciales</a:t>
            </a:r>
            <a:r>
              <a:rPr lang="es-ES" sz="2800" dirty="0" smtClean="0">
                <a:solidFill>
                  <a:srgbClr val="0000FF"/>
                </a:solidFill>
              </a:rPr>
              <a:t>.</a:t>
            </a:r>
            <a:endParaRPr lang="es-ES" sz="28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1. Tipos de situaciones, participantes y clases de entidades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pPr marL="514350" lvl="0" indent="-514350">
              <a:buFont typeface="+mj-lt"/>
              <a:buAutoNum type="arabicPeriod" startAt="5"/>
            </a:pPr>
            <a:endParaRPr lang="es-ES" sz="2800" dirty="0" smtClean="0"/>
          </a:p>
          <a:p>
            <a:pPr marL="514350" lvl="0" indent="-514350">
              <a:buFont typeface="+mj-lt"/>
              <a:buAutoNum type="arabicPeriod" startAt="5"/>
            </a:pPr>
            <a:r>
              <a:rPr lang="es-ES" sz="2800" dirty="0" smtClean="0"/>
              <a:t>La clienta le </a:t>
            </a:r>
            <a:r>
              <a:rPr lang="es-ES" sz="2800" b="1" dirty="0" smtClean="0"/>
              <a:t>paga</a:t>
            </a:r>
            <a:r>
              <a:rPr lang="es-ES" sz="2800" dirty="0" smtClean="0"/>
              <a:t> la compra al dependiente con veinte dólares</a:t>
            </a:r>
          </a:p>
          <a:p>
            <a:pPr marL="514350" lvl="0" indent="-514350">
              <a:buFont typeface="+mj-lt"/>
              <a:buAutoNum type="arabicPeriod" startAt="5"/>
            </a:pPr>
            <a:endParaRPr lang="es-ES" sz="2800" dirty="0" smtClean="0"/>
          </a:p>
          <a:p>
            <a:pPr marL="514350" lvl="0" indent="-514350">
              <a:buFont typeface="+mj-lt"/>
              <a:buAutoNum type="arabicPeriod" startAt="5"/>
            </a:pPr>
            <a:r>
              <a:rPr lang="es-ES" sz="2800" dirty="0" smtClean="0"/>
              <a:t>La clienta le </a:t>
            </a:r>
            <a:r>
              <a:rPr lang="es-ES" sz="2800" b="1" dirty="0" smtClean="0"/>
              <a:t>paga</a:t>
            </a:r>
            <a:r>
              <a:rPr lang="es-ES" sz="2800" dirty="0" smtClean="0"/>
              <a:t> al dependiente veinte dólares por la compra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1. Tipos de situaciones, participantes y clases de entidades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361950" algn="l"/>
              </a:tabLst>
            </a:pPr>
            <a:r>
              <a:rPr lang="es-ES" sz="2400" dirty="0" smtClean="0"/>
              <a:t>	Las cláusulas representan </a:t>
            </a:r>
            <a:r>
              <a:rPr lang="es-ES" sz="2400" b="1" dirty="0" smtClean="0">
                <a:solidFill>
                  <a:srgbClr val="0000FF"/>
                </a:solidFill>
              </a:rPr>
              <a:t>eventos</a:t>
            </a:r>
            <a:r>
              <a:rPr lang="es-ES" sz="2400" dirty="0" smtClean="0"/>
              <a:t> (situaciones o estados de cosas) en los que intervienen </a:t>
            </a:r>
            <a:r>
              <a:rPr lang="es-ES" sz="2400" b="1" dirty="0" smtClean="0">
                <a:solidFill>
                  <a:srgbClr val="0000FF"/>
                </a:solidFill>
              </a:rPr>
              <a:t>participantes</a:t>
            </a:r>
            <a:r>
              <a:rPr lang="es-ES" sz="2400" dirty="0" smtClean="0"/>
              <a:t> de diverso tipo, diferentes tanto por el papel que desempeñan -</a:t>
            </a:r>
            <a:r>
              <a:rPr lang="es-ES" sz="2400" b="1" dirty="0" smtClean="0">
                <a:solidFill>
                  <a:srgbClr val="0000FF"/>
                </a:solidFill>
              </a:rPr>
              <a:t>rol o función semántica- </a:t>
            </a:r>
            <a:r>
              <a:rPr lang="es-ES" sz="2400" dirty="0" smtClean="0"/>
              <a:t>como por la </a:t>
            </a:r>
            <a:r>
              <a:rPr lang="es-ES" sz="2400" b="1" dirty="0" smtClean="0">
                <a:solidFill>
                  <a:srgbClr val="0000FF"/>
                </a:solidFill>
              </a:rPr>
              <a:t>clase de entidad </a:t>
            </a:r>
            <a:r>
              <a:rPr lang="es-ES" sz="2400" dirty="0" smtClean="0"/>
              <a:t>representada (entidades animadas, inanimadas, abstractas, etc.).</a:t>
            </a:r>
          </a:p>
          <a:p>
            <a:pPr marL="0" indent="0">
              <a:buNone/>
              <a:tabLst>
                <a:tab pos="361950" algn="l"/>
              </a:tabLst>
            </a:pPr>
            <a:endParaRPr lang="es-ES" sz="2400" dirty="0" smtClean="0"/>
          </a:p>
          <a:p>
            <a:r>
              <a:rPr lang="es-ES" sz="2400" dirty="0" smtClean="0"/>
              <a:t>Las cláusulas de cada lengua simbolizan los eventos de forma </a:t>
            </a:r>
            <a:r>
              <a:rPr lang="es-ES" sz="2400" b="1" dirty="0" smtClean="0">
                <a:solidFill>
                  <a:srgbClr val="0000FF"/>
                </a:solidFill>
              </a:rPr>
              <a:t>convencional</a:t>
            </a:r>
            <a:r>
              <a:rPr lang="es-ES" sz="2400" dirty="0" smtClean="0"/>
              <a:t>, pero presentan también un componente de </a:t>
            </a:r>
            <a:r>
              <a:rPr lang="es-ES" sz="2400" b="1" dirty="0" smtClean="0">
                <a:solidFill>
                  <a:srgbClr val="0000FF"/>
                </a:solidFill>
              </a:rPr>
              <a:t>motivación</a:t>
            </a:r>
            <a:r>
              <a:rPr lang="es-ES" sz="2400" dirty="0" smtClean="0"/>
              <a:t> que permite identificar ciertas correspondencias entre sus constituyentes funcionales y los participantes en la situación. 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Funciones sintácticas, semánticas e informativas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s-ES" sz="2400" dirty="0" smtClean="0"/>
              <a:t>7. 		a. María invitó a Pedro</a:t>
            </a:r>
          </a:p>
          <a:p>
            <a:pPr>
              <a:buNone/>
            </a:pPr>
            <a:r>
              <a:rPr lang="es-ES" sz="2400" dirty="0" smtClean="0"/>
              <a:t>		b. A Pedro lo invitó María</a:t>
            </a:r>
          </a:p>
          <a:p>
            <a:pPr lvl="0">
              <a:lnSpc>
                <a:spcPct val="150000"/>
              </a:lnSpc>
              <a:spcBef>
                <a:spcPts val="1200"/>
              </a:spcBef>
              <a:buNone/>
            </a:pPr>
            <a:r>
              <a:rPr lang="es-ES" sz="2400" dirty="0" smtClean="0"/>
              <a:t>8.		a. María invitó a Pedro		  </a:t>
            </a:r>
          </a:p>
          <a:p>
            <a:pPr>
              <a:buNone/>
            </a:pPr>
            <a:r>
              <a:rPr lang="es-ES" sz="2400" dirty="0" smtClean="0"/>
              <a:t>		b. Pedro invitó a María</a:t>
            </a:r>
          </a:p>
          <a:p>
            <a:pPr lvl="0">
              <a:lnSpc>
                <a:spcPct val="150000"/>
              </a:lnSpc>
              <a:buNone/>
            </a:pPr>
            <a:r>
              <a:rPr lang="es-ES" sz="2400" dirty="0" smtClean="0"/>
              <a:t>9.		a. Carmen sustituyó a Andrés    </a:t>
            </a:r>
          </a:p>
          <a:p>
            <a:pPr>
              <a:buNone/>
            </a:pPr>
            <a:r>
              <a:rPr lang="es-ES" sz="2400" dirty="0" smtClean="0"/>
              <a:t>		b.  Andrés sustituyó a Carmen</a:t>
            </a:r>
          </a:p>
          <a:p>
            <a:pPr lvl="0">
              <a:lnSpc>
                <a:spcPct val="150000"/>
              </a:lnSpc>
              <a:buNone/>
            </a:pPr>
            <a:r>
              <a:rPr lang="es-ES" sz="2400" dirty="0" smtClean="0"/>
              <a:t>10.	a. La niña manchó la pared con la mano   </a:t>
            </a:r>
          </a:p>
          <a:p>
            <a:pPr>
              <a:buNone/>
            </a:pPr>
            <a:r>
              <a:rPr lang="es-ES" sz="2400" dirty="0" smtClean="0"/>
              <a:t>		b.  La niña se manchó la mano con la pared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smtClean="0"/>
              <a:t>Funciones sintácticas y semánticas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 marL="0" lvl="0" indent="0">
              <a:buNone/>
            </a:pPr>
            <a:r>
              <a:rPr lang="es-ES" sz="2400" dirty="0" smtClean="0">
                <a:solidFill>
                  <a:srgbClr val="0000FF"/>
                </a:solidFill>
              </a:rPr>
              <a:t>Desempeñar una misma función sintáctica no implica identidad de función semántica</a:t>
            </a:r>
          </a:p>
          <a:p>
            <a:pPr lvl="0">
              <a:buNone/>
            </a:pPr>
            <a:endParaRPr lang="es-ES" sz="2400" dirty="0" smtClean="0"/>
          </a:p>
          <a:p>
            <a:pPr lvl="0">
              <a:buNone/>
            </a:pPr>
            <a:r>
              <a:rPr lang="es-ES" sz="2400" dirty="0" smtClean="0"/>
              <a:t>11.	a. El gobierno cambió</a:t>
            </a:r>
            <a:r>
              <a:rPr lang="es-ES" sz="2400" i="1" dirty="0" smtClean="0"/>
              <a:t>      </a:t>
            </a:r>
            <a:endParaRPr lang="es-ES" sz="2400" dirty="0" smtClean="0"/>
          </a:p>
          <a:p>
            <a:pPr>
              <a:buNone/>
            </a:pPr>
            <a:r>
              <a:rPr lang="es-ES" sz="2400" i="1" dirty="0" smtClean="0"/>
              <a:t> 		</a:t>
            </a:r>
            <a:r>
              <a:rPr lang="es-ES" sz="2400" dirty="0" smtClean="0"/>
              <a:t>b. El gobierno cambió las normas</a:t>
            </a:r>
          </a:p>
          <a:p>
            <a:pPr lvl="0">
              <a:lnSpc>
                <a:spcPct val="150000"/>
              </a:lnSpc>
              <a:buNone/>
            </a:pPr>
            <a:r>
              <a:rPr lang="es-ES" sz="2400" dirty="0" smtClean="0"/>
              <a:t>12.	a. La directora sustituyó a Andrés</a:t>
            </a:r>
          </a:p>
          <a:p>
            <a:pPr>
              <a:buNone/>
            </a:pPr>
            <a:r>
              <a:rPr lang="es-ES" sz="2400" dirty="0" smtClean="0"/>
              <a:t>		b. La directora sustituyó a</a:t>
            </a:r>
            <a:r>
              <a:rPr lang="es-ES" sz="2400" i="1" dirty="0" smtClean="0"/>
              <a:t> </a:t>
            </a:r>
            <a:r>
              <a:rPr lang="es-ES" sz="2400" dirty="0" smtClean="0"/>
              <a:t>Andrés por Carmen</a:t>
            </a:r>
          </a:p>
          <a:p>
            <a:pPr lvl="0">
              <a:lnSpc>
                <a:spcPct val="150000"/>
              </a:lnSpc>
              <a:buNone/>
            </a:pPr>
            <a:r>
              <a:rPr lang="es-ES" sz="2400" dirty="0" smtClean="0"/>
              <a:t>13.	a. Pedro le miente a Pablo</a:t>
            </a:r>
          </a:p>
          <a:p>
            <a:pPr>
              <a:buNone/>
            </a:pPr>
            <a:r>
              <a:rPr lang="es-ES" sz="2400" dirty="0" smtClean="0"/>
              <a:t>		b. Pedro le gusta a Pablo</a:t>
            </a:r>
          </a:p>
          <a:p>
            <a:pPr>
              <a:buNone/>
            </a:pPr>
            <a:endParaRPr lang="es-ES" sz="24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600" dirty="0" smtClean="0"/>
              <a:t>Funciones sintácticas y semánticas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0" lvl="0" indent="0">
              <a:buNone/>
            </a:pPr>
            <a:r>
              <a:rPr lang="es-ES" sz="2800" dirty="0" smtClean="0">
                <a:solidFill>
                  <a:srgbClr val="0000FF"/>
                </a:solidFill>
              </a:rPr>
              <a:t>Un cambio de función sintáctica no siempre implica alteración de la función semántica</a:t>
            </a:r>
          </a:p>
          <a:p>
            <a:pPr lvl="0">
              <a:buNone/>
            </a:pPr>
            <a:endParaRPr lang="es-ES" sz="2800" dirty="0" smtClean="0"/>
          </a:p>
          <a:p>
            <a:pPr lvl="0">
              <a:buNone/>
            </a:pPr>
            <a:r>
              <a:rPr lang="es-ES" sz="2800" dirty="0" smtClean="0"/>
              <a:t>14.	a. Los disparos asustaron al perro</a:t>
            </a:r>
          </a:p>
          <a:p>
            <a:pPr>
              <a:buNone/>
            </a:pPr>
            <a:r>
              <a:rPr lang="es-ES" sz="2800" dirty="0" smtClean="0"/>
              <a:t>		b. El perro se asustó con los disparos</a:t>
            </a:r>
          </a:p>
          <a:p>
            <a:pPr>
              <a:buNone/>
            </a:pPr>
            <a:endParaRPr lang="es-ES" sz="2800" dirty="0" smtClean="0"/>
          </a:p>
          <a:p>
            <a:pPr lvl="0">
              <a:buNone/>
            </a:pPr>
            <a:r>
              <a:rPr lang="es-ES" sz="2800" dirty="0" smtClean="0"/>
              <a:t>15	a. El gobierno ha subido el IVA del 18 al 21%</a:t>
            </a:r>
          </a:p>
          <a:p>
            <a:pPr>
              <a:buNone/>
            </a:pPr>
            <a:r>
              <a:rPr lang="es-ES" sz="2800" i="1" dirty="0" smtClean="0"/>
              <a:t> 		</a:t>
            </a:r>
            <a:r>
              <a:rPr lang="es-ES" sz="2800" dirty="0" smtClean="0"/>
              <a:t>b.  El IVA ha subido del 18 al 21%</a:t>
            </a:r>
          </a:p>
          <a:p>
            <a:pPr lvl="0">
              <a:lnSpc>
                <a:spcPct val="150000"/>
              </a:lnSpc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Funciones semánticas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	</a:t>
            </a:r>
          </a:p>
          <a:p>
            <a:pPr>
              <a:buNone/>
            </a:pPr>
            <a:r>
              <a:rPr lang="es-ES" dirty="0" smtClean="0"/>
              <a:t>	Las funciones semánticas indican cómo contribuyen las entidades representadas por los constituyentes de las cláusulas a la situación o estado de cosas</a:t>
            </a:r>
            <a:r>
              <a:rPr lang="es-ES" i="1" dirty="0" smtClean="0"/>
              <a:t> </a:t>
            </a:r>
            <a:r>
              <a:rPr lang="es-ES" dirty="0" smtClean="0"/>
              <a:t>denotado por las mismas. 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Funciones semánticas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640960" cy="504056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2800" b="1" dirty="0" smtClean="0"/>
              <a:t>Agente</a:t>
            </a:r>
            <a:endParaRPr lang="es-ES" sz="2800" dirty="0" smtClean="0"/>
          </a:p>
          <a:p>
            <a:pPr marL="0" indent="0">
              <a:buNone/>
            </a:pPr>
            <a:r>
              <a:rPr lang="es-ES" sz="2800" dirty="0" smtClean="0"/>
              <a:t>Es el iniciador animado, causante, ejecutor o instigador de una acción, que actúa voluntariamente, es responsable de la acción y es su causa directa. Normalmente el agente es humano y la </a:t>
            </a:r>
            <a:r>
              <a:rPr lang="es-ES" sz="2800" dirty="0" err="1" smtClean="0"/>
              <a:t>agentividad</a:t>
            </a:r>
            <a:r>
              <a:rPr lang="es-ES" sz="2800" dirty="0" smtClean="0"/>
              <a:t> está vinculada con la volición, el deseo, la intencionalidad y la responsabilidad:</a:t>
            </a:r>
          </a:p>
          <a:p>
            <a:pPr marL="0" indent="0">
              <a:buNone/>
            </a:pPr>
            <a:endParaRPr lang="es-ES" sz="2800" dirty="0" smtClean="0"/>
          </a:p>
          <a:p>
            <a:pPr marL="514350" lvl="0" indent="-514350">
              <a:buFont typeface="+mj-lt"/>
              <a:buAutoNum type="arabicPeriod" startAt="16"/>
            </a:pPr>
            <a:r>
              <a:rPr lang="es-ES" sz="2800" u="sng" dirty="0" smtClean="0"/>
              <a:t>El atleta </a:t>
            </a:r>
            <a:r>
              <a:rPr lang="es-ES" sz="2800" dirty="0" smtClean="0"/>
              <a:t>corre en el estadio todos los días</a:t>
            </a:r>
          </a:p>
          <a:p>
            <a:pPr marL="514350" lvl="0" indent="-514350">
              <a:buFont typeface="+mj-lt"/>
              <a:buAutoNum type="arabicPeriod" startAt="17"/>
            </a:pPr>
            <a:r>
              <a:rPr lang="es-ES" sz="2800" u="sng" dirty="0" smtClean="0"/>
              <a:t>María</a:t>
            </a:r>
            <a:r>
              <a:rPr lang="es-ES" sz="2800" dirty="0" smtClean="0"/>
              <a:t> escribió una carta al defensor del consumidor</a:t>
            </a:r>
          </a:p>
          <a:p>
            <a:pPr marL="514350" lvl="0" indent="-514350">
              <a:buFont typeface="+mj-lt"/>
              <a:buAutoNum type="arabicPeriod" startAt="17"/>
            </a:pPr>
            <a:r>
              <a:rPr lang="es-ES" sz="2800" dirty="0" smtClean="0"/>
              <a:t>Ese edificio fue diseñado por</a:t>
            </a:r>
            <a:r>
              <a:rPr lang="es-ES" sz="2800" u="sng" dirty="0" smtClean="0"/>
              <a:t> una arquitecta iraní</a:t>
            </a:r>
            <a:r>
              <a:rPr lang="es-ES" sz="2800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Funciones semánticas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s-ES" sz="2800" b="1" dirty="0" smtClean="0"/>
              <a:t>Causa, Fuerza</a:t>
            </a:r>
            <a:endParaRPr lang="es-ES" sz="2800" dirty="0" smtClean="0"/>
          </a:p>
          <a:p>
            <a:pPr>
              <a:buNone/>
            </a:pPr>
            <a:r>
              <a:rPr lang="es-ES" sz="2800" dirty="0" smtClean="0"/>
              <a:t>	Es la entidad autónoma típicamente inanimada que provoca un efecto o un cambio de estado perceptible en otra y que se distingue del agente por carecer de intención y de responsabilidad.</a:t>
            </a:r>
          </a:p>
          <a:p>
            <a:pPr lvl="0">
              <a:buNone/>
            </a:pPr>
            <a:endParaRPr lang="es-ES" sz="2800" u="sng" dirty="0" smtClean="0"/>
          </a:p>
          <a:p>
            <a:pPr marL="514350" lvl="0" indent="-514350">
              <a:buFont typeface="+mj-lt"/>
              <a:buAutoNum type="arabicPeriod" startAt="19"/>
            </a:pPr>
            <a:r>
              <a:rPr lang="es-ES" sz="2800" u="sng" dirty="0" smtClean="0"/>
              <a:t>Las heladas</a:t>
            </a:r>
            <a:r>
              <a:rPr lang="es-ES" sz="2800" dirty="0" smtClean="0"/>
              <a:t> destrozaron la cosecha de alcachofas</a:t>
            </a:r>
          </a:p>
          <a:p>
            <a:pPr marL="514350" lvl="0" indent="-514350">
              <a:buFont typeface="+mj-lt"/>
              <a:buAutoNum type="arabicPeriod" startAt="19"/>
            </a:pPr>
            <a:r>
              <a:rPr lang="es-ES" sz="2800" u="sng" dirty="0" smtClean="0"/>
              <a:t>El  impacto  de  la  crisis</a:t>
            </a:r>
            <a:r>
              <a:rPr lang="es-ES" sz="2800" dirty="0" smtClean="0"/>
              <a:t>  arroja  a  la  calle  a  un ejército  cada  vez  mayor  de  parados. [PAI:166.08]</a:t>
            </a:r>
          </a:p>
          <a:p>
            <a:pPr marL="514350" lvl="0" indent="-514350">
              <a:buFont typeface="+mj-lt"/>
              <a:buAutoNum type="arabicPeriod" startAt="19"/>
            </a:pPr>
            <a:r>
              <a:rPr lang="es-ES" sz="2800" dirty="0" smtClean="0"/>
              <a:t> Cuba  no  fue  devastada  </a:t>
            </a:r>
            <a:r>
              <a:rPr lang="es-ES" sz="2800" u="sng" dirty="0" smtClean="0"/>
              <a:t>por  una  guerra</a:t>
            </a:r>
            <a:r>
              <a:rPr lang="es-ES" sz="2800" dirty="0" smtClean="0"/>
              <a:t>. [TIE:088.03]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Funciones semánticas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sz="2800" b="1" dirty="0" smtClean="0"/>
              <a:t>Paciente, Término</a:t>
            </a:r>
            <a:endParaRPr lang="es-ES" sz="2800" dirty="0" smtClean="0"/>
          </a:p>
          <a:p>
            <a:pPr marL="0" indent="0">
              <a:buNone/>
            </a:pPr>
            <a:r>
              <a:rPr lang="es-ES" sz="2800" dirty="0" smtClean="0"/>
              <a:t>Es el participante directamente afectado por el evento, la entidad que experimenta un cambio perceptible de estado o posición (</a:t>
            </a:r>
            <a:r>
              <a:rPr lang="es-ES" sz="2800" dirty="0" err="1" smtClean="0"/>
              <a:t>tb</a:t>
            </a:r>
            <a:r>
              <a:rPr lang="es-ES" sz="2800" dirty="0" smtClean="0"/>
              <a:t>. llamado “Tema”). </a:t>
            </a:r>
          </a:p>
          <a:p>
            <a:pPr marL="514350" lvl="0" indent="-514350">
              <a:buFont typeface="+mj-lt"/>
              <a:buAutoNum type="arabicPeriod" startAt="22"/>
            </a:pPr>
            <a:r>
              <a:rPr lang="es-ES" sz="2800" dirty="0" smtClean="0"/>
              <a:t>Una arquitecta iraní diseñó </a:t>
            </a:r>
            <a:r>
              <a:rPr lang="es-ES" sz="2800" u="sng" dirty="0" smtClean="0"/>
              <a:t>ese edificio</a:t>
            </a:r>
            <a:endParaRPr lang="es-ES" sz="2800" dirty="0" smtClean="0"/>
          </a:p>
          <a:p>
            <a:pPr marL="514350" lvl="0" indent="-514350">
              <a:buFont typeface="+mj-lt"/>
              <a:buAutoNum type="arabicPeriod" startAt="22"/>
            </a:pPr>
            <a:r>
              <a:rPr lang="es-ES" sz="2800" dirty="0" smtClean="0"/>
              <a:t>Se cerró </a:t>
            </a:r>
            <a:r>
              <a:rPr lang="es-ES" sz="2800" u="sng" dirty="0" smtClean="0"/>
              <a:t>la facultad</a:t>
            </a:r>
            <a:endParaRPr lang="es-ES" sz="2800" dirty="0" smtClean="0"/>
          </a:p>
          <a:p>
            <a:pPr marL="514350" lvl="0" indent="-514350">
              <a:buFont typeface="+mj-lt"/>
              <a:buAutoNum type="arabicPeriod" startAt="22"/>
            </a:pPr>
            <a:r>
              <a:rPr lang="es-ES" sz="2800" u="sng" dirty="0" smtClean="0"/>
              <a:t>El perro</a:t>
            </a:r>
            <a:r>
              <a:rPr lang="es-ES" sz="2800" dirty="0" smtClean="0"/>
              <a:t> murió atropellado</a:t>
            </a:r>
          </a:p>
          <a:p>
            <a:pPr marL="514350" lvl="0" indent="-514350">
              <a:buFont typeface="+mj-lt"/>
              <a:buAutoNum type="arabicPeriod" startAt="22"/>
            </a:pPr>
            <a:r>
              <a:rPr lang="es-ES" sz="2800" u="sng" dirty="0" smtClean="0"/>
              <a:t>La niebla</a:t>
            </a:r>
            <a:r>
              <a:rPr lang="es-ES" sz="2800" dirty="0" smtClean="0"/>
              <a:t> desapareció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800" b="1" dirty="0" smtClean="0"/>
              <a:t>Contenidos básicos (imprescindible)</a:t>
            </a:r>
            <a:endParaRPr lang="es-ES" sz="2800" dirty="0" smtClean="0"/>
          </a:p>
          <a:p>
            <a:pPr marL="0" indent="0">
              <a:buNone/>
            </a:pPr>
            <a:r>
              <a:rPr lang="es-ES" sz="2400" dirty="0" smtClean="0"/>
              <a:t>Academia, Real ___ Española y Asociación de Academias de la lengua española, </a:t>
            </a:r>
            <a:r>
              <a:rPr lang="es-ES" sz="2400" i="1" dirty="0" smtClean="0"/>
              <a:t>Nueva gramática básica de la lengua española</a:t>
            </a:r>
            <a:r>
              <a:rPr lang="es-ES" sz="2400" dirty="0" smtClean="0"/>
              <a:t>, Madrid, Espasa, 2011.</a:t>
            </a:r>
          </a:p>
          <a:p>
            <a:pPr marL="400050" lvl="1" indent="0">
              <a:buNone/>
            </a:pPr>
            <a:r>
              <a:rPr lang="es-ES" sz="2400" dirty="0" smtClean="0"/>
              <a:t>Cap. 1. La gramática</a:t>
            </a:r>
          </a:p>
          <a:p>
            <a:pPr marL="400050" lvl="1" indent="0">
              <a:buNone/>
            </a:pPr>
            <a:r>
              <a:rPr lang="es-ES" sz="2400" dirty="0" smtClean="0"/>
              <a:t>Cap. 19. El sujeto</a:t>
            </a:r>
          </a:p>
          <a:p>
            <a:pPr marL="400050" lvl="1" indent="0">
              <a:buNone/>
            </a:pPr>
            <a:r>
              <a:rPr lang="es-ES" sz="2400" dirty="0" smtClean="0"/>
              <a:t>Cap. 20. Complemento directo. C. indirecto. C. de régimen</a:t>
            </a:r>
          </a:p>
          <a:p>
            <a:pPr marL="400050" lvl="1" indent="0">
              <a:buNone/>
            </a:pPr>
            <a:r>
              <a:rPr lang="es-ES" sz="2400" dirty="0" smtClean="0"/>
              <a:t>Cap. 21. Adjuntos. Complementos circunstanciales</a:t>
            </a:r>
          </a:p>
          <a:p>
            <a:pPr marL="400050" lvl="1" indent="0">
              <a:buNone/>
            </a:pPr>
            <a:r>
              <a:rPr lang="es-ES" sz="2400" dirty="0" smtClean="0"/>
              <a:t>Cap. 22. El atributo</a:t>
            </a:r>
          </a:p>
          <a:p>
            <a:pPr marL="400050" lvl="1" indent="0">
              <a:buNone/>
            </a:pPr>
            <a:r>
              <a:rPr lang="es-ES" sz="2400" dirty="0" smtClean="0"/>
              <a:t>Cap. 23. Oraciones activas, pasivas, impersonales y medias.</a:t>
            </a:r>
          </a:p>
          <a:p>
            <a:pPr marL="400050" lvl="1" indent="0">
              <a:buNone/>
            </a:pPr>
            <a:endParaRPr lang="es-E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Funciones semánticas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" b="1" dirty="0" smtClean="0"/>
              <a:t>Experimentador</a:t>
            </a:r>
            <a:endParaRPr lang="es-ES" dirty="0" smtClean="0"/>
          </a:p>
          <a:p>
            <a:pPr marL="0" indent="0">
              <a:buNone/>
            </a:pPr>
            <a:r>
              <a:rPr lang="es-ES" dirty="0" smtClean="0"/>
              <a:t>Es la entidad animada cuyo estado interno se ve afectado por el proceso o estado expresado por el predicado. Tiene una faceta activa como participante animado que percibe o siente física o mentalmente algo, pero se distingue del agente en que no posee volición ni es el instigador del evento. </a:t>
            </a:r>
          </a:p>
          <a:p>
            <a:pPr marL="719138" lvl="0" indent="-719138">
              <a:buFont typeface="+mj-lt"/>
              <a:buAutoNum type="arabicPeriod" startAt="26"/>
            </a:pPr>
            <a:r>
              <a:rPr lang="es-ES" u="sng" dirty="0" smtClean="0"/>
              <a:t>Los vecinos</a:t>
            </a:r>
            <a:r>
              <a:rPr lang="es-ES" dirty="0" smtClean="0"/>
              <a:t> oyeron los gritos</a:t>
            </a:r>
          </a:p>
          <a:p>
            <a:pPr marL="719138" lvl="0" indent="-719138">
              <a:buFont typeface="+mj-lt"/>
              <a:buAutoNum type="arabicPeriod" startAt="26"/>
            </a:pPr>
            <a:r>
              <a:rPr lang="es-ES" u="sng" dirty="0" smtClean="0"/>
              <a:t>David</a:t>
            </a:r>
            <a:r>
              <a:rPr lang="es-ES" dirty="0" smtClean="0"/>
              <a:t> detestaba la zozobra de la duda</a:t>
            </a:r>
          </a:p>
          <a:p>
            <a:pPr marL="719138" lvl="0" indent="-719138">
              <a:buFont typeface="+mj-lt"/>
              <a:buAutoNum type="arabicPeriod" startAt="26"/>
            </a:pPr>
            <a:r>
              <a:rPr lang="es-ES" u="sng" dirty="0" smtClean="0"/>
              <a:t>Nos</a:t>
            </a:r>
            <a:r>
              <a:rPr lang="es-ES" dirty="0" smtClean="0"/>
              <a:t> urge decírselo </a:t>
            </a:r>
          </a:p>
          <a:p>
            <a:pPr marL="719138" lvl="0" indent="-719138">
              <a:buFont typeface="+mj-lt"/>
              <a:buAutoNum type="arabicPeriod" startAt="26"/>
            </a:pPr>
            <a:r>
              <a:rPr lang="es-ES" dirty="0" smtClean="0"/>
              <a:t>Sus palabras </a:t>
            </a:r>
            <a:r>
              <a:rPr lang="es-ES" u="sng" dirty="0" smtClean="0"/>
              <a:t>me</a:t>
            </a:r>
            <a:r>
              <a:rPr lang="es-ES" dirty="0" smtClean="0"/>
              <a:t> conmovieron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Funciones semánticas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b="1" dirty="0" smtClean="0"/>
              <a:t>Receptor</a:t>
            </a:r>
            <a:endParaRPr lang="es-ES" dirty="0" smtClean="0"/>
          </a:p>
          <a:p>
            <a:pPr marL="0" indent="0">
              <a:buNone/>
            </a:pPr>
            <a:r>
              <a:rPr lang="es-ES" sz="2800" dirty="0" smtClean="0"/>
              <a:t>Es el argumento,  frecuentemente animado, que representa al destinatario de una entidad concreta o abstracta.</a:t>
            </a:r>
          </a:p>
          <a:p>
            <a:pPr marL="514350" lvl="0" indent="-514350">
              <a:buFont typeface="+mj-lt"/>
              <a:buAutoNum type="arabicPeriod" startAt="30"/>
            </a:pPr>
            <a:r>
              <a:rPr lang="es-ES" sz="2800" u="sng" dirty="0" smtClean="0"/>
              <a:t> Le</a:t>
            </a:r>
            <a:r>
              <a:rPr lang="es-ES" sz="2800" dirty="0" smtClean="0"/>
              <a:t>  entregaron  un  paquete  de  octavillas [PAI:121.24]</a:t>
            </a:r>
          </a:p>
          <a:p>
            <a:pPr marL="514350" indent="-514350">
              <a:buFont typeface="+mj-lt"/>
              <a:buAutoNum type="arabicPeriod" startAt="30"/>
            </a:pPr>
            <a:r>
              <a:rPr lang="es-ES" sz="2800" u="sng" dirty="0" smtClean="0"/>
              <a:t>A  Santiago  </a:t>
            </a:r>
            <a:r>
              <a:rPr lang="es-ES" sz="2800" u="sng" dirty="0" err="1" smtClean="0"/>
              <a:t>Nasar</a:t>
            </a:r>
            <a:r>
              <a:rPr lang="es-ES" sz="2800" dirty="0" smtClean="0"/>
              <a:t>  le  habían  puesto  ese  nombre  por  el  nombre  de  ella [CRO:028.11]</a:t>
            </a:r>
            <a:endParaRPr lang="es-ES" sz="2800" u="sng" dirty="0" smtClean="0"/>
          </a:p>
          <a:p>
            <a:pPr marL="514350" indent="-514350">
              <a:buFont typeface="+mj-lt"/>
              <a:buAutoNum type="arabicPeriod" startAt="30"/>
            </a:pPr>
            <a:r>
              <a:rPr lang="es-ES" sz="2800" u="sng" dirty="0" smtClean="0"/>
              <a:t>Su  propio  rostro</a:t>
            </a:r>
            <a:r>
              <a:rPr lang="es-ES" sz="2800" dirty="0" smtClean="0"/>
              <a:t>  recibe  la  tibieza  del  sol  filtrado  por  la  parra. [SON:144.28]  </a:t>
            </a:r>
          </a:p>
          <a:p>
            <a:pPr marL="514350" indent="-514350">
              <a:buFont typeface="+mj-lt"/>
              <a:buAutoNum type="arabicPeriod" startAt="30"/>
            </a:pPr>
            <a:endParaRPr lang="es-ES" sz="2800" dirty="0" smtClean="0"/>
          </a:p>
          <a:p>
            <a:pPr marL="514350" lvl="0" indent="-514350">
              <a:buFont typeface="+mj-lt"/>
              <a:buAutoNum type="arabicPeriod" startAt="30"/>
            </a:pPr>
            <a:endParaRPr lang="es-ES" sz="28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Funciones semánticas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b="1" dirty="0" smtClean="0"/>
              <a:t>Beneficiario</a:t>
            </a:r>
            <a:endParaRPr lang="es-ES" dirty="0" smtClean="0"/>
          </a:p>
          <a:p>
            <a:pPr>
              <a:buNone/>
            </a:pPr>
            <a:r>
              <a:rPr lang="es-ES" dirty="0" smtClean="0"/>
              <a:t>Es el participante que obtiene un provecho o un perjuicio del evento:</a:t>
            </a:r>
          </a:p>
          <a:p>
            <a:pPr marL="514350" lvl="0" indent="-514350">
              <a:buFont typeface="+mj-lt"/>
              <a:buAutoNum type="arabicPeriod" startAt="33"/>
            </a:pPr>
            <a:r>
              <a:rPr lang="es-ES" sz="2800" dirty="0" smtClean="0"/>
              <a:t> Rosa,  vendré  a  que  </a:t>
            </a:r>
            <a:r>
              <a:rPr lang="es-ES" sz="2800" u="sng" dirty="0" smtClean="0"/>
              <a:t>me</a:t>
            </a:r>
            <a:r>
              <a:rPr lang="es-ES" sz="2800" dirty="0" smtClean="0"/>
              <a:t>  dibujes  un  cartelito         como  el  de  Rufina. [CAI:038.10]</a:t>
            </a:r>
          </a:p>
          <a:p>
            <a:pPr marL="514350" indent="-514350">
              <a:buFont typeface="+mj-lt"/>
              <a:buAutoNum type="arabicPeriod" startAt="33"/>
            </a:pPr>
            <a:r>
              <a:rPr lang="es-ES" sz="2800" dirty="0" smtClean="0"/>
              <a:t>Le he dado un libro </a:t>
            </a:r>
            <a:r>
              <a:rPr lang="es-ES" sz="2800" u="sng" dirty="0" smtClean="0"/>
              <a:t>para su madre</a:t>
            </a:r>
            <a:endParaRPr lang="es-ES" sz="2800" dirty="0" smtClean="0"/>
          </a:p>
          <a:p>
            <a:pPr marL="514350" lvl="0" indent="-514350">
              <a:buFont typeface="+mj-lt"/>
              <a:buAutoNum type="arabicPeriod" startAt="33"/>
            </a:pPr>
            <a:r>
              <a:rPr lang="es-ES" sz="2800" dirty="0" smtClean="0"/>
              <a:t>¿Qué  cuento  </a:t>
            </a:r>
            <a:r>
              <a:rPr lang="es-ES" sz="2800" u="sng" dirty="0" smtClean="0"/>
              <a:t>les</a:t>
            </a:r>
            <a:r>
              <a:rPr lang="es-ES" sz="2800" dirty="0" smtClean="0"/>
              <a:t>  has  inventado  esta  vez? [SON:243.11]</a:t>
            </a:r>
          </a:p>
          <a:p>
            <a:pPr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Funciones semánticas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Más funciones recogidas en diversas propuestas:</a:t>
            </a:r>
          </a:p>
          <a:p>
            <a:r>
              <a:rPr lang="es-ES" dirty="0" smtClean="0"/>
              <a:t>Instrumento </a:t>
            </a:r>
          </a:p>
          <a:p>
            <a:r>
              <a:rPr lang="es-ES" dirty="0" smtClean="0"/>
              <a:t>Locativo  y Direccional  (origen / paso / destino o meta) </a:t>
            </a:r>
          </a:p>
          <a:p>
            <a:r>
              <a:rPr lang="es-ES" dirty="0" smtClean="0"/>
              <a:t>Poseedor (receptor)</a:t>
            </a:r>
          </a:p>
          <a:p>
            <a:r>
              <a:rPr lang="es-ES" dirty="0" err="1" smtClean="0"/>
              <a:t>Comitativo</a:t>
            </a:r>
            <a:endParaRPr lang="es-ES" dirty="0" smtClean="0"/>
          </a:p>
          <a:p>
            <a:r>
              <a:rPr lang="es-ES" dirty="0" smtClean="0"/>
              <a:t>Fenómeno o Estímulo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s-ES" altLang="es-ES"/>
              <a:t>Actores lógicos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s-ES" dirty="0"/>
              <a:t>				</a:t>
            </a:r>
            <a:r>
              <a:rPr lang="es-ES" altLang="es-ES" sz="2400" dirty="0"/>
              <a:t>Agente		Causa		Instrumento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s-ES" sz="24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s-ES" sz="2400" dirty="0"/>
              <a:t>Fuente de energía	Interna		Interna		Externa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s-ES" sz="2400" dirty="0" smtClean="0"/>
              <a:t>Animación</a:t>
            </a:r>
            <a:r>
              <a:rPr lang="es-ES" altLang="es-ES" sz="2400" dirty="0"/>
              <a:t>		Sí		No		No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s-ES" sz="2400" dirty="0"/>
              <a:t>Intencionalidad	Sí		No		No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s-ES" sz="2400" dirty="0"/>
              <a:t>Responsabilidad	Sí		No		</a:t>
            </a:r>
            <a:r>
              <a:rPr lang="es-ES" altLang="es-ES" sz="2400" dirty="0" smtClean="0"/>
              <a:t>No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s-ES" sz="2400" dirty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s-ES" altLang="es-ES" sz="2400" dirty="0" smtClean="0"/>
              <a:t>	A partir de </a:t>
            </a:r>
            <a:r>
              <a:rPr lang="es-ES" altLang="es-ES" sz="2400" dirty="0" err="1" smtClean="0"/>
              <a:t>Frawley</a:t>
            </a:r>
            <a:r>
              <a:rPr lang="es-ES" altLang="es-ES" sz="2400" dirty="0" smtClean="0"/>
              <a:t> (1992): “</a:t>
            </a:r>
            <a:r>
              <a:rPr lang="es-ES" altLang="es-ES" sz="2400" dirty="0" err="1" smtClean="0"/>
              <a:t>Thematic</a:t>
            </a:r>
            <a:r>
              <a:rPr lang="es-ES" altLang="es-ES" sz="2400" dirty="0" smtClean="0"/>
              <a:t> Roles”,  </a:t>
            </a:r>
            <a:r>
              <a:rPr lang="es-ES" altLang="es-ES" sz="2400" i="1" dirty="0" err="1" smtClean="0"/>
              <a:t>Linguistic</a:t>
            </a:r>
            <a:r>
              <a:rPr lang="es-ES" altLang="es-ES" sz="2400" i="1" dirty="0" smtClean="0"/>
              <a:t> </a:t>
            </a:r>
            <a:r>
              <a:rPr lang="es-ES" altLang="es-ES" sz="2400" i="1" dirty="0" err="1" smtClean="0"/>
              <a:t>Semantics</a:t>
            </a:r>
            <a:r>
              <a:rPr lang="es-ES" altLang="es-ES" sz="2400" i="1" dirty="0" smtClean="0"/>
              <a:t>, </a:t>
            </a:r>
            <a:r>
              <a:rPr lang="es-ES" altLang="es-ES" sz="2400" dirty="0" smtClean="0"/>
              <a:t>Cap. 5.</a:t>
            </a:r>
            <a:endParaRPr lang="es-ES" altLang="es-ES" sz="2400" dirty="0"/>
          </a:p>
          <a:p>
            <a:pPr eaLnBrk="1" hangingPunct="1">
              <a:buFont typeface="Wingdings" panose="05000000000000000000" pitchFamily="2" charset="2"/>
              <a:buNone/>
            </a:pPr>
            <a:endParaRPr lang="es-ES" alt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364837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Funciones semánticas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s-ES" dirty="0" smtClean="0"/>
              <a:t>	</a:t>
            </a:r>
          </a:p>
          <a:p>
            <a:pPr>
              <a:buNone/>
            </a:pPr>
            <a:r>
              <a:rPr lang="es-ES" dirty="0" smtClean="0"/>
              <a:t>	</a:t>
            </a:r>
            <a:r>
              <a:rPr lang="es-ES" sz="2600" dirty="0" smtClean="0"/>
              <a:t>La identificación y jerarquización de las funciones semánticas permite, según algunos autores (por ej. </a:t>
            </a:r>
            <a:r>
              <a:rPr lang="es-ES" sz="2600" dirty="0" err="1" smtClean="0"/>
              <a:t>Grimshaw</a:t>
            </a:r>
            <a:r>
              <a:rPr lang="es-ES" sz="2600" dirty="0" smtClean="0"/>
              <a:t>, </a:t>
            </a:r>
            <a:r>
              <a:rPr lang="es-ES" sz="2600" dirty="0" err="1" smtClean="0"/>
              <a:t>Dik</a:t>
            </a:r>
            <a:r>
              <a:rPr lang="es-ES" sz="2600" dirty="0" smtClean="0"/>
              <a:t>, Van </a:t>
            </a:r>
            <a:r>
              <a:rPr lang="es-ES" sz="2600" dirty="0" err="1" smtClean="0"/>
              <a:t>Valin</a:t>
            </a:r>
            <a:r>
              <a:rPr lang="es-ES" sz="2600" dirty="0" smtClean="0"/>
              <a:t>), formular predicciones sobre la asignación de funciones sintácticas a los argumentos</a:t>
            </a:r>
            <a:r>
              <a:rPr lang="es-ES" sz="2600" dirty="0" smtClean="0"/>
              <a:t>.</a:t>
            </a:r>
          </a:p>
          <a:p>
            <a:pPr>
              <a:buNone/>
            </a:pPr>
            <a:r>
              <a:rPr lang="es-ES" sz="2600" dirty="0" smtClean="0"/>
              <a:t> </a:t>
            </a:r>
          </a:p>
          <a:p>
            <a:r>
              <a:rPr lang="es-ES" sz="2600" dirty="0" err="1" smtClean="0"/>
              <a:t>Fillmore</a:t>
            </a:r>
            <a:r>
              <a:rPr lang="es-ES" sz="2600" dirty="0" smtClean="0"/>
              <a:t> (1968): es más probable que aparezca codificado como sujeto un agente que un instrumento… </a:t>
            </a:r>
          </a:p>
          <a:p>
            <a:pPr>
              <a:buNone/>
            </a:pPr>
            <a:r>
              <a:rPr lang="es-ES" sz="2600" dirty="0" smtClean="0"/>
              <a:t>	Agente </a:t>
            </a:r>
            <a:r>
              <a:rPr lang="es-ES" sz="2600" dirty="0" smtClean="0"/>
              <a:t>&gt; Causa &gt; Instrumento ……….&gt; Paciente </a:t>
            </a:r>
            <a:endParaRPr lang="es-E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dirty="0" smtClean="0"/>
              <a:t>Funciones semánticas</a:t>
            </a:r>
            <a:br>
              <a:rPr lang="es-ES" dirty="0" smtClean="0"/>
            </a:br>
            <a:r>
              <a:rPr lang="es-ES" sz="2400" dirty="0" smtClean="0"/>
              <a:t>Van </a:t>
            </a:r>
            <a:r>
              <a:rPr lang="es-ES" sz="2400" dirty="0" err="1" smtClean="0"/>
              <a:t>Valin</a:t>
            </a:r>
            <a:r>
              <a:rPr lang="es-ES" sz="2400" dirty="0" smtClean="0"/>
              <a:t> (1992: 41)</a:t>
            </a:r>
            <a:endParaRPr lang="es-ES" dirty="0"/>
          </a:p>
        </p:txBody>
      </p:sp>
      <p:pic>
        <p:nvPicPr>
          <p:cNvPr id="4" name="3 Marcador de contenido" descr="Captura_f_sem_VanValin_MIsla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29160" y="2276872"/>
            <a:ext cx="7743820" cy="257704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Funciones semánticas</a:t>
            </a:r>
            <a:endParaRPr lang="es-ES" dirty="0"/>
          </a:p>
        </p:txBody>
      </p:sp>
      <p:pic>
        <p:nvPicPr>
          <p:cNvPr id="4" name="3 Marcador de contenido" descr="Lehmann2000_func_seman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31640" y="1555571"/>
            <a:ext cx="6768752" cy="45377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Tipos de situaciones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 smtClean="0"/>
              <a:t>De las definiciones usuales de las funciones semánticas se desprende la existencia de una estrecha relación entre el </a:t>
            </a:r>
            <a:r>
              <a:rPr lang="es-ES" sz="2400" b="1" dirty="0" smtClean="0">
                <a:solidFill>
                  <a:srgbClr val="0000FF"/>
                </a:solidFill>
              </a:rPr>
              <a:t>tipo de situación representada</a:t>
            </a:r>
            <a:r>
              <a:rPr lang="es-ES" sz="2400" dirty="0" smtClean="0">
                <a:solidFill>
                  <a:srgbClr val="0000FF"/>
                </a:solidFill>
              </a:rPr>
              <a:t> </a:t>
            </a:r>
            <a:r>
              <a:rPr lang="es-ES" sz="2400" dirty="0" smtClean="0"/>
              <a:t>y los roles semánticos de los participantes. </a:t>
            </a:r>
          </a:p>
          <a:p>
            <a:pPr marL="0" indent="0">
              <a:buNone/>
            </a:pPr>
            <a:r>
              <a:rPr lang="es-ES" sz="2400" dirty="0" smtClean="0"/>
              <a:t>Así, un Agente se asocia con un proceso de acción, al igual que los roles de Beneficiario e Instrumento, mientras que un Experimentador no participa en acciones sino en estados o procesos. </a:t>
            </a:r>
            <a:r>
              <a:rPr lang="es-ES" sz="2400" b="1" i="1" dirty="0" smtClean="0">
                <a:solidFill>
                  <a:srgbClr val="0000FF"/>
                </a:solidFill>
              </a:rPr>
              <a:t>Acción</a:t>
            </a:r>
            <a:r>
              <a:rPr lang="es-ES" sz="2400" dirty="0" smtClean="0"/>
              <a:t>, </a:t>
            </a:r>
            <a:r>
              <a:rPr lang="es-ES" sz="2400" b="1" i="1" dirty="0" smtClean="0">
                <a:solidFill>
                  <a:srgbClr val="0000FF"/>
                </a:solidFill>
              </a:rPr>
              <a:t>estado</a:t>
            </a:r>
            <a:r>
              <a:rPr lang="es-ES" sz="2400" dirty="0" smtClean="0"/>
              <a:t>, </a:t>
            </a:r>
            <a:r>
              <a:rPr lang="es-ES" sz="2400" b="1" i="1" dirty="0" smtClean="0">
                <a:solidFill>
                  <a:srgbClr val="0000FF"/>
                </a:solidFill>
              </a:rPr>
              <a:t>proceso</a:t>
            </a:r>
            <a:r>
              <a:rPr lang="es-ES" sz="2400" dirty="0" smtClean="0"/>
              <a:t> aluden a distintos </a:t>
            </a:r>
            <a:r>
              <a:rPr lang="es-ES" sz="2400" b="1" dirty="0" smtClean="0">
                <a:solidFill>
                  <a:srgbClr val="0000FF"/>
                </a:solidFill>
              </a:rPr>
              <a:t>tipos de situaciones</a:t>
            </a:r>
            <a:r>
              <a:rPr lang="es-ES" sz="2400" dirty="0" smtClean="0">
                <a:solidFill>
                  <a:srgbClr val="0000FF"/>
                </a:solidFill>
              </a:rPr>
              <a:t> </a:t>
            </a:r>
            <a:r>
              <a:rPr lang="es-ES" sz="2400" dirty="0" smtClean="0"/>
              <a:t>(estados de cosas o eventos) representados por las cláusulas.</a:t>
            </a:r>
          </a:p>
          <a:p>
            <a:pPr marL="0" indent="0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/>
          </a:bodyPr>
          <a:lstStyle/>
          <a:p>
            <a:pPr algn="l"/>
            <a:r>
              <a:rPr lang="es-ES" sz="4000" dirty="0" smtClean="0"/>
              <a:t>Tipos de situaciones</a:t>
            </a:r>
            <a:br>
              <a:rPr lang="es-ES" sz="4000" dirty="0" smtClean="0"/>
            </a:br>
            <a:r>
              <a:rPr lang="es-ES" sz="2800" dirty="0" err="1" smtClean="0"/>
              <a:t>Dik</a:t>
            </a:r>
            <a:r>
              <a:rPr lang="es-ES" sz="2800" dirty="0" smtClean="0"/>
              <a:t> (1978: 55; 1997)</a:t>
            </a:r>
            <a:endParaRPr lang="es-ES" sz="2800" dirty="0"/>
          </a:p>
        </p:txBody>
      </p:sp>
      <p:pic>
        <p:nvPicPr>
          <p:cNvPr id="4" name="3 Marcador de contenido" descr="Tipos de situaciones_Dik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1512326"/>
            <a:ext cx="7200800" cy="50919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600" dirty="0" smtClean="0">
                <a:latin typeface="+mn-lt"/>
                <a:cs typeface="Times New Roman" pitchFamily="18" charset="0"/>
              </a:rPr>
              <a:t>La estructura sintáctico-semántica de la cláusula</a:t>
            </a:r>
            <a:endParaRPr lang="es-E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Tipos de situaciones, participantes y clases de entidades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Las funciones informativas. Tema / Rema. Tópico. Foco.</a:t>
            </a:r>
            <a:endParaRPr lang="es-ES" sz="4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Esquemas sintácticos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Verbos copulativos y esquemas atributivos</a:t>
            </a:r>
          </a:p>
          <a:p>
            <a:pPr marL="1371600" lvl="2" indent="-457200">
              <a:buFont typeface="+mj-lt"/>
              <a:buAutoNum type="arabicPeriod"/>
            </a:pPr>
            <a:r>
              <a:rPr lang="pt-BR" dirty="0" smtClean="0"/>
              <a:t>Esquemas transitivos e intransitivos</a:t>
            </a:r>
            <a:endParaRPr lang="es-ES" dirty="0" smtClean="0"/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 </a:t>
            </a:r>
            <a:r>
              <a:rPr lang="es-ES" dirty="0" smtClean="0"/>
              <a:t>Relaciones entre cláusulas. Diátesis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Construcciones activas, pasivas y pronominales</a:t>
            </a:r>
          </a:p>
          <a:p>
            <a:pPr marL="1371600" lvl="2" indent="-457200">
              <a:buFont typeface="+mj-lt"/>
              <a:buAutoNum type="arabicPeriod"/>
            </a:pPr>
            <a:r>
              <a:rPr lang="es-ES" dirty="0" smtClean="0"/>
              <a:t>Construcciones impersonales</a:t>
            </a:r>
          </a:p>
          <a:p>
            <a:endParaRPr lang="es-ES" dirty="0"/>
          </a:p>
        </p:txBody>
      </p:sp>
      <p:sp>
        <p:nvSpPr>
          <p:cNvPr id="4" name="3 Rectángulo"/>
          <p:cNvSpPr/>
          <p:nvPr/>
        </p:nvSpPr>
        <p:spPr>
          <a:xfrm>
            <a:off x="827584" y="1628800"/>
            <a:ext cx="7560840" cy="8640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Tipos de situaciones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/>
          <a:lstStyle/>
          <a:p>
            <a:pPr marL="514350" lvl="1" indent="-514350">
              <a:buFont typeface="+mj-lt"/>
              <a:buAutoNum type="alphaLcPeriod"/>
            </a:pPr>
            <a:r>
              <a:rPr lang="es-ES" sz="2600" dirty="0" smtClean="0"/>
              <a:t>María podó los rosales</a:t>
            </a:r>
            <a:endParaRPr lang="es-ES" sz="2600" dirty="0"/>
          </a:p>
          <a:p>
            <a:pPr marL="514350" lvl="1" indent="-514350">
              <a:buFont typeface="+mj-lt"/>
              <a:buAutoNum type="alphaLcPeriod"/>
            </a:pPr>
            <a:r>
              <a:rPr lang="es-ES" sz="2600" dirty="0"/>
              <a:t>El edificio se desmoronó</a:t>
            </a:r>
          </a:p>
          <a:p>
            <a:pPr marL="514350" lvl="1" indent="-514350">
              <a:buFont typeface="+mj-lt"/>
              <a:buAutoNum type="alphaLcPeriod"/>
            </a:pPr>
            <a:r>
              <a:rPr lang="es-ES" sz="2600" dirty="0"/>
              <a:t>María está de pie </a:t>
            </a:r>
          </a:p>
          <a:p>
            <a:pPr marL="514350" lvl="1" indent="-514350">
              <a:buFont typeface="+mj-lt"/>
              <a:buAutoNum type="alphaLcPeriod"/>
            </a:pPr>
            <a:r>
              <a:rPr lang="es-ES" sz="2600" dirty="0"/>
              <a:t>La sopa sabe bien </a:t>
            </a:r>
          </a:p>
          <a:p>
            <a:pPr marL="514350" lvl="1" indent="-514350">
              <a:buFont typeface="+mj-lt"/>
              <a:buAutoNum type="alphaLcPeriod"/>
            </a:pPr>
            <a:r>
              <a:rPr lang="es-ES" sz="2600" dirty="0" smtClean="0"/>
              <a:t>El gobierno subió el IVA cultural</a:t>
            </a:r>
            <a:endParaRPr lang="es-ES" sz="2600" dirty="0"/>
          </a:p>
          <a:p>
            <a:pPr marL="514350" lvl="1" indent="-514350">
              <a:buFont typeface="+mj-lt"/>
              <a:buAutoNum type="alphaLcPeriod"/>
            </a:pPr>
            <a:r>
              <a:rPr lang="es-ES" sz="2600" dirty="0" smtClean="0"/>
              <a:t>Juan se mantiene callado</a:t>
            </a:r>
            <a:endParaRPr lang="es-ES" sz="2600" dirty="0"/>
          </a:p>
          <a:p>
            <a:pPr marL="514350" lvl="1" indent="-514350">
              <a:buFont typeface="+mj-lt"/>
              <a:buAutoNum type="alphaLcPeriod"/>
            </a:pPr>
            <a:r>
              <a:rPr lang="es-ES" sz="2600" dirty="0" smtClean="0"/>
              <a:t>En España subió el IVA cultural </a:t>
            </a:r>
            <a:endParaRPr lang="es-ES" sz="2600" dirty="0"/>
          </a:p>
          <a:p>
            <a:pPr marL="514350" lvl="1" indent="-514350">
              <a:buFont typeface="+mj-lt"/>
              <a:buAutoNum type="alphaLcPeriod"/>
            </a:pPr>
            <a:r>
              <a:rPr lang="es-ES" sz="2600" dirty="0" smtClean="0"/>
              <a:t>Juan está cansado</a:t>
            </a:r>
          </a:p>
          <a:p>
            <a:pPr marL="514350" lvl="1" indent="-514350">
              <a:buFont typeface="+mj-lt"/>
              <a:buAutoNum type="alphaLcPeriod"/>
            </a:pPr>
            <a:r>
              <a:rPr lang="es-ES" sz="2600" dirty="0" smtClean="0"/>
              <a:t>María vio el accidente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52128"/>
          </a:xfrm>
        </p:spPr>
        <p:txBody>
          <a:bodyPr>
            <a:noAutofit/>
          </a:bodyPr>
          <a:lstStyle/>
          <a:p>
            <a:pPr algn="l"/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>Pruebas para determinar propiedades de control y dinamismo</a:t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lphaLcParenR"/>
            </a:pPr>
            <a:r>
              <a:rPr lang="es-ES" b="1" dirty="0" smtClean="0">
                <a:solidFill>
                  <a:srgbClr val="0000FF"/>
                </a:solidFill>
              </a:rPr>
              <a:t>Expresiones directivas</a:t>
            </a:r>
          </a:p>
          <a:p>
            <a:pPr marL="971550" lvl="1" indent="-514350"/>
            <a:r>
              <a:rPr lang="es-ES" dirty="0" smtClean="0"/>
              <a:t>Imperativo</a:t>
            </a:r>
          </a:p>
          <a:p>
            <a:pPr marL="971550" lvl="1" indent="-514350"/>
            <a:r>
              <a:rPr lang="es-ES" dirty="0" smtClean="0"/>
              <a:t>Construcción con predicados como</a:t>
            </a:r>
            <a:r>
              <a:rPr lang="es-ES" i="1" dirty="0" smtClean="0"/>
              <a:t> mandar, convencer, pedir</a:t>
            </a:r>
          </a:p>
          <a:p>
            <a:pPr marL="514350" lvl="0" indent="-514350">
              <a:buFont typeface="+mj-lt"/>
              <a:buAutoNum type="alphaLcParenR"/>
            </a:pPr>
            <a:r>
              <a:rPr lang="es-ES" b="1" dirty="0" smtClean="0">
                <a:solidFill>
                  <a:srgbClr val="0000FF"/>
                </a:solidFill>
              </a:rPr>
              <a:t>Expresiones comisivas (promesas)</a:t>
            </a:r>
          </a:p>
          <a:p>
            <a:pPr marL="971550" lvl="1" indent="-514350"/>
            <a:r>
              <a:rPr lang="es-ES" i="1" dirty="0" smtClean="0"/>
              <a:t>Prometo estar callado / * ser alto</a:t>
            </a:r>
          </a:p>
          <a:p>
            <a:pPr marL="514350" lvl="0" indent="-514350">
              <a:buFont typeface="+mj-lt"/>
              <a:buAutoNum type="alphaLcParenR"/>
            </a:pPr>
            <a:r>
              <a:rPr lang="es-ES" b="1" dirty="0" smtClean="0">
                <a:solidFill>
                  <a:srgbClr val="0000FF"/>
                </a:solidFill>
              </a:rPr>
              <a:t>Expresiones modales</a:t>
            </a:r>
            <a:r>
              <a:rPr lang="es-ES" dirty="0" smtClean="0"/>
              <a:t>: los adverbios de modo no se combinan con estados:</a:t>
            </a:r>
          </a:p>
          <a:p>
            <a:pPr marL="971550" lvl="1" indent="-514350"/>
            <a:r>
              <a:rPr lang="es-ES" i="1" dirty="0" smtClean="0"/>
              <a:t>El avión entró fácilmente / lentamente en el hangar  /  </a:t>
            </a:r>
          </a:p>
          <a:p>
            <a:pPr marL="971550" lvl="1" indent="-514350"/>
            <a:r>
              <a:rPr lang="es-ES" i="1" dirty="0" smtClean="0"/>
              <a:t>* El avión está fácilmente en el hangar</a:t>
            </a:r>
          </a:p>
          <a:p>
            <a:pPr marL="514350" lvl="0" indent="-514350">
              <a:buFont typeface="+mj-lt"/>
              <a:buAutoNum type="alphaLcParenR"/>
            </a:pPr>
            <a:r>
              <a:rPr lang="es-ES" b="1" dirty="0" smtClean="0">
                <a:solidFill>
                  <a:srgbClr val="0000FF"/>
                </a:solidFill>
              </a:rPr>
              <a:t>Finalidad y  Beneficiario </a:t>
            </a:r>
            <a:r>
              <a:rPr lang="es-ES" dirty="0" smtClean="0"/>
              <a:t>(“</a:t>
            </a:r>
            <a:r>
              <a:rPr lang="es-ES" dirty="0" err="1" smtClean="0"/>
              <a:t>for</a:t>
            </a:r>
            <a:r>
              <a:rPr lang="es-ES" dirty="0" smtClean="0"/>
              <a:t> my sake”)</a:t>
            </a:r>
          </a:p>
          <a:p>
            <a:pPr marL="971550" lvl="1" indent="-514350"/>
            <a:r>
              <a:rPr lang="es-ES" dirty="0" smtClean="0"/>
              <a:t>Su uso se restringe a las predicaciones [+ controladas]. </a:t>
            </a:r>
          </a:p>
          <a:p>
            <a:pPr>
              <a:buNone/>
            </a:pP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 smtClean="0"/>
              <a:t/>
            </a:r>
            <a:br>
              <a:rPr lang="es-ES" dirty="0" smtClean="0"/>
            </a:br>
            <a:r>
              <a:rPr lang="es-ES" sz="4000" dirty="0" smtClean="0"/>
              <a:t> Pruebas para determinar propiedades de control y dinamismo </a:t>
            </a: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lvl="0" indent="-514350">
              <a:buFont typeface="+mj-lt"/>
              <a:buAutoNum type="alphaLcParenR" startAt="5"/>
            </a:pPr>
            <a:r>
              <a:rPr lang="es-ES" b="1" dirty="0" smtClean="0">
                <a:solidFill>
                  <a:srgbClr val="0000FF"/>
                </a:solidFill>
              </a:rPr>
              <a:t>Instrumento. </a:t>
            </a:r>
            <a:r>
              <a:rPr lang="es-ES" dirty="0" smtClean="0"/>
              <a:t>Restringido a situaciones controladas:</a:t>
            </a:r>
          </a:p>
          <a:p>
            <a:pPr marL="971550" lvl="1" indent="-514350"/>
            <a:r>
              <a:rPr lang="es-ES" dirty="0" smtClean="0"/>
              <a:t>María cortó las ramas con la podadora</a:t>
            </a:r>
          </a:p>
          <a:p>
            <a:pPr marL="971550" lvl="1" indent="-514350"/>
            <a:r>
              <a:rPr lang="es-ES" dirty="0" smtClean="0"/>
              <a:t>Juan se mantiene de pie con un bastón</a:t>
            </a:r>
          </a:p>
          <a:p>
            <a:pPr marL="971550" lvl="1" indent="-514350"/>
            <a:r>
              <a:rPr lang="es-ES" dirty="0" smtClean="0"/>
              <a:t>* El </a:t>
            </a:r>
            <a:r>
              <a:rPr lang="es-ES" dirty="0" err="1" smtClean="0"/>
              <a:t>edifició</a:t>
            </a:r>
            <a:r>
              <a:rPr lang="es-ES" dirty="0" smtClean="0"/>
              <a:t> se desmoronó con dinamita  / Comp. “se derrumbó”</a:t>
            </a:r>
          </a:p>
          <a:p>
            <a:pPr marL="514350" lvl="0" indent="-514350">
              <a:buFont typeface="+mj-lt"/>
              <a:buAutoNum type="alphaLcParenR" startAt="6"/>
            </a:pPr>
            <a:r>
              <a:rPr lang="es-ES" b="1" dirty="0" smtClean="0">
                <a:solidFill>
                  <a:srgbClr val="0000FF"/>
                </a:solidFill>
              </a:rPr>
              <a:t>Otras restricciones</a:t>
            </a:r>
            <a:r>
              <a:rPr lang="es-ES" dirty="0" smtClean="0"/>
              <a:t>:</a:t>
            </a:r>
          </a:p>
          <a:p>
            <a:pPr lvl="1"/>
            <a:r>
              <a:rPr lang="es-ES" dirty="0" smtClean="0"/>
              <a:t>combinación con </a:t>
            </a:r>
            <a:r>
              <a:rPr lang="es-ES" i="1" dirty="0" smtClean="0"/>
              <a:t>parar de  </a:t>
            </a:r>
            <a:r>
              <a:rPr lang="es-ES" dirty="0" smtClean="0"/>
              <a:t>vs. </a:t>
            </a:r>
            <a:r>
              <a:rPr lang="es-ES" i="1" dirty="0" smtClean="0"/>
              <a:t>dejar de</a:t>
            </a:r>
          </a:p>
          <a:p>
            <a:pPr lvl="1"/>
            <a:r>
              <a:rPr lang="es-ES" dirty="0" smtClean="0"/>
              <a:t>Interpretación habitual en presente (</a:t>
            </a:r>
            <a:r>
              <a:rPr lang="es-ES" dirty="0" err="1" smtClean="0"/>
              <a:t>sit</a:t>
            </a:r>
            <a:r>
              <a:rPr lang="es-ES" dirty="0" smtClean="0"/>
              <a:t>. dinámicas)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dirty="0" smtClean="0"/>
              <a:t>Tipos de situaciones</a:t>
            </a:r>
            <a:br>
              <a:rPr lang="es-ES" dirty="0" smtClean="0"/>
            </a:br>
            <a:r>
              <a:rPr lang="es-ES" sz="2800" dirty="0" err="1" smtClean="0"/>
              <a:t>Vendler</a:t>
            </a:r>
            <a:r>
              <a:rPr lang="es-ES" sz="2800" dirty="0" smtClean="0"/>
              <a:t> (1957), NGLE § 23.2.1b</a:t>
            </a:r>
            <a:endParaRPr lang="es-ES" dirty="0"/>
          </a:p>
        </p:txBody>
      </p:sp>
      <p:pic>
        <p:nvPicPr>
          <p:cNvPr id="4" name="3 Marcador de contenido" descr="Captura_clasif_Vendler.PN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99592" y="1556792"/>
            <a:ext cx="7488832" cy="2448272"/>
          </a:xfrm>
        </p:spPr>
      </p:pic>
      <p:sp>
        <p:nvSpPr>
          <p:cNvPr id="5" name="4 Marcador de contenido"/>
          <p:cNvSpPr>
            <a:spLocks noGrp="1"/>
          </p:cNvSpPr>
          <p:nvPr>
            <p:ph sz="half" idx="2"/>
          </p:nvPr>
        </p:nvSpPr>
        <p:spPr>
          <a:xfrm>
            <a:off x="611560" y="3933056"/>
            <a:ext cx="8075240" cy="2520280"/>
          </a:xfrm>
        </p:spPr>
        <p:txBody>
          <a:bodyPr/>
          <a:lstStyle/>
          <a:p>
            <a:pPr marL="457200" lvl="1" indent="-457200">
              <a:buFont typeface="+mj-lt"/>
              <a:buAutoNum type="arabicPeriod"/>
            </a:pPr>
            <a:r>
              <a:rPr lang="es-ES" dirty="0" smtClean="0"/>
              <a:t>Florentino </a:t>
            </a:r>
            <a:r>
              <a:rPr lang="es-ES" dirty="0" err="1" smtClean="0"/>
              <a:t>Ariza</a:t>
            </a:r>
            <a:r>
              <a:rPr lang="es-ES" dirty="0" smtClean="0"/>
              <a:t> pertenecía a una familia de naviero</a:t>
            </a:r>
            <a:r>
              <a:rPr lang="es-ES" i="1" dirty="0" smtClean="0"/>
              <a:t>s. </a:t>
            </a:r>
            <a:r>
              <a:rPr lang="es-ES" dirty="0" smtClean="0"/>
              <a:t>ATC:80.</a:t>
            </a:r>
          </a:p>
          <a:p>
            <a:pPr marL="457200" lvl="1" indent="-457200">
              <a:buFont typeface="+mj-lt"/>
              <a:buAutoNum type="arabicPeriod"/>
            </a:pPr>
            <a:r>
              <a:rPr lang="es-ES" dirty="0" smtClean="0"/>
              <a:t>[...] varias personas corrían hacia el puerto, apremiadas por los bramidos del buque. CRO: 21, 15.</a:t>
            </a:r>
          </a:p>
          <a:p>
            <a:pPr marL="457200" lvl="1" indent="-457200">
              <a:buFont typeface="+mj-lt"/>
              <a:buAutoNum type="arabicPeriod"/>
            </a:pPr>
            <a:r>
              <a:rPr lang="es-ES" dirty="0" smtClean="0"/>
              <a:t>--¿Has leído el libro de </a:t>
            </a:r>
            <a:r>
              <a:rPr lang="es-ES" dirty="0" err="1" smtClean="0"/>
              <a:t>Rilke</a:t>
            </a:r>
            <a:r>
              <a:rPr lang="es-ES" dirty="0" smtClean="0"/>
              <a:t>?</a:t>
            </a:r>
            <a:r>
              <a:rPr lang="es-ES" i="1" dirty="0" smtClean="0"/>
              <a:t> </a:t>
            </a:r>
            <a:r>
              <a:rPr lang="es-ES" dirty="0" smtClean="0"/>
              <a:t>JOV:156.21</a:t>
            </a:r>
          </a:p>
          <a:p>
            <a:pPr marL="457200" lvl="1" indent="-457200">
              <a:buFont typeface="+mj-lt"/>
              <a:buAutoNum type="arabicPeriod"/>
            </a:pPr>
            <a:r>
              <a:rPr lang="es-ES_tradnl" dirty="0" smtClean="0"/>
              <a:t>[…] salí con sigilo de mi habitación. </a:t>
            </a:r>
            <a:r>
              <a:rPr lang="es-ES" dirty="0" smtClean="0"/>
              <a:t>SUR: 92, 31</a:t>
            </a:r>
            <a:endParaRPr lang="es-ES" dirty="0" smtClean="0">
              <a:solidFill>
                <a:srgbClr val="C00000"/>
              </a:solidFill>
            </a:endParaRPr>
          </a:p>
          <a:p>
            <a:pPr marL="342900" lvl="1" indent="-342900">
              <a:buFont typeface="Arial" pitchFamily="34" charset="0"/>
              <a:buChar char="•"/>
            </a:pPr>
            <a:endParaRPr lang="es-ES" i="1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s-ES" dirty="0" smtClean="0"/>
          </a:p>
          <a:p>
            <a:pPr marL="342900" lvl="1" indent="-342900">
              <a:buFont typeface="Arial" pitchFamily="34" charset="0"/>
              <a:buChar char="•"/>
            </a:pPr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rmAutofit/>
          </a:bodyPr>
          <a:lstStyle/>
          <a:p>
            <a:pPr algn="l"/>
            <a:r>
              <a:rPr lang="es-ES" sz="3600" dirty="0" smtClean="0"/>
              <a:t>Tipos de situaciones y funciones semánticas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dirty="0" smtClean="0"/>
              <a:t>La relación entre funciones semánticas y tipos de situaciones resulta más clara cuanto más específicos son los roles establecidos y las clases de eventos. </a:t>
            </a:r>
          </a:p>
          <a:p>
            <a:pPr marL="0" indent="0">
              <a:buNone/>
            </a:pPr>
            <a:r>
              <a:rPr lang="es-ES" dirty="0" smtClean="0"/>
              <a:t>El proyecto </a:t>
            </a:r>
            <a:r>
              <a:rPr lang="es-ES" dirty="0" smtClean="0">
                <a:hlinkClick r:id="rId2"/>
              </a:rPr>
              <a:t>ADESSE</a:t>
            </a:r>
            <a:r>
              <a:rPr lang="es-ES" dirty="0" smtClean="0"/>
              <a:t> ofrece una buena muestra de un tratamiento conjunto y coherente de ambos aspectos </a:t>
            </a:r>
          </a:p>
          <a:p>
            <a:pPr marL="0" indent="0">
              <a:buNone/>
            </a:pPr>
            <a:endParaRPr lang="es-ES" dirty="0" smtClean="0"/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35280" cy="1143000"/>
          </a:xfrm>
        </p:spPr>
        <p:txBody>
          <a:bodyPr>
            <a:normAutofit/>
          </a:bodyPr>
          <a:lstStyle/>
          <a:p>
            <a:pPr algn="l"/>
            <a:r>
              <a:rPr lang="es-ES" sz="3600" dirty="0" smtClean="0"/>
              <a:t>Tipos de situaciones y funciones semánticas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ES" b="1" dirty="0" smtClean="0">
                <a:hlinkClick r:id="rId2"/>
              </a:rPr>
              <a:t> ADESSE</a:t>
            </a:r>
            <a:endParaRPr lang="es-ES" b="1" dirty="0" smtClean="0"/>
          </a:p>
          <a:p>
            <a:pPr marL="457200" indent="-457200"/>
            <a:r>
              <a:rPr lang="es-ES" dirty="0" smtClean="0"/>
              <a:t>“Cada verbo evoca una representación conceptual compleja que incluye ciertos participantes básicos en una escena.” </a:t>
            </a:r>
          </a:p>
          <a:p>
            <a:pPr marL="457200" indent="-457200"/>
            <a:r>
              <a:rPr lang="es-ES" dirty="0" smtClean="0"/>
              <a:t> Estos participantes básicos se codifican como argumentos o actantes del esquema </a:t>
            </a:r>
            <a:r>
              <a:rPr lang="es-ES" dirty="0" err="1" smtClean="0"/>
              <a:t>valencial</a:t>
            </a:r>
            <a:r>
              <a:rPr lang="es-ES" dirty="0" smtClean="0"/>
              <a:t>.</a:t>
            </a:r>
          </a:p>
          <a:p>
            <a:pPr marL="457200" indent="-457200"/>
            <a:r>
              <a:rPr lang="es-ES" dirty="0" smtClean="0"/>
              <a:t>Los verbos se agrupan en clases dependiendo de sus esquemas </a:t>
            </a:r>
            <a:r>
              <a:rPr lang="es-ES" dirty="0" err="1" smtClean="0"/>
              <a:t>actanciales</a:t>
            </a:r>
            <a:r>
              <a:rPr lang="es-ES" dirty="0" smtClean="0"/>
              <a:t> o </a:t>
            </a:r>
            <a:r>
              <a:rPr lang="es-ES" dirty="0" err="1" smtClean="0"/>
              <a:t>valenciales</a:t>
            </a:r>
            <a:endParaRPr lang="es-E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47" name="Rectangle 395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1" algn="l" rtl="0">
              <a:spcBef>
                <a:spcPct val="0"/>
              </a:spcBef>
            </a:pPr>
            <a:r>
              <a:rPr lang="es-ES" dirty="0" smtClean="0"/>
              <a:t/>
            </a:r>
            <a:br>
              <a:rPr lang="es-ES" dirty="0" smtClean="0"/>
            </a:br>
            <a:r>
              <a:rPr lang="es-ES" sz="3100" dirty="0" smtClean="0"/>
              <a:t>Tipos de procesos (ADESSE)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u="sng" dirty="0" smtClean="0">
                <a:hlinkClick r:id="rId2"/>
              </a:rPr>
              <a:t>http://adesse.uvigo.es/data/clases.php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endParaRPr lang="es-ES" dirty="0"/>
          </a:p>
        </p:txBody>
      </p:sp>
      <p:graphicFrame>
        <p:nvGraphicFramePr>
          <p:cNvPr id="24064" name="Group 512"/>
          <p:cNvGraphicFramePr>
            <a:graphicFrameLocks noGrp="1"/>
          </p:cNvGraphicFramePr>
          <p:nvPr>
            <p:ph idx="1"/>
          </p:nvPr>
        </p:nvGraphicFramePr>
        <p:xfrm>
          <a:off x="457200" y="1371600"/>
          <a:ext cx="7643193" cy="4785360"/>
        </p:xfrm>
        <a:graphic>
          <a:graphicData uri="http://schemas.openxmlformats.org/drawingml/2006/table">
            <a:tbl>
              <a:tblPr/>
              <a:tblGrid>
                <a:gridCol w="2841700"/>
                <a:gridCol w="3011141"/>
                <a:gridCol w="1790352"/>
              </a:tblGrid>
              <a:tr h="282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MACROCLASE</a:t>
                      </a:r>
                      <a:endParaRPr kumimoji="0" 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CLASE</a:t>
                      </a:r>
                      <a:endParaRPr kumimoji="0" lang="es-ES_trad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Ejemplos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</a:tr>
              <a:tr h="284163">
                <a:tc rowSpan="3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 MENTAL</a:t>
                      </a:r>
                      <a:endParaRPr kumimoji="0" lang="es-ES_tradnl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11 Sensación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Gustar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12 Percepción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Ver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13 Cognición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Saber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 RELACIONAL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21 Atribución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Ser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22 Posesión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Tener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 rowSpan="4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 MATERIAL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31 Espacio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 Cambio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Abrir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33 Otros hechos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Coger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34 Comportam.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Reír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 VERBAL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40 Comunicación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Decir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416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 EXISTENCIAL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50 Existencia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Haber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row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 CAUSATIVO-DISPOSITIVO</a:t>
                      </a:r>
                      <a:endParaRPr kumimoji="0" lang="es-ES_tradnl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60 Causativos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Hacer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575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61 Dispositivos</a:t>
                      </a:r>
                      <a:endParaRPr kumimoji="0" lang="es-ES_tradnl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6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Atreverse</a:t>
                      </a:r>
                      <a:endParaRPr kumimoji="0" lang="es-ES_tradnl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600" dirty="0" smtClean="0"/>
              <a:t>Ejemplificación de tipos de procesos en ADESSE</a:t>
            </a:r>
            <a:r>
              <a:rPr lang="es-ES" sz="4000" dirty="0" smtClean="0"/>
              <a:t/>
            </a:r>
            <a:br>
              <a:rPr lang="es-ES" sz="4000" dirty="0" smtClean="0"/>
            </a:br>
            <a:r>
              <a:rPr lang="es-ES" sz="2700" dirty="0" smtClean="0">
                <a:hlinkClick r:id="rId2"/>
              </a:rPr>
              <a:t>http://adesse.uvigo.es/Docu/Roles</a:t>
            </a:r>
            <a:r>
              <a:rPr lang="es-ES" sz="2700" dirty="0" smtClean="0"/>
              <a:t>	</a:t>
            </a:r>
            <a:endParaRPr lang="es-ES" sz="2700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" sz="3000" b="1" dirty="0" smtClean="0"/>
              <a:t>Mental</a:t>
            </a:r>
            <a:endParaRPr lang="es-ES" sz="3000" dirty="0" smtClean="0"/>
          </a:p>
          <a:p>
            <a:pPr>
              <a:buNone/>
            </a:pPr>
            <a:r>
              <a:rPr lang="es-ES" sz="3000" i="1" dirty="0" smtClean="0"/>
              <a:t>	</a:t>
            </a:r>
            <a:r>
              <a:rPr lang="es-ES" sz="3000" dirty="0" smtClean="0">
                <a:solidFill>
                  <a:schemeClr val="tx2">
                    <a:lumMod val="75000"/>
                  </a:schemeClr>
                </a:solidFill>
              </a:rPr>
              <a:t>Una entidad dotada de vida psíquica (A1) mantiene o experimenta algún tipo de estado, cambio de estado o actividad interior perceptiva, sensitiva y/o cognitiva (A2).</a:t>
            </a:r>
          </a:p>
          <a:p>
            <a:pPr>
              <a:buNone/>
            </a:pPr>
            <a:endParaRPr lang="es-ES" sz="3000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buNone/>
            </a:pPr>
            <a:r>
              <a:rPr lang="es-ES" sz="3000" b="1" dirty="0" smtClean="0"/>
              <a:t>A1</a:t>
            </a:r>
            <a:r>
              <a:rPr lang="es-ES" sz="3000" dirty="0" smtClean="0"/>
              <a:t> </a:t>
            </a:r>
            <a:r>
              <a:rPr lang="es-ES" sz="3000" b="1" dirty="0" smtClean="0"/>
              <a:t>EXP</a:t>
            </a:r>
            <a:r>
              <a:rPr lang="es-ES" sz="3000" dirty="0" smtClean="0"/>
              <a:t>   EXPERIMENTADOR   Entidad que se encuentra en un estado, cambia de estado o desarrolla una actividad psíquica </a:t>
            </a:r>
          </a:p>
          <a:p>
            <a:pPr>
              <a:buNone/>
            </a:pPr>
            <a:r>
              <a:rPr lang="es-ES" sz="3000" b="1" dirty="0" smtClean="0"/>
              <a:t>A2</a:t>
            </a:r>
            <a:r>
              <a:rPr lang="es-ES" sz="3000" dirty="0" smtClean="0"/>
              <a:t> </a:t>
            </a:r>
            <a:r>
              <a:rPr lang="es-ES" sz="3000" b="1" dirty="0" smtClean="0"/>
              <a:t>FEN</a:t>
            </a:r>
            <a:r>
              <a:rPr lang="es-ES" sz="3000" dirty="0" smtClean="0"/>
              <a:t>   FENÓMENO   Entidad (re)creada mentalmente por A1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Tipos de procesos (ADESSE)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sz="3400" b="1" dirty="0" smtClean="0"/>
              <a:t>Mental &gt; Sensación</a:t>
            </a:r>
            <a:endParaRPr lang="es-ES" sz="3400" dirty="0" smtClean="0"/>
          </a:p>
          <a:p>
            <a:pPr>
              <a:buNone/>
            </a:pPr>
            <a:r>
              <a:rPr lang="es-ES" sz="3400" i="1" dirty="0" smtClean="0"/>
              <a:t>	</a:t>
            </a:r>
            <a:r>
              <a:rPr lang="es-ES" sz="3400" dirty="0" smtClean="0">
                <a:solidFill>
                  <a:schemeClr val="tx2"/>
                </a:solidFill>
              </a:rPr>
              <a:t>Una entidad capacitada para tener sentimientos o emociones (A1) se ve afectada psíquicamente por algo (A2)</a:t>
            </a:r>
            <a:r>
              <a:rPr lang="es-ES" sz="3400" b="1" dirty="0" smtClean="0">
                <a:solidFill>
                  <a:schemeClr val="tx2"/>
                </a:solidFill>
              </a:rPr>
              <a:t> </a:t>
            </a:r>
          </a:p>
          <a:p>
            <a:pPr>
              <a:buNone/>
            </a:pPr>
            <a:endParaRPr lang="es-ES" sz="34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ES" sz="3400" b="1" dirty="0" smtClean="0"/>
              <a:t>OBS: </a:t>
            </a:r>
            <a:r>
              <a:rPr lang="es-ES" sz="3400" dirty="0" smtClean="0"/>
              <a:t>La clase incluye tanto procesos con el Experimentador como sujeto (tipo TEMER), como procesos con el Experimentador como Objeto directo (tipo ATEMORIZAR) o indirecto (tipo GUSTAR)</a:t>
            </a:r>
          </a:p>
          <a:p>
            <a:pPr>
              <a:buNone/>
            </a:pPr>
            <a:r>
              <a:rPr lang="es-ES" sz="3400" b="1" dirty="0" smtClean="0"/>
              <a:t>A1 EXP</a:t>
            </a:r>
            <a:r>
              <a:rPr lang="es-ES" sz="3400" dirty="0" smtClean="0"/>
              <a:t>   EXPERIMENTADOR   Entidad que experimenta estados o reacciones emocionales: </a:t>
            </a:r>
            <a:br>
              <a:rPr lang="es-ES" sz="3400" dirty="0" smtClean="0"/>
            </a:br>
            <a:r>
              <a:rPr lang="es-ES" sz="3400" i="1" dirty="0" smtClean="0"/>
              <a:t>ya no ME interesa verla más [SEV:157.11]</a:t>
            </a:r>
            <a:r>
              <a:rPr lang="es-ES" sz="3400" dirty="0" smtClean="0"/>
              <a:t>   </a:t>
            </a:r>
          </a:p>
          <a:p>
            <a:pPr>
              <a:buNone/>
            </a:pPr>
            <a:r>
              <a:rPr lang="es-ES" sz="3400" b="1" dirty="0" smtClean="0"/>
              <a:t>A2</a:t>
            </a:r>
            <a:r>
              <a:rPr lang="es-ES" sz="3400" dirty="0" smtClean="0"/>
              <a:t> </a:t>
            </a:r>
            <a:r>
              <a:rPr lang="es-ES" sz="3400" b="1" dirty="0" smtClean="0"/>
              <a:t>EST</a:t>
            </a:r>
            <a:r>
              <a:rPr lang="es-ES" sz="3400" dirty="0" smtClean="0"/>
              <a:t>   ESTÍMULO   Entidad que provoca en el Experimentador estados, disposiciones o reacciones emocionales: </a:t>
            </a:r>
            <a:br>
              <a:rPr lang="es-ES" sz="3400" dirty="0" smtClean="0"/>
            </a:br>
            <a:r>
              <a:rPr lang="es-ES" sz="3400" i="1" dirty="0" smtClean="0"/>
              <a:t>pero gusta más EL CARÁCTER NUESTRO [SEV:291.10]</a:t>
            </a:r>
            <a:r>
              <a:rPr lang="es-ES" sz="3400" dirty="0" smtClean="0"/>
              <a:t>   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Tipos de procesos (ADESSE)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268760"/>
            <a:ext cx="8712968" cy="532859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b="1" dirty="0" smtClean="0"/>
              <a:t>Mental &gt; Cognición</a:t>
            </a:r>
            <a:endParaRPr lang="es-ES" dirty="0" smtClean="0"/>
          </a:p>
          <a:p>
            <a:pPr>
              <a:buNone/>
            </a:pPr>
            <a:r>
              <a:rPr lang="es-ES" i="1" dirty="0" smtClean="0"/>
              <a:t>	</a:t>
            </a:r>
            <a:r>
              <a:rPr lang="es-ES" dirty="0" smtClean="0">
                <a:solidFill>
                  <a:schemeClr val="tx2"/>
                </a:solidFill>
              </a:rPr>
              <a:t>Una entidad dotada de capacidad intelectual (A1) realiza cualquier tipo de actividad cognoscitiva objetiva o subjetiva.</a:t>
            </a:r>
          </a:p>
          <a:p>
            <a:pPr>
              <a:buNone/>
            </a:pPr>
            <a:endParaRPr lang="es-E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ES" b="1" dirty="0" smtClean="0"/>
              <a:t>A1</a:t>
            </a:r>
            <a:r>
              <a:rPr lang="es-ES" dirty="0" smtClean="0"/>
              <a:t> </a:t>
            </a:r>
            <a:r>
              <a:rPr lang="es-ES" b="1" dirty="0" smtClean="0"/>
              <a:t>CONR</a:t>
            </a:r>
            <a:r>
              <a:rPr lang="es-ES" dirty="0" smtClean="0"/>
              <a:t>   CONOCEDOR   Entidad que presenta un estado cognitivo o que realiza cualquier tipo de actividad cognitiva: </a:t>
            </a:r>
            <a:br>
              <a:rPr lang="es-ES" dirty="0" smtClean="0"/>
            </a:br>
            <a:r>
              <a:rPr lang="es-ES" i="1" dirty="0" smtClean="0"/>
              <a:t>YO siempre he pensada que lo hacía muy bien [TER:128.1]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A2</a:t>
            </a:r>
            <a:r>
              <a:rPr lang="es-ES" dirty="0" smtClean="0"/>
              <a:t> </a:t>
            </a:r>
            <a:r>
              <a:rPr lang="es-ES" b="1" dirty="0" smtClean="0"/>
              <a:t>CONT</a:t>
            </a:r>
            <a:r>
              <a:rPr lang="es-ES" dirty="0" smtClean="0"/>
              <a:t>   CONTENIDO   Entidad (re)creada cognitivamente por A1: </a:t>
            </a:r>
            <a:br>
              <a:rPr lang="es-ES" dirty="0" smtClean="0"/>
            </a:br>
            <a:r>
              <a:rPr lang="es-ES" i="1" dirty="0" smtClean="0"/>
              <a:t>entender QUE TODAS LAS COSAS TIENEN SU REVÉS [USO:78.3]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A3</a:t>
            </a:r>
            <a:r>
              <a:rPr lang="es-ES" dirty="0" smtClean="0"/>
              <a:t> </a:t>
            </a:r>
            <a:r>
              <a:rPr lang="es-ES" b="1" dirty="0" smtClean="0"/>
              <a:t>CONT2</a:t>
            </a:r>
            <a:r>
              <a:rPr lang="es-ES" dirty="0" smtClean="0"/>
              <a:t>   CONTENIDO-2   Parte del contenido cognitivo expresada como predicación secundaria: </a:t>
            </a:r>
          </a:p>
          <a:p>
            <a:pPr>
              <a:buNone/>
            </a:pPr>
            <a:r>
              <a:rPr lang="es-ES" dirty="0" smtClean="0"/>
              <a:t>	</a:t>
            </a:r>
            <a:r>
              <a:rPr lang="es-ES" i="1" dirty="0" smtClean="0"/>
              <a:t>¿Le</a:t>
            </a:r>
            <a:r>
              <a:rPr lang="es-ES" dirty="0" smtClean="0"/>
              <a:t>  </a:t>
            </a:r>
            <a:r>
              <a:rPr lang="es-ES" i="1" dirty="0" smtClean="0"/>
              <a:t>toma  POR</a:t>
            </a:r>
            <a:r>
              <a:rPr lang="es-ES" dirty="0" smtClean="0"/>
              <a:t>  </a:t>
            </a:r>
            <a:r>
              <a:rPr lang="es-ES" i="1" dirty="0" smtClean="0"/>
              <a:t>UN</a:t>
            </a:r>
            <a:r>
              <a:rPr lang="es-ES" dirty="0" smtClean="0"/>
              <a:t>  </a:t>
            </a:r>
            <a:r>
              <a:rPr lang="es-ES" i="1" dirty="0" smtClean="0"/>
              <a:t>PALURDO?</a:t>
            </a:r>
            <a:r>
              <a:rPr lang="es-ES" dirty="0" smtClean="0"/>
              <a:t>  [SON:038.04]</a:t>
            </a:r>
          </a:p>
          <a:p>
            <a:pPr>
              <a:buNone/>
            </a:pPr>
            <a:r>
              <a:rPr lang="es-ES" dirty="0" smtClean="0"/>
              <a:t> </a:t>
            </a:r>
            <a:r>
              <a:rPr lang="es-ES" b="1" dirty="0" smtClean="0"/>
              <a:t>A4</a:t>
            </a:r>
            <a:r>
              <a:rPr lang="es-ES" dirty="0" smtClean="0"/>
              <a:t> </a:t>
            </a:r>
            <a:r>
              <a:rPr lang="es-ES" b="1" dirty="0" smtClean="0"/>
              <a:t>ASU</a:t>
            </a:r>
            <a:r>
              <a:rPr lang="es-ES" dirty="0" smtClean="0"/>
              <a:t>   ASUNTO   Entidad o dominio al que remite la cognición. Punto de referencia: </a:t>
            </a:r>
            <a:br>
              <a:rPr lang="es-ES" dirty="0" smtClean="0"/>
            </a:br>
            <a:r>
              <a:rPr lang="es-ES" i="1" dirty="0" smtClean="0"/>
              <a:t>¿Y qué piensas tú DE ELLA? [HOM:016.21]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A5</a:t>
            </a:r>
            <a:r>
              <a:rPr lang="es-ES" dirty="0" smtClean="0"/>
              <a:t> </a:t>
            </a:r>
            <a:r>
              <a:rPr lang="es-ES" b="1" dirty="0" smtClean="0"/>
              <a:t>FUE</a:t>
            </a:r>
            <a:r>
              <a:rPr lang="es-ES" dirty="0" smtClean="0"/>
              <a:t>   FUENTE:</a:t>
            </a:r>
          </a:p>
          <a:p>
            <a:pPr>
              <a:buNone/>
            </a:pPr>
            <a:r>
              <a:rPr lang="es-ES" dirty="0" smtClean="0"/>
              <a:t>    </a:t>
            </a:r>
            <a:r>
              <a:rPr lang="es-ES" i="1" dirty="0" smtClean="0"/>
              <a:t>¿ME</a:t>
            </a:r>
            <a:r>
              <a:rPr lang="es-ES" dirty="0" smtClean="0"/>
              <a:t>  </a:t>
            </a:r>
            <a:r>
              <a:rPr lang="es-ES" i="1" dirty="0" err="1" smtClean="0"/>
              <a:t>entendés</a:t>
            </a:r>
            <a:r>
              <a:rPr lang="es-ES" dirty="0" smtClean="0"/>
              <a:t>  </a:t>
            </a:r>
            <a:r>
              <a:rPr lang="es-ES" i="1" dirty="0" smtClean="0"/>
              <a:t>lo</a:t>
            </a:r>
            <a:r>
              <a:rPr lang="es-ES" dirty="0" smtClean="0"/>
              <a:t>  </a:t>
            </a:r>
            <a:r>
              <a:rPr lang="es-ES" i="1" dirty="0" smtClean="0"/>
              <a:t>que</a:t>
            </a:r>
            <a:r>
              <a:rPr lang="es-ES" dirty="0" smtClean="0"/>
              <a:t>  </a:t>
            </a:r>
            <a:r>
              <a:rPr lang="es-ES" i="1" dirty="0" smtClean="0"/>
              <a:t>te</a:t>
            </a:r>
            <a:r>
              <a:rPr lang="es-ES" dirty="0" smtClean="0"/>
              <a:t>  </a:t>
            </a:r>
            <a:r>
              <a:rPr lang="es-ES" i="1" dirty="0" smtClean="0"/>
              <a:t>quiero</a:t>
            </a:r>
            <a:r>
              <a:rPr lang="es-ES" dirty="0" smtClean="0"/>
              <a:t>  </a:t>
            </a:r>
            <a:r>
              <a:rPr lang="es-ES" i="1" dirty="0" smtClean="0"/>
              <a:t>decir?</a:t>
            </a:r>
            <a:r>
              <a:rPr lang="es-ES" dirty="0" smtClean="0"/>
              <a:t>  </a:t>
            </a:r>
            <a:r>
              <a:rPr lang="es-ES" i="1" dirty="0" smtClean="0"/>
              <a:t> </a:t>
            </a:r>
            <a:r>
              <a:rPr lang="es-ES" dirty="0" smtClean="0"/>
              <a:t>[BAI:445.34]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600" dirty="0" smtClean="0">
                <a:latin typeface="+mn-lt"/>
                <a:cs typeface="Times New Roman" pitchFamily="18" charset="0"/>
              </a:rPr>
              <a:t>La estructura sintáctico-semántica de la cláusula</a:t>
            </a:r>
            <a:endParaRPr lang="es-E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Tipos de situaciones, participantes y clases de entidades</a:t>
            </a:r>
          </a:p>
          <a:p>
            <a:pPr>
              <a:buNone/>
            </a:pPr>
            <a:endParaRPr lang="es-ES" sz="2800" dirty="0" smtClean="0"/>
          </a:p>
          <a:p>
            <a:pPr>
              <a:buNone/>
            </a:pPr>
            <a:r>
              <a:rPr lang="es-ES" sz="2800" dirty="0" smtClean="0"/>
              <a:t>Lectura básica: </a:t>
            </a:r>
          </a:p>
          <a:p>
            <a:pPr>
              <a:buNone/>
            </a:pPr>
            <a:r>
              <a:rPr lang="es-ES" sz="2400" dirty="0" smtClean="0"/>
              <a:t>	García-Miguel</a:t>
            </a:r>
            <a:r>
              <a:rPr lang="es-ES" sz="2400" dirty="0" smtClean="0"/>
              <a:t>, José María, </a:t>
            </a:r>
            <a:r>
              <a:rPr lang="es-ES" sz="2400" i="1" dirty="0" smtClean="0"/>
              <a:t>Las relaciones gramaticales entre predicado y participantes, </a:t>
            </a:r>
            <a:r>
              <a:rPr lang="es-ES" sz="2400" dirty="0" smtClean="0"/>
              <a:t>Santiago, </a:t>
            </a:r>
            <a:r>
              <a:rPr lang="es-ES" sz="2400" dirty="0" err="1" smtClean="0"/>
              <a:t>Universidade</a:t>
            </a:r>
            <a:r>
              <a:rPr lang="es-ES" sz="2400" dirty="0" smtClean="0"/>
              <a:t> de Santiago de Compostela, 1995. </a:t>
            </a:r>
            <a:r>
              <a:rPr lang="es-ES" sz="2400" b="1" dirty="0" smtClean="0">
                <a:solidFill>
                  <a:srgbClr val="0000FF"/>
                </a:solidFill>
              </a:rPr>
              <a:t>Capítulo 1: La valencia, </a:t>
            </a:r>
            <a:r>
              <a:rPr lang="es-ES" sz="2400" b="1" dirty="0" err="1" smtClean="0">
                <a:solidFill>
                  <a:srgbClr val="0000FF"/>
                </a:solidFill>
              </a:rPr>
              <a:t>págs</a:t>
            </a:r>
            <a:r>
              <a:rPr lang="es-ES" sz="2400" b="1" dirty="0" smtClean="0">
                <a:solidFill>
                  <a:srgbClr val="0000FF"/>
                </a:solidFill>
              </a:rPr>
              <a:t> 11-39</a:t>
            </a:r>
            <a:r>
              <a:rPr lang="es-ES" sz="2400" i="1" dirty="0" smtClean="0"/>
              <a:t>. </a:t>
            </a:r>
          </a:p>
          <a:p>
            <a:pPr>
              <a:buNone/>
            </a:pPr>
            <a:r>
              <a:rPr lang="es-ES" sz="2400" i="1" dirty="0" smtClean="0"/>
              <a:t>	</a:t>
            </a:r>
            <a:r>
              <a:rPr lang="es-ES" sz="2400" i="1" dirty="0" smtClean="0">
                <a:hlinkClick r:id="rId2"/>
              </a:rPr>
              <a:t>http</a:t>
            </a:r>
            <a:r>
              <a:rPr lang="es-ES" sz="2400" i="1" dirty="0" smtClean="0">
                <a:hlinkClick r:id="rId2"/>
              </a:rPr>
              <a:t>://</a:t>
            </a:r>
            <a:r>
              <a:rPr lang="es-ES" sz="2400" i="1" dirty="0" smtClean="0">
                <a:hlinkClick r:id="rId2"/>
              </a:rPr>
              <a:t>webs.uvigo.es/weba575/jmgm/public.htm</a:t>
            </a:r>
            <a:r>
              <a:rPr lang="es-ES" sz="2400" i="1" dirty="0" smtClean="0"/>
              <a:t>	 </a:t>
            </a:r>
            <a:endParaRPr lang="es-ES" sz="2400" dirty="0"/>
          </a:p>
        </p:txBody>
      </p:sp>
      <p:sp>
        <p:nvSpPr>
          <p:cNvPr id="4" name="3 Rectángulo"/>
          <p:cNvSpPr/>
          <p:nvPr/>
        </p:nvSpPr>
        <p:spPr>
          <a:xfrm>
            <a:off x="827584" y="1268760"/>
            <a:ext cx="7560840" cy="8640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Tipos de procesos (ADESSE)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340768"/>
            <a:ext cx="8640960" cy="511256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sz="3100" b="1" dirty="0" smtClean="0"/>
              <a:t>Relacional &gt; Atribución</a:t>
            </a:r>
            <a:endParaRPr lang="es-ES" sz="3100" dirty="0" smtClean="0"/>
          </a:p>
          <a:p>
            <a:pPr>
              <a:buNone/>
            </a:pPr>
            <a:r>
              <a:rPr lang="es-ES" sz="3100" i="1" dirty="0" smtClean="0"/>
              <a:t>	</a:t>
            </a:r>
            <a:r>
              <a:rPr lang="es-ES" sz="3100" dirty="0" smtClean="0">
                <a:solidFill>
                  <a:schemeClr val="tx2"/>
                </a:solidFill>
              </a:rPr>
              <a:t>Una entidad (A1) se encuentra vinculada con otra entidad (A2), sea esta última una entidad independiente, otra identidad de la entidad inicial, una propiedad, una función o cualquier otro tipo de hecho que permite caracterizarla.</a:t>
            </a:r>
          </a:p>
          <a:p>
            <a:pPr>
              <a:buNone/>
            </a:pPr>
            <a:endParaRPr lang="es-ES" sz="31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ES" sz="3100" b="1" dirty="0" smtClean="0"/>
              <a:t>A0</a:t>
            </a:r>
            <a:r>
              <a:rPr lang="es-ES" sz="3100" dirty="0" smtClean="0"/>
              <a:t> </a:t>
            </a:r>
            <a:r>
              <a:rPr lang="es-ES" sz="3100" b="1" dirty="0" smtClean="0"/>
              <a:t>ASDR</a:t>
            </a:r>
            <a:r>
              <a:rPr lang="es-ES" sz="3100" dirty="0" smtClean="0"/>
              <a:t>   ASIGNADOR   Entidad dotada de consciencia que asigna o establece la relación entre A1 y A2: </a:t>
            </a:r>
            <a:br>
              <a:rPr lang="es-ES" sz="3100" dirty="0" smtClean="0"/>
            </a:br>
            <a:r>
              <a:rPr lang="es-ES" sz="3100" i="1" dirty="0" smtClean="0"/>
              <a:t>YO... después convalidarlo y presentarme inmediatamente a exámenes [~MAD:006.19]</a:t>
            </a:r>
            <a:r>
              <a:rPr lang="es-ES" sz="3100" dirty="0" smtClean="0"/>
              <a:t>   </a:t>
            </a:r>
          </a:p>
          <a:p>
            <a:pPr>
              <a:buNone/>
            </a:pPr>
            <a:r>
              <a:rPr lang="es-ES" sz="3100" b="1" dirty="0" smtClean="0"/>
              <a:t>A1</a:t>
            </a:r>
            <a:r>
              <a:rPr lang="es-ES" sz="3100" dirty="0" smtClean="0"/>
              <a:t> </a:t>
            </a:r>
            <a:r>
              <a:rPr lang="es-ES" sz="3100" b="1" dirty="0" smtClean="0"/>
              <a:t>ENT</a:t>
            </a:r>
            <a:r>
              <a:rPr lang="es-ES" sz="3100" dirty="0" smtClean="0"/>
              <a:t>   ENTIDAD   </a:t>
            </a:r>
            <a:r>
              <a:rPr lang="es-ES" sz="3100" dirty="0" err="1" smtClean="0"/>
              <a:t>Entidad</a:t>
            </a:r>
            <a:r>
              <a:rPr lang="es-ES" sz="3100" dirty="0" smtClean="0"/>
              <a:t> descrita a la que se le reconoce una vinculación con otra entidad o con una propiedad: </a:t>
            </a:r>
            <a:br>
              <a:rPr lang="es-ES" sz="3100" dirty="0" smtClean="0"/>
            </a:br>
            <a:r>
              <a:rPr lang="es-ES" sz="3100" i="1" dirty="0" smtClean="0"/>
              <a:t>MI AMO es muy rico [1IN:061.11]</a:t>
            </a:r>
            <a:r>
              <a:rPr lang="es-ES" sz="3100" dirty="0" smtClean="0"/>
              <a:t>   </a:t>
            </a:r>
          </a:p>
          <a:p>
            <a:pPr>
              <a:buNone/>
            </a:pPr>
            <a:r>
              <a:rPr lang="es-ES" sz="3100" b="1" dirty="0" smtClean="0"/>
              <a:t>A2</a:t>
            </a:r>
            <a:r>
              <a:rPr lang="es-ES" sz="3100" dirty="0" smtClean="0"/>
              <a:t> </a:t>
            </a:r>
            <a:r>
              <a:rPr lang="es-ES" sz="3100" b="1" dirty="0" smtClean="0"/>
              <a:t>ATR</a:t>
            </a:r>
            <a:r>
              <a:rPr lang="es-ES" sz="3100" dirty="0" smtClean="0"/>
              <a:t>   ATRIBUTO   Propiedad, función o entidad característica de la entidad descrita: </a:t>
            </a:r>
            <a:br>
              <a:rPr lang="es-ES" sz="3100" dirty="0" smtClean="0"/>
            </a:br>
            <a:r>
              <a:rPr lang="es-ES" sz="3100" i="1" dirty="0" smtClean="0"/>
              <a:t>Son ustedes TAN REPULSIVOS...[PAS:61.3]</a:t>
            </a:r>
            <a:r>
              <a:rPr lang="es-ES" sz="3100" dirty="0" smtClean="0"/>
              <a:t>  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Tipos de procesos (ADESSE)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340768"/>
            <a:ext cx="8568952" cy="50405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2400" b="1" dirty="0" smtClean="0"/>
              <a:t>Proceso material &gt; Cambio</a:t>
            </a:r>
            <a:endParaRPr lang="es-ES" sz="2400" dirty="0" smtClean="0"/>
          </a:p>
          <a:p>
            <a:pPr>
              <a:buNone/>
            </a:pPr>
            <a:r>
              <a:rPr lang="es-ES" sz="2400" i="1" dirty="0" smtClean="0"/>
              <a:t>	</a:t>
            </a:r>
            <a:r>
              <a:rPr lang="es-ES" sz="2400" dirty="0" smtClean="0">
                <a:solidFill>
                  <a:schemeClr val="tx2"/>
                </a:solidFill>
              </a:rPr>
              <a:t>Una entidad (A1) es creada, destruida o experimenta algún tipo de alteración de sus propiedades físicas. Con frecuencia existe otra entidad (A0) que actúa sobre A1 y es la responsable de estas transformaciones.</a:t>
            </a:r>
          </a:p>
          <a:p>
            <a:pPr>
              <a:buNone/>
            </a:pPr>
            <a:endParaRPr lang="es-ES" sz="2400" dirty="0" smtClean="0"/>
          </a:p>
          <a:p>
            <a:pPr>
              <a:buNone/>
            </a:pPr>
            <a:r>
              <a:rPr lang="es-ES" sz="2400" b="1" dirty="0" smtClean="0"/>
              <a:t>A0</a:t>
            </a:r>
            <a:r>
              <a:rPr lang="es-ES" sz="2400" dirty="0" smtClean="0"/>
              <a:t> </a:t>
            </a:r>
            <a:r>
              <a:rPr lang="es-ES" sz="2400" b="1" dirty="0" smtClean="0"/>
              <a:t>AGTE</a:t>
            </a:r>
            <a:r>
              <a:rPr lang="es-ES" sz="2400" dirty="0" smtClean="0"/>
              <a:t>   AGENTE   Entidad que causa el proceso de cambio: </a:t>
            </a:r>
            <a:br>
              <a:rPr lang="es-ES" sz="2400" dirty="0" smtClean="0"/>
            </a:br>
            <a:r>
              <a:rPr lang="es-ES" sz="2400" i="1" dirty="0" smtClean="0"/>
              <a:t>Es un chico QUE pinta [BAI:427.27]</a:t>
            </a:r>
            <a:r>
              <a:rPr lang="es-ES" sz="2400" dirty="0" smtClean="0"/>
              <a:t>   </a:t>
            </a:r>
          </a:p>
          <a:p>
            <a:pPr>
              <a:buNone/>
            </a:pPr>
            <a:r>
              <a:rPr lang="es-ES" sz="2400" b="1" dirty="0" smtClean="0"/>
              <a:t>A1</a:t>
            </a:r>
            <a:r>
              <a:rPr lang="es-ES" sz="2400" dirty="0" smtClean="0"/>
              <a:t> </a:t>
            </a:r>
            <a:r>
              <a:rPr lang="es-ES" sz="2400" b="1" dirty="0" smtClean="0"/>
              <a:t>PAC</a:t>
            </a:r>
            <a:r>
              <a:rPr lang="es-ES" sz="2400" dirty="0" smtClean="0"/>
              <a:t>   PACIENTE   Entidad que experimenta el proceso de cambio: </a:t>
            </a:r>
            <a:br>
              <a:rPr lang="es-ES" sz="2400" dirty="0" smtClean="0"/>
            </a:br>
            <a:r>
              <a:rPr lang="es-ES" sz="2400" i="1" dirty="0" smtClean="0"/>
              <a:t>La muchacha no había cocinado ESPÁRRAGOS desde que llegó a casa [~BAI:493.22]</a:t>
            </a:r>
            <a:r>
              <a:rPr lang="es-ES" sz="2400" dirty="0" smtClean="0"/>
              <a:t>  </a:t>
            </a:r>
          </a:p>
          <a:p>
            <a:pPr>
              <a:buNone/>
            </a:pPr>
            <a:endParaRPr lang="es-E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Tipos de procesos (ADESSE)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1268760"/>
            <a:ext cx="8964488" cy="518457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b="1" dirty="0" smtClean="0"/>
              <a:t>Material &gt; Espacio</a:t>
            </a:r>
            <a:endParaRPr lang="es-ES" dirty="0" smtClean="0"/>
          </a:p>
          <a:p>
            <a:pPr>
              <a:buNone/>
            </a:pPr>
            <a:r>
              <a:rPr lang="es-ES" i="1" dirty="0" smtClean="0"/>
              <a:t>	</a:t>
            </a:r>
            <a:r>
              <a:rPr lang="es-ES" dirty="0" smtClean="0">
                <a:solidFill>
                  <a:schemeClr val="tx2"/>
                </a:solidFill>
              </a:rPr>
              <a:t>Una entidad (A1) posee una determinada localización, configuración u orientación espacial, o bien experimenta algún tipo de cambio en su localización, configuración u orientación.</a:t>
            </a:r>
          </a:p>
          <a:p>
            <a:pPr>
              <a:buNone/>
            </a:pPr>
            <a:endParaRPr lang="es-E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ES" b="1" dirty="0" smtClean="0"/>
              <a:t>A0</a:t>
            </a:r>
            <a:r>
              <a:rPr lang="es-ES" dirty="0" smtClean="0"/>
              <a:t> </a:t>
            </a:r>
            <a:r>
              <a:rPr lang="es-ES" b="1" dirty="0" smtClean="0"/>
              <a:t>INI</a:t>
            </a:r>
            <a:r>
              <a:rPr lang="es-ES" dirty="0" smtClean="0"/>
              <a:t>   INICIADOR   Entidad directamente responsable del movimiento de otra entidad: </a:t>
            </a:r>
            <a:br>
              <a:rPr lang="es-ES" dirty="0" smtClean="0"/>
            </a:br>
            <a:r>
              <a:rPr lang="es-ES" i="1" dirty="0" smtClean="0"/>
              <a:t>EL ABUELO movía la cabeza con parsimonia [TER:017.26]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A1</a:t>
            </a:r>
            <a:r>
              <a:rPr lang="es-ES" dirty="0" smtClean="0"/>
              <a:t> </a:t>
            </a:r>
            <a:r>
              <a:rPr lang="es-ES" b="1" dirty="0" smtClean="0"/>
              <a:t>MOV</a:t>
            </a:r>
            <a:r>
              <a:rPr lang="es-ES" dirty="0" smtClean="0"/>
              <a:t>   MÓVIL   La entidad que experimenta algún tipo de cambio espacial: </a:t>
            </a:r>
            <a:br>
              <a:rPr lang="es-ES" dirty="0" smtClean="0"/>
            </a:br>
            <a:r>
              <a:rPr lang="es-ES" i="1" dirty="0" smtClean="0"/>
              <a:t>De nuevo LAS RUEDAS giraron sin que el coche se moviera [HIS:105.07]</a:t>
            </a:r>
            <a:r>
              <a:rPr lang="es-ES" dirty="0" smtClean="0"/>
              <a:t>  </a:t>
            </a:r>
          </a:p>
          <a:p>
            <a:pPr>
              <a:buNone/>
            </a:pPr>
            <a:r>
              <a:rPr lang="es-ES" b="1" dirty="0" smtClean="0"/>
              <a:t>A2</a:t>
            </a:r>
            <a:r>
              <a:rPr lang="es-ES" dirty="0" smtClean="0"/>
              <a:t> </a:t>
            </a:r>
            <a:r>
              <a:rPr lang="es-ES" b="1" dirty="0" smtClean="0"/>
              <a:t>ORI</a:t>
            </a:r>
            <a:r>
              <a:rPr lang="es-ES" dirty="0" smtClean="0"/>
              <a:t>   ORIGEN   Lugar del que procede o del que parte el móvil: </a:t>
            </a:r>
            <a:br>
              <a:rPr lang="es-ES" dirty="0" smtClean="0"/>
            </a:br>
            <a:r>
              <a:rPr lang="es-ES" i="1" dirty="0" smtClean="0"/>
              <a:t>Me negaba a moverme DEL RELLANO DE LA ESCALERA [~CAR:058.16]</a:t>
            </a:r>
            <a:r>
              <a:rPr lang="es-ES" dirty="0" smtClean="0"/>
              <a:t>  </a:t>
            </a:r>
          </a:p>
          <a:p>
            <a:pPr>
              <a:buNone/>
            </a:pPr>
            <a:r>
              <a:rPr lang="es-ES" b="1" dirty="0" smtClean="0"/>
              <a:t>A3</a:t>
            </a:r>
            <a:r>
              <a:rPr lang="es-ES" dirty="0" smtClean="0"/>
              <a:t> </a:t>
            </a:r>
            <a:r>
              <a:rPr lang="es-ES" b="1" dirty="0" smtClean="0"/>
              <a:t>DIR</a:t>
            </a:r>
            <a:r>
              <a:rPr lang="es-ES" dirty="0" smtClean="0"/>
              <a:t>   DIRECCIÓN   Lugar hacia el que se desplaza el móvil: </a:t>
            </a:r>
            <a:br>
              <a:rPr lang="es-ES" dirty="0" smtClean="0"/>
            </a:br>
            <a:r>
              <a:rPr lang="es-ES" i="1" dirty="0" err="1" smtClean="0"/>
              <a:t>Beffone</a:t>
            </a:r>
            <a:r>
              <a:rPr lang="es-ES" i="1" dirty="0" smtClean="0"/>
              <a:t> se ha movido HACIA LA PUERTA DE LA COCINA [COA:067.16]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A4</a:t>
            </a:r>
            <a:r>
              <a:rPr lang="es-ES" dirty="0" smtClean="0"/>
              <a:t> </a:t>
            </a:r>
            <a:r>
              <a:rPr lang="es-ES" b="1" dirty="0" smtClean="0"/>
              <a:t>TRA</a:t>
            </a:r>
            <a:r>
              <a:rPr lang="es-ES" dirty="0" smtClean="0"/>
              <a:t>   TRAYECTO   Recorrido que realiza el móvil: </a:t>
            </a:r>
            <a:br>
              <a:rPr lang="es-ES" dirty="0" smtClean="0"/>
            </a:br>
            <a:r>
              <a:rPr lang="es-ES" i="1" dirty="0" smtClean="0"/>
              <a:t>los ángeles giraban EN UN CIELO AZULÍSIMO [~CAR:093.11]</a:t>
            </a:r>
            <a:r>
              <a:rPr lang="es-ES" dirty="0" smtClean="0"/>
              <a:t>  </a:t>
            </a: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Tipos de procesos (ADESSE)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268760"/>
            <a:ext cx="8892480" cy="525658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" b="1" dirty="0" smtClean="0"/>
              <a:t>Material &gt; Espacio &gt; Desplazamiento</a:t>
            </a:r>
            <a:endParaRPr lang="es-ES" dirty="0" smtClean="0"/>
          </a:p>
          <a:p>
            <a:pPr>
              <a:buNone/>
            </a:pPr>
            <a:r>
              <a:rPr lang="es-ES" dirty="0" smtClean="0">
                <a:solidFill>
                  <a:schemeClr val="tx2"/>
                </a:solidFill>
              </a:rPr>
              <a:t>	Una entidad (A1) se desplaza desde una localización inicial (A2) hacia una localización final (A3) recorriendo un trayecto (A4).</a:t>
            </a:r>
          </a:p>
          <a:p>
            <a:pPr>
              <a:buNone/>
            </a:pPr>
            <a:endParaRPr lang="es-ES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es-ES" b="1" dirty="0" smtClean="0"/>
              <a:t>A0</a:t>
            </a:r>
            <a:r>
              <a:rPr lang="es-ES" dirty="0" smtClean="0"/>
              <a:t> </a:t>
            </a:r>
            <a:r>
              <a:rPr lang="es-ES" b="1" dirty="0" smtClean="0"/>
              <a:t>INI</a:t>
            </a:r>
            <a:r>
              <a:rPr lang="es-ES" dirty="0" smtClean="0"/>
              <a:t>   INICIADOR   Entidad que provoca el desplazamiento de otra entidad: </a:t>
            </a:r>
            <a:br>
              <a:rPr lang="es-ES" dirty="0" smtClean="0"/>
            </a:br>
            <a:r>
              <a:rPr lang="es-ES" i="1" dirty="0" smtClean="0"/>
              <a:t>DOS MALEANTES la han llevado al solar... [CAI:66.32]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A1</a:t>
            </a:r>
            <a:r>
              <a:rPr lang="es-ES" dirty="0" smtClean="0"/>
              <a:t> </a:t>
            </a:r>
            <a:r>
              <a:rPr lang="es-ES" b="1" dirty="0" smtClean="0"/>
              <a:t>MOV</a:t>
            </a:r>
            <a:r>
              <a:rPr lang="es-ES" dirty="0" smtClean="0"/>
              <a:t>   MÓVIL   Entidad que se desplaza por sí misma o que es desplazada por otra entidad: </a:t>
            </a:r>
            <a:br>
              <a:rPr lang="es-ES" dirty="0" smtClean="0"/>
            </a:br>
            <a:r>
              <a:rPr lang="es-ES" i="1" dirty="0" smtClean="0"/>
              <a:t>EL ABUELO sólo entraba por las noches [~TER:13.13]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A2</a:t>
            </a:r>
            <a:r>
              <a:rPr lang="es-ES" dirty="0" smtClean="0"/>
              <a:t> </a:t>
            </a:r>
            <a:r>
              <a:rPr lang="es-ES" b="1" dirty="0" smtClean="0"/>
              <a:t>ORI</a:t>
            </a:r>
            <a:r>
              <a:rPr lang="es-ES" dirty="0" smtClean="0"/>
              <a:t>   ORIGEN   Lugar del que procede el Móvil: </a:t>
            </a:r>
            <a:br>
              <a:rPr lang="es-ES" dirty="0" smtClean="0"/>
            </a:br>
            <a:r>
              <a:rPr lang="es-ES" i="1" dirty="0" smtClean="0"/>
              <a:t>Vengo DEL BOSQUE Y DE MI CASA [ZOR:37.16]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A3</a:t>
            </a:r>
            <a:r>
              <a:rPr lang="es-ES" dirty="0" smtClean="0"/>
              <a:t> </a:t>
            </a:r>
            <a:r>
              <a:rPr lang="es-ES" b="1" dirty="0" smtClean="0"/>
              <a:t>DIR</a:t>
            </a:r>
            <a:r>
              <a:rPr lang="es-ES" dirty="0" smtClean="0"/>
              <a:t>   DIRECCIÓN   Lugar hacia el que se desplaza el Móvil, que puede ser el Destino final: </a:t>
            </a:r>
            <a:br>
              <a:rPr lang="es-ES" dirty="0" smtClean="0"/>
            </a:br>
            <a:r>
              <a:rPr lang="es-ES" i="1" dirty="0" smtClean="0"/>
              <a:t>Lanzaron objetos AL TERRENO DE JUEGO [1VO:44.4.1.20]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A4</a:t>
            </a:r>
            <a:r>
              <a:rPr lang="es-ES" dirty="0" smtClean="0"/>
              <a:t> </a:t>
            </a:r>
            <a:r>
              <a:rPr lang="es-ES" b="1" dirty="0" smtClean="0"/>
              <a:t>TRA</a:t>
            </a:r>
            <a:r>
              <a:rPr lang="es-ES" dirty="0" smtClean="0"/>
              <a:t>   TRAYECTO   Recorrido que realiza el Móvil al desplazarse/ser desplazado. Área: </a:t>
            </a:r>
            <a:br>
              <a:rPr lang="es-ES" dirty="0" smtClean="0"/>
            </a:br>
            <a:r>
              <a:rPr lang="es-ES" i="1" dirty="0" smtClean="0"/>
              <a:t>De pasar a Grecia POR LAS MONTAÑAS en estas fechas [CAR:70.25]</a:t>
            </a:r>
            <a:r>
              <a:rPr lang="es-ES" dirty="0" smtClean="0"/>
              <a:t>  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Tipos de procesos (ADESSE)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b="1" dirty="0" smtClean="0"/>
              <a:t>Existencial &gt; Existencia</a:t>
            </a:r>
            <a:endParaRPr lang="es-ES" dirty="0" smtClean="0"/>
          </a:p>
          <a:p>
            <a:pPr>
              <a:buNone/>
            </a:pPr>
            <a:r>
              <a:rPr lang="es-ES" i="1" dirty="0" smtClean="0"/>
              <a:t>	</a:t>
            </a:r>
            <a:r>
              <a:rPr lang="es-ES" dirty="0" smtClean="0">
                <a:solidFill>
                  <a:schemeClr val="tx2"/>
                </a:solidFill>
              </a:rPr>
              <a:t>Una entidad, una propiedad o un proceso (A1) está presente o ausente, existe o carece de existencia. Con frecuencia puede aparecer otra entidad (A0) que posibilita o provoca dicho proceso.</a:t>
            </a:r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r>
              <a:rPr lang="es-ES" b="1" dirty="0" smtClean="0"/>
              <a:t>A0</a:t>
            </a:r>
            <a:r>
              <a:rPr lang="es-ES" dirty="0" smtClean="0"/>
              <a:t> </a:t>
            </a:r>
            <a:r>
              <a:rPr lang="es-ES" b="1" dirty="0" smtClean="0"/>
              <a:t>INI</a:t>
            </a:r>
            <a:r>
              <a:rPr lang="es-ES" dirty="0" smtClean="0"/>
              <a:t>   INICIADOR   Entidad que provoca la existencia, inexistencia, aparición o desaparición de otra.: </a:t>
            </a:r>
            <a:br>
              <a:rPr lang="es-ES" dirty="0" smtClean="0"/>
            </a:br>
            <a:r>
              <a:rPr lang="es-ES" i="1" dirty="0" smtClean="0"/>
              <a:t>CADA PALABRA provoca en el viejo un rechazo [SON:57.10]</a:t>
            </a:r>
            <a:r>
              <a:rPr lang="es-ES" dirty="0" smtClean="0"/>
              <a:t>   </a:t>
            </a:r>
          </a:p>
          <a:p>
            <a:pPr>
              <a:buNone/>
            </a:pPr>
            <a:r>
              <a:rPr lang="es-ES" b="1" dirty="0" smtClean="0"/>
              <a:t>A1</a:t>
            </a:r>
            <a:r>
              <a:rPr lang="es-ES" dirty="0" smtClean="0"/>
              <a:t> </a:t>
            </a:r>
            <a:r>
              <a:rPr lang="es-ES" b="1" dirty="0" smtClean="0"/>
              <a:t>EXIST</a:t>
            </a:r>
            <a:r>
              <a:rPr lang="es-ES" dirty="0" smtClean="0"/>
              <a:t>   EXISTENTE   Entidad que existe, no existe, aparece o desaparece: </a:t>
            </a:r>
            <a:br>
              <a:rPr lang="es-ES" dirty="0" smtClean="0"/>
            </a:br>
            <a:r>
              <a:rPr lang="es-ES" i="1" dirty="0" smtClean="0"/>
              <a:t>LA SEÑORITA MARIANA, de la red local, apareció después [HIS:91.26]</a:t>
            </a:r>
            <a:r>
              <a:rPr lang="es-ES" dirty="0" smtClean="0"/>
              <a:t>   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de-DE" sz="3600" b="1" dirty="0" smtClean="0"/>
              <a:t/>
            </a:r>
            <a:br>
              <a:rPr lang="de-DE" sz="3600" b="1" dirty="0" smtClean="0"/>
            </a:br>
            <a:r>
              <a:rPr lang="de-DE" dirty="0" smtClean="0"/>
              <a:t>Argumentos y adjuntos </a:t>
            </a:r>
            <a:r>
              <a:rPr lang="es-ES" sz="3600" dirty="0" smtClean="0"/>
              <a:t/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dirty="0" smtClean="0"/>
              <a:t>	Las restricciones sintácticas y semánticas que impone el verbo no alcanzan por igual a todos los constituyentes de la cláusula. </a:t>
            </a:r>
          </a:p>
          <a:p>
            <a:pPr lvl="1"/>
            <a:r>
              <a:rPr lang="de-DE" dirty="0" smtClean="0"/>
              <a:t>	Algunos elementos están previstos por la valencia verbal: los </a:t>
            </a:r>
            <a:r>
              <a:rPr lang="de-DE" b="1" dirty="0" smtClean="0">
                <a:solidFill>
                  <a:srgbClr val="0000FF"/>
                </a:solidFill>
              </a:rPr>
              <a:t>argumentos</a:t>
            </a:r>
            <a:r>
              <a:rPr lang="de-DE" dirty="0" smtClean="0"/>
              <a:t> o </a:t>
            </a:r>
            <a:r>
              <a:rPr lang="de-DE" b="1" dirty="0" smtClean="0">
                <a:solidFill>
                  <a:srgbClr val="0000FF"/>
                </a:solidFill>
              </a:rPr>
              <a:t>actantes</a:t>
            </a:r>
            <a:r>
              <a:rPr lang="de-DE" dirty="0" smtClean="0"/>
              <a:t>. </a:t>
            </a:r>
          </a:p>
          <a:p>
            <a:pPr lvl="1">
              <a:lnSpc>
                <a:spcPct val="150000"/>
              </a:lnSpc>
            </a:pPr>
            <a:r>
              <a:rPr lang="de-DE" dirty="0" smtClean="0"/>
              <a:t>	Otros son opcionales: </a:t>
            </a:r>
            <a:r>
              <a:rPr lang="de-DE" b="1" dirty="0" smtClean="0">
                <a:solidFill>
                  <a:srgbClr val="0000FF"/>
                </a:solidFill>
              </a:rPr>
              <a:t>adjuntos</a:t>
            </a:r>
            <a:r>
              <a:rPr lang="de-DE" dirty="0" smtClean="0"/>
              <a:t> o </a:t>
            </a:r>
            <a:r>
              <a:rPr lang="de-DE" b="1" dirty="0" smtClean="0">
                <a:solidFill>
                  <a:srgbClr val="0000FF"/>
                </a:solidFill>
              </a:rPr>
              <a:t>circunstantes</a:t>
            </a:r>
            <a:r>
              <a:rPr lang="de-DE" dirty="0" smtClean="0"/>
              <a:t>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Argumentos y adjuntos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484784"/>
            <a:ext cx="8640960" cy="50405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" sz="2600" dirty="0" smtClean="0"/>
              <a:t>Se han propuesto </a:t>
            </a:r>
            <a:r>
              <a:rPr lang="de-DE" sz="2600" dirty="0" smtClean="0"/>
              <a:t>diferentes criterios formales para sistematizar la identificación de uno y otro tipo de elementos (vid. García-Miguel 1995: 23-31):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sz="2600" b="1" dirty="0" smtClean="0">
                <a:solidFill>
                  <a:srgbClr val="0000FF"/>
                </a:solidFill>
              </a:rPr>
              <a:t>Obligatoriedad</a:t>
            </a:r>
            <a:r>
              <a:rPr lang="de-DE" sz="2600" dirty="0" smtClean="0"/>
              <a:t>. La supresión de un actante puede provocar la inaceptabilidad o un cambio acusado en la interpretación de la secuencia resultante, algo que no sucede cuando se elimina un circunstante. </a:t>
            </a:r>
            <a:endParaRPr lang="es-ES" sz="2600" dirty="0" smtClean="0"/>
          </a:p>
          <a:p>
            <a:pPr marL="514350" lvl="0" indent="-514350">
              <a:buFont typeface="+mj-lt"/>
              <a:buAutoNum type="arabicPeriod"/>
            </a:pPr>
            <a:r>
              <a:rPr lang="de-DE" sz="2600" b="1" dirty="0" smtClean="0">
                <a:solidFill>
                  <a:srgbClr val="0000FF"/>
                </a:solidFill>
              </a:rPr>
              <a:t>Latencia</a:t>
            </a:r>
            <a:r>
              <a:rPr lang="de-DE" sz="2600" dirty="0" smtClean="0"/>
              <a:t>. Un actante no expreso puede estar contextualmente activado. </a:t>
            </a:r>
            <a:endParaRPr lang="es-ES" sz="2600" dirty="0" smtClean="0"/>
          </a:p>
          <a:p>
            <a:pPr lvl="1">
              <a:buNone/>
            </a:pPr>
            <a:r>
              <a:rPr lang="es-ES" sz="2600" dirty="0" smtClean="0"/>
              <a:t>ELENA.-  ¿Te  ha  dicho  Jaimito...?  </a:t>
            </a:r>
          </a:p>
          <a:p>
            <a:pPr lvl="1">
              <a:buNone/>
            </a:pPr>
            <a:r>
              <a:rPr lang="es-ES" sz="2600" i="1" dirty="0" smtClean="0"/>
              <a:t>CHUSA.-</a:t>
            </a:r>
            <a:r>
              <a:rPr lang="es-ES" sz="2600" dirty="0" smtClean="0"/>
              <a:t>  </a:t>
            </a:r>
            <a:r>
              <a:rPr lang="es-ES" sz="2600" i="1" dirty="0" smtClean="0"/>
              <a:t>Sí,</a:t>
            </a:r>
            <a:r>
              <a:rPr lang="es-ES" sz="2600" dirty="0" smtClean="0"/>
              <a:t>  </a:t>
            </a:r>
            <a:r>
              <a:rPr lang="es-ES" sz="2600" i="1" dirty="0" smtClean="0"/>
              <a:t>me</a:t>
            </a:r>
            <a:r>
              <a:rPr lang="es-ES" sz="2600" dirty="0" smtClean="0"/>
              <a:t>  </a:t>
            </a:r>
            <a:r>
              <a:rPr lang="es-ES" sz="2600" i="1" dirty="0" smtClean="0"/>
              <a:t>ha</a:t>
            </a:r>
            <a:r>
              <a:rPr lang="es-ES" sz="2600" dirty="0" smtClean="0"/>
              <a:t>  </a:t>
            </a:r>
            <a:r>
              <a:rPr lang="es-ES" sz="2600" i="1" dirty="0" smtClean="0"/>
              <a:t>dicho</a:t>
            </a:r>
            <a:r>
              <a:rPr lang="es-ES" sz="2600" dirty="0" smtClean="0"/>
              <a:t>  </a:t>
            </a:r>
            <a:r>
              <a:rPr lang="es-ES" sz="2600" i="1" dirty="0" smtClean="0"/>
              <a:t>Jaimito.</a:t>
            </a:r>
            <a:r>
              <a:rPr lang="es-ES" sz="2600" dirty="0" smtClean="0"/>
              <a:t> MOR:085.35</a:t>
            </a:r>
          </a:p>
          <a:p>
            <a:pPr marL="514350" lvl="0" indent="-514350">
              <a:buFont typeface="+mj-lt"/>
              <a:buAutoNum type="arabicPeriod"/>
            </a:pPr>
            <a:r>
              <a:rPr lang="de-DE" sz="2600" b="1" dirty="0" smtClean="0">
                <a:solidFill>
                  <a:srgbClr val="0000FF"/>
                </a:solidFill>
              </a:rPr>
              <a:t>Libre inserción de circunstantes</a:t>
            </a:r>
            <a:r>
              <a:rPr lang="de-DE" sz="2600" dirty="0" smtClean="0"/>
              <a:t>. Como no son específicos, en principio pueden combinarse con cualquier verbo. </a:t>
            </a:r>
            <a:endParaRPr lang="es-ES" sz="2600" dirty="0" smtClean="0"/>
          </a:p>
          <a:p>
            <a:pPr marL="0" indent="0">
              <a:buNone/>
            </a:pP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Argumentos y adjuntos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196752"/>
            <a:ext cx="8892480" cy="5184576"/>
          </a:xfrm>
        </p:spPr>
        <p:txBody>
          <a:bodyPr>
            <a:normAutofit/>
          </a:bodyPr>
          <a:lstStyle/>
          <a:p>
            <a:pPr marL="457200" lvl="0" indent="-457200">
              <a:buFont typeface="+mj-lt"/>
              <a:buAutoNum type="arabicPeriod" startAt="4"/>
            </a:pPr>
            <a:r>
              <a:rPr lang="de-DE" sz="2400" b="1" dirty="0" smtClean="0">
                <a:solidFill>
                  <a:srgbClr val="0000FF"/>
                </a:solidFill>
              </a:rPr>
              <a:t>Restricciones formales y semánticas</a:t>
            </a:r>
            <a:r>
              <a:rPr lang="de-DE" sz="2400" dirty="0" smtClean="0">
                <a:solidFill>
                  <a:srgbClr val="0000FF"/>
                </a:solidFill>
              </a:rPr>
              <a:t> </a:t>
            </a:r>
            <a:r>
              <a:rPr lang="de-DE" sz="2400" dirty="0" smtClean="0"/>
              <a:t>por parte del verbo. El verbo condiciona el número y características de los actantes con los que se construye, pero no de los circunstantes. </a:t>
            </a:r>
            <a:endParaRPr lang="es-ES" sz="2400" dirty="0" smtClean="0"/>
          </a:p>
          <a:p>
            <a:pPr indent="-73025">
              <a:buNone/>
            </a:pPr>
            <a:r>
              <a:rPr lang="de-DE" sz="2400" dirty="0" smtClean="0"/>
              <a:t>	El condicionamiento verbal afecta a la función sintáctica de los actantes, a la preposición que introduce el actante, al tipo de unidad, etc.  </a:t>
            </a:r>
            <a:endParaRPr lang="es-ES" sz="2400" dirty="0" smtClean="0"/>
          </a:p>
          <a:p>
            <a:pPr lvl="1" indent="-73025">
              <a:buNone/>
            </a:pPr>
            <a:r>
              <a:rPr lang="es-ES" sz="2200" dirty="0" smtClean="0"/>
              <a:t>El padre ... le enseñaba </a:t>
            </a:r>
            <a:r>
              <a:rPr lang="es-ES" sz="2200" b="1" dirty="0" smtClean="0"/>
              <a:t>a conocer las hierbas medicinales</a:t>
            </a:r>
            <a:r>
              <a:rPr lang="es-ES" sz="2200" dirty="0" smtClean="0"/>
              <a:t>. </a:t>
            </a:r>
            <a:r>
              <a:rPr lang="de-DE" sz="2200" dirty="0" smtClean="0"/>
              <a:t>JOVENES: 23, 22</a:t>
            </a:r>
            <a:endParaRPr lang="es-ES" sz="2200" dirty="0" smtClean="0"/>
          </a:p>
          <a:p>
            <a:pPr lvl="1" indent="-73025">
              <a:buNone/>
            </a:pPr>
            <a:r>
              <a:rPr lang="es-ES" sz="2200" dirty="0" smtClean="0"/>
              <a:t>Convinimos </a:t>
            </a:r>
            <a:r>
              <a:rPr lang="es-ES" sz="2200" b="1" dirty="0" smtClean="0"/>
              <a:t>en que eso quedaría entre los dos</a:t>
            </a:r>
            <a:r>
              <a:rPr lang="es-ES" sz="2200" dirty="0" smtClean="0"/>
              <a:t>. </a:t>
            </a:r>
            <a:r>
              <a:rPr lang="de-DE" sz="2200" dirty="0" smtClean="0"/>
              <a:t>CINTA: 51, 29</a:t>
            </a:r>
          </a:p>
          <a:p>
            <a:pPr marL="514350" lvl="0" indent="-514350">
              <a:buFont typeface="+mj-lt"/>
              <a:buAutoNum type="arabicPeriod" startAt="5"/>
            </a:pPr>
            <a:r>
              <a:rPr lang="de-DE" sz="2400" b="1" dirty="0" smtClean="0">
                <a:solidFill>
                  <a:srgbClr val="0000FF"/>
                </a:solidFill>
              </a:rPr>
              <a:t>Equivalencias con constituyentes actanciales</a:t>
            </a:r>
            <a:r>
              <a:rPr lang="de-DE" sz="2400" dirty="0" smtClean="0">
                <a:solidFill>
                  <a:srgbClr val="0000FF"/>
                </a:solidFill>
              </a:rPr>
              <a:t> </a:t>
            </a:r>
            <a:endParaRPr lang="es-ES" sz="2400" dirty="0" smtClean="0">
              <a:solidFill>
                <a:srgbClr val="0000FF"/>
              </a:solidFill>
            </a:endParaRPr>
          </a:p>
          <a:p>
            <a:pPr lvl="1">
              <a:buNone/>
            </a:pPr>
            <a:r>
              <a:rPr lang="de-DE" sz="2000" dirty="0" smtClean="0"/>
              <a:t>	</a:t>
            </a:r>
            <a:r>
              <a:rPr lang="de-DE" sz="2400" dirty="0" smtClean="0"/>
              <a:t>Adornaron las calles </a:t>
            </a:r>
            <a:r>
              <a:rPr lang="de-DE" sz="2400" u="sng" dirty="0" smtClean="0"/>
              <a:t>con guirnaldas de colores</a:t>
            </a:r>
            <a:r>
              <a:rPr lang="de-DE" sz="2400" dirty="0" smtClean="0"/>
              <a:t> </a:t>
            </a:r>
            <a:endParaRPr lang="es-ES" sz="2400" dirty="0" smtClean="0"/>
          </a:p>
          <a:p>
            <a:pPr lvl="1">
              <a:buNone/>
            </a:pPr>
            <a:r>
              <a:rPr lang="de-DE" sz="2400" dirty="0" smtClean="0"/>
              <a:t>	</a:t>
            </a:r>
            <a:r>
              <a:rPr lang="de-DE" sz="2400" u="sng" dirty="0" smtClean="0"/>
              <a:t>Las guirnaldas de colores</a:t>
            </a:r>
            <a:r>
              <a:rPr lang="de-DE" sz="2400" dirty="0" smtClean="0"/>
              <a:t> </a:t>
            </a:r>
            <a:r>
              <a:rPr lang="de-DE" sz="2400" cap="small" dirty="0" smtClean="0"/>
              <a:t>[suj] </a:t>
            </a:r>
            <a:r>
              <a:rPr lang="de-DE" sz="2400" dirty="0" smtClean="0"/>
              <a:t>adornan las calles</a:t>
            </a:r>
            <a:endParaRPr lang="es-ES" sz="2400" dirty="0" smtClean="0"/>
          </a:p>
          <a:p>
            <a:pPr lvl="1" indent="-73025">
              <a:buNone/>
            </a:pPr>
            <a:endParaRPr lang="es-ES" sz="2400" dirty="0" smtClean="0"/>
          </a:p>
          <a:p>
            <a:pPr>
              <a:buNone/>
            </a:pPr>
            <a:endParaRPr lang="es-E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Argumentos y adjuntos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412776"/>
            <a:ext cx="8568952" cy="518457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de-DE" dirty="0" smtClean="0"/>
              <a:t> </a:t>
            </a:r>
            <a:r>
              <a:rPr lang="de-DE" sz="2800" b="1" dirty="0" smtClean="0">
                <a:solidFill>
                  <a:srgbClr val="0000FF"/>
                </a:solidFill>
              </a:rPr>
              <a:t>Sustitución por el pro-verbo </a:t>
            </a:r>
            <a:r>
              <a:rPr lang="de-DE" sz="2800" b="1" i="1" dirty="0" smtClean="0">
                <a:solidFill>
                  <a:srgbClr val="0000FF"/>
                </a:solidFill>
              </a:rPr>
              <a:t>hacer(lo)</a:t>
            </a:r>
            <a:endParaRPr lang="es-ES" sz="28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de-DE" sz="2400" dirty="0" smtClean="0"/>
              <a:t>(1) 	 </a:t>
            </a:r>
            <a:r>
              <a:rPr lang="de-DE" sz="2400" i="1" dirty="0" smtClean="0"/>
              <a:t>Adornaron las calles </a:t>
            </a:r>
            <a:r>
              <a:rPr lang="de-DE" sz="2400" i="1" u="sng" dirty="0" smtClean="0"/>
              <a:t>con las guirnaldas de colores</a:t>
            </a:r>
            <a:endParaRPr lang="es-ES" sz="2400" u="sng" dirty="0" smtClean="0"/>
          </a:p>
          <a:p>
            <a:pPr>
              <a:buNone/>
            </a:pPr>
            <a:r>
              <a:rPr lang="de-DE" sz="2400" dirty="0" smtClean="0"/>
              <a:t>	a.	Adornaron las calles y </a:t>
            </a:r>
            <a:r>
              <a:rPr lang="de-DE" sz="2400" b="1" dirty="0" smtClean="0"/>
              <a:t>lo hicieron </a:t>
            </a:r>
            <a:r>
              <a:rPr lang="de-DE" sz="2400" dirty="0" smtClean="0"/>
              <a:t>con guirnaldas de colores</a:t>
            </a:r>
            <a:endParaRPr lang="es-ES" sz="2400" dirty="0" smtClean="0"/>
          </a:p>
          <a:p>
            <a:pPr>
              <a:buNone/>
            </a:pPr>
            <a:r>
              <a:rPr lang="de-DE" sz="2400" dirty="0" smtClean="0"/>
              <a:t>	b.	</a:t>
            </a:r>
            <a:r>
              <a:rPr lang="de-DE" sz="2400" b="1" dirty="0" smtClean="0"/>
              <a:t>Lo que hicieron </a:t>
            </a:r>
            <a:r>
              <a:rPr lang="de-DE" sz="2400" dirty="0" smtClean="0"/>
              <a:t>con las guirnaldas de colores fue adornar las calles</a:t>
            </a:r>
            <a:endParaRPr lang="es-ES" sz="2400" dirty="0" smtClean="0"/>
          </a:p>
          <a:p>
            <a:pPr>
              <a:buNone/>
            </a:pPr>
            <a:r>
              <a:rPr lang="de-DE" sz="2400" dirty="0" smtClean="0"/>
              <a:t>(2) 	</a:t>
            </a:r>
            <a:r>
              <a:rPr lang="de-DE" sz="2400" i="1" dirty="0" smtClean="0"/>
              <a:t>Llenaron las calles </a:t>
            </a:r>
            <a:r>
              <a:rPr lang="de-DE" sz="2400" i="1" u="sng" dirty="0" smtClean="0"/>
              <a:t>de guirnaldas de colores</a:t>
            </a:r>
            <a:endParaRPr lang="es-ES" sz="2400" u="sng" dirty="0" smtClean="0"/>
          </a:p>
          <a:p>
            <a:pPr>
              <a:buNone/>
            </a:pPr>
            <a:r>
              <a:rPr lang="de-DE" sz="2400" dirty="0" smtClean="0"/>
              <a:t>	a.    *? Llenaron las calles y lo hicieron de guirnaldas...</a:t>
            </a:r>
            <a:endParaRPr lang="es-ES" sz="2400" dirty="0" smtClean="0"/>
          </a:p>
          <a:p>
            <a:pPr>
              <a:buNone/>
            </a:pPr>
            <a:r>
              <a:rPr lang="de-DE" sz="2400" dirty="0" smtClean="0"/>
              <a:t>	b.    * Lo que hicieron de guirnaldas de colores fue llenar las calles</a:t>
            </a:r>
            <a:endParaRPr lang="es-ES" sz="2400" dirty="0" smtClean="0"/>
          </a:p>
          <a:p>
            <a:pPr>
              <a:buNone/>
            </a:pPr>
            <a:r>
              <a:rPr lang="de-DE" sz="2400" dirty="0" smtClean="0"/>
              <a:t>(3) 	</a:t>
            </a:r>
            <a:r>
              <a:rPr lang="de-DE" sz="2400" i="1" dirty="0" smtClean="0"/>
              <a:t>Sacó el libro de la biblioteca / Leyó el libro en la biblioteca</a:t>
            </a:r>
            <a:endParaRPr lang="es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4000" dirty="0" smtClean="0"/>
              <a:t>Clases de entidades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sz="2800" dirty="0" smtClean="0"/>
              <a:t>Los elementos participantes en los eventos evocados por las cláusulas poseen características intrínsecas diferentes, ligadas al tipo de situación particular que se describe y a los roles semánticos que desempeñan en dicha situación.</a:t>
            </a:r>
          </a:p>
          <a:p>
            <a:pPr>
              <a:buNone/>
            </a:pPr>
            <a:endParaRPr lang="de-DE" sz="2800" dirty="0" smtClean="0"/>
          </a:p>
          <a:p>
            <a:r>
              <a:rPr lang="de-DE" sz="2800" dirty="0" smtClean="0"/>
              <a:t>El predicado condiciona no solo el número y función sintáctica de los otros constituyentes de la cláusula, sino también las propiedades categoriales y semántico-referenciales de los argumentos.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s-ES" sz="3600" dirty="0" smtClean="0">
                <a:latin typeface="+mn-lt"/>
                <a:cs typeface="Times New Roman" pitchFamily="18" charset="0"/>
              </a:rPr>
              <a:t>La estructura sintáctico-semántica de la cláusula</a:t>
            </a:r>
            <a:endParaRPr lang="es-ES" sz="3600" dirty="0">
              <a:latin typeface="+mn-lt"/>
              <a:cs typeface="Times New Roman" pitchFamily="18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96543"/>
          </a:xfrm>
        </p:spPr>
        <p:txBody>
          <a:bodyPr>
            <a:noAutofit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s-ES" sz="1700" dirty="0" smtClean="0"/>
              <a:t>Tipos de situaciones, participantes y clases de entidades</a:t>
            </a:r>
          </a:p>
          <a:p>
            <a:pPr>
              <a:buNone/>
            </a:pPr>
            <a:endParaRPr lang="es-ES" sz="1700" dirty="0" smtClean="0"/>
          </a:p>
          <a:p>
            <a:pPr>
              <a:buNone/>
              <a:tabLst>
                <a:tab pos="1344613" algn="l"/>
              </a:tabLst>
            </a:pPr>
            <a:r>
              <a:rPr lang="es-ES" sz="1600" b="1" dirty="0" smtClean="0"/>
              <a:t>Bibliografía específica</a:t>
            </a:r>
          </a:p>
          <a:p>
            <a:pPr>
              <a:buNone/>
              <a:tabLst>
                <a:tab pos="1344613" algn="l"/>
              </a:tabLst>
            </a:pPr>
            <a:r>
              <a:rPr lang="es-ES" sz="1600" dirty="0" smtClean="0"/>
              <a:t>ADESSE</a:t>
            </a:r>
            <a:r>
              <a:rPr lang="es-ES" sz="1600" dirty="0" smtClean="0"/>
              <a:t>: </a:t>
            </a:r>
            <a:r>
              <a:rPr lang="es-ES" sz="1600" dirty="0" smtClean="0">
                <a:hlinkClick r:id="rId2"/>
              </a:rPr>
              <a:t>http://</a:t>
            </a:r>
            <a:r>
              <a:rPr lang="es-ES" sz="1600" dirty="0" smtClean="0">
                <a:hlinkClick r:id="rId2"/>
              </a:rPr>
              <a:t>adesse.uvigo.es/index.php/ADESSE/Fundamentos</a:t>
            </a:r>
            <a:r>
              <a:rPr lang="es-ES" sz="1600" dirty="0" smtClean="0"/>
              <a:t>	 	</a:t>
            </a:r>
            <a:endParaRPr lang="es-ES" sz="1600" dirty="0" smtClean="0"/>
          </a:p>
          <a:p>
            <a:pPr>
              <a:buNone/>
              <a:tabLst>
                <a:tab pos="1344613" algn="l"/>
              </a:tabLst>
            </a:pPr>
            <a:r>
              <a:rPr lang="en-US" sz="1600" dirty="0" smtClean="0"/>
              <a:t>Croft, William: The origins of grammar in the verbalization of experience, </a:t>
            </a:r>
            <a:r>
              <a:rPr lang="en-US" sz="1600" i="1" dirty="0" smtClean="0"/>
              <a:t>Cognitive Linguistics. </a:t>
            </a:r>
            <a:r>
              <a:rPr lang="en-US" sz="1600" dirty="0" smtClean="0"/>
              <a:t>18/3, 2007, 339–382. </a:t>
            </a:r>
          </a:p>
          <a:p>
            <a:pPr>
              <a:buNone/>
              <a:tabLst>
                <a:tab pos="1344613" algn="l"/>
              </a:tabLst>
            </a:pPr>
            <a:r>
              <a:rPr lang="es-ES" sz="1600" dirty="0" smtClean="0"/>
              <a:t>Fernández López, Justo: Clasificación semántica de los verbos. </a:t>
            </a:r>
            <a:r>
              <a:rPr lang="es-ES" sz="1600" dirty="0" err="1" smtClean="0"/>
              <a:t>Hispanoteca</a:t>
            </a:r>
            <a:r>
              <a:rPr lang="es-ES" sz="1600" dirty="0" smtClean="0"/>
              <a:t>. </a:t>
            </a:r>
            <a:r>
              <a:rPr lang="es-ES" sz="1600" dirty="0" smtClean="0">
                <a:hlinkClick r:id="rId3"/>
              </a:rPr>
              <a:t>http://hispanoteca.eu/Gram%C3%A1ticas/Gram%C3%A1tica%20espa%C3%B1ola/Verbos%20-%</a:t>
            </a:r>
            <a:r>
              <a:rPr lang="es-ES" sz="1600" dirty="0" smtClean="0">
                <a:hlinkClick r:id="rId3"/>
              </a:rPr>
              <a:t>20Clasificaci%C3%B3n%20sem%C3%A1ntica.htm</a:t>
            </a:r>
            <a:r>
              <a:rPr lang="es-ES" sz="1600" dirty="0" smtClean="0"/>
              <a:t>	 </a:t>
            </a:r>
            <a:endParaRPr lang="es-ES" sz="1600" dirty="0" smtClean="0"/>
          </a:p>
          <a:p>
            <a:pPr>
              <a:buNone/>
              <a:tabLst>
                <a:tab pos="1344613" algn="l"/>
              </a:tabLst>
            </a:pPr>
            <a:r>
              <a:rPr lang="es-ES" sz="1600" dirty="0" smtClean="0"/>
              <a:t>García-Miguel, José María: </a:t>
            </a:r>
            <a:r>
              <a:rPr lang="es-ES" sz="1600" i="1" dirty="0" smtClean="0"/>
              <a:t>Las relaciones gramaticales entre predicado y participantes, USC, 1995, </a:t>
            </a:r>
            <a:r>
              <a:rPr lang="es-ES" sz="1600" b="1" i="1" dirty="0" smtClean="0"/>
              <a:t>Cap. 1 (La valencia) y 3 (Cambios de esquema sintáctico). </a:t>
            </a:r>
            <a:r>
              <a:rPr lang="es-ES" sz="1600" b="1" i="1" dirty="0" smtClean="0"/>
              <a:t> </a:t>
            </a:r>
            <a:r>
              <a:rPr lang="es-ES" sz="1600" dirty="0" smtClean="0"/>
              <a:t>URL</a:t>
            </a:r>
            <a:r>
              <a:rPr lang="es-ES" sz="1600" dirty="0" smtClean="0"/>
              <a:t>: </a:t>
            </a:r>
            <a:r>
              <a:rPr lang="es-ES" sz="1600" dirty="0" smtClean="0">
                <a:hlinkClick r:id="rId4"/>
              </a:rPr>
              <a:t>http://</a:t>
            </a:r>
            <a:r>
              <a:rPr lang="es-ES" sz="1600" dirty="0" smtClean="0">
                <a:hlinkClick r:id="rId4"/>
              </a:rPr>
              <a:t>webs.uvigo.es/weba575/jmgm/public.htm</a:t>
            </a:r>
            <a:r>
              <a:rPr lang="es-ES" sz="1600" dirty="0" smtClean="0"/>
              <a:t>	</a:t>
            </a:r>
            <a:r>
              <a:rPr lang="es-ES" sz="1600" i="1" dirty="0" smtClean="0"/>
              <a:t> 	</a:t>
            </a:r>
            <a:endParaRPr lang="es-ES" sz="1600" dirty="0" smtClean="0"/>
          </a:p>
          <a:p>
            <a:pPr>
              <a:buNone/>
              <a:tabLst>
                <a:tab pos="1344613" algn="l"/>
              </a:tabLst>
            </a:pPr>
            <a:r>
              <a:rPr lang="es-ES" sz="1600" dirty="0" err="1" smtClean="0"/>
              <a:t>Travis</a:t>
            </a:r>
            <a:r>
              <a:rPr lang="es-ES" sz="1600" dirty="0" smtClean="0"/>
              <a:t>, Catherine: “El estudio del significado. Semántica y pragmática”, en </a:t>
            </a:r>
            <a:r>
              <a:rPr lang="es-ES" sz="1600" dirty="0" err="1" smtClean="0"/>
              <a:t>Hualde</a:t>
            </a:r>
            <a:r>
              <a:rPr lang="es-ES" sz="1600" dirty="0" smtClean="0"/>
              <a:t>, José Ignacio y otros, </a:t>
            </a:r>
            <a:r>
              <a:rPr lang="es-ES" sz="1600" i="1" dirty="0" smtClean="0"/>
              <a:t>Introducción a la lingüística española</a:t>
            </a:r>
            <a:r>
              <a:rPr lang="es-ES" sz="1600" dirty="0" smtClean="0"/>
              <a:t>, Cambridge, Cambridge Univ. </a:t>
            </a:r>
            <a:r>
              <a:rPr lang="es-ES" sz="1600" dirty="0" err="1" smtClean="0"/>
              <a:t>Press</a:t>
            </a:r>
            <a:r>
              <a:rPr lang="es-ES" sz="1600" dirty="0" smtClean="0"/>
              <a:t>, 2003, 340-390. Especialmente, § 3. Roles semánticos (363-369). </a:t>
            </a:r>
          </a:p>
          <a:p>
            <a:pPr>
              <a:buNone/>
              <a:tabLst>
                <a:tab pos="1344613" algn="l"/>
              </a:tabLst>
            </a:pPr>
            <a:r>
              <a:rPr lang="es-ES" sz="1600" dirty="0" smtClean="0"/>
              <a:t>Vázquez </a:t>
            </a:r>
            <a:r>
              <a:rPr lang="es-ES" sz="1600" dirty="0" smtClean="0"/>
              <a:t>Rozas, Victoria y </a:t>
            </a:r>
            <a:r>
              <a:rPr lang="es-ES" sz="1600" dirty="0" err="1" smtClean="0"/>
              <a:t>Barbara</a:t>
            </a:r>
            <a:r>
              <a:rPr lang="es-ES" sz="1600" dirty="0" smtClean="0"/>
              <a:t> </a:t>
            </a:r>
            <a:r>
              <a:rPr lang="es-ES" sz="1600" dirty="0" err="1" smtClean="0"/>
              <a:t>Lübke</a:t>
            </a:r>
            <a:r>
              <a:rPr lang="es-ES" sz="1600" dirty="0" smtClean="0"/>
              <a:t>: “Sobre la delimitación entre argumentos y adjuntos”, En Castellón, Irene y Ana Fernández (eds.): </a:t>
            </a:r>
            <a:r>
              <a:rPr lang="es-ES" sz="1600" i="1" dirty="0" smtClean="0"/>
              <a:t>Perspectivas de análisis de la unidad verbal, </a:t>
            </a:r>
            <a:r>
              <a:rPr lang="es-ES" sz="1600" dirty="0" smtClean="0"/>
              <a:t>Barcelona: </a:t>
            </a:r>
            <a:r>
              <a:rPr lang="es-ES" sz="1600" dirty="0" err="1" smtClean="0"/>
              <a:t>Universitat</a:t>
            </a:r>
            <a:r>
              <a:rPr lang="es-ES" sz="1600" dirty="0" smtClean="0"/>
              <a:t> de Barcelona, 2007, 11-20. </a:t>
            </a:r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endParaRPr lang="es-ES" sz="1800" dirty="0" smtClean="0"/>
          </a:p>
          <a:p>
            <a:pPr>
              <a:buNone/>
            </a:pPr>
            <a:r>
              <a:rPr lang="es-ES" sz="1800" i="1" dirty="0" smtClean="0"/>
              <a:t> </a:t>
            </a:r>
            <a:endParaRPr lang="es-ES" sz="1800" dirty="0"/>
          </a:p>
        </p:txBody>
      </p:sp>
      <p:sp>
        <p:nvSpPr>
          <p:cNvPr id="4" name="3 Rectángulo"/>
          <p:cNvSpPr/>
          <p:nvPr/>
        </p:nvSpPr>
        <p:spPr>
          <a:xfrm>
            <a:off x="827584" y="1268760"/>
            <a:ext cx="7560840" cy="50405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95536" y="1556792"/>
          <a:ext cx="8280920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5 Conector recto"/>
          <p:cNvCxnSpPr/>
          <p:nvPr/>
        </p:nvCxnSpPr>
        <p:spPr>
          <a:xfrm flipV="1">
            <a:off x="1259632" y="2780928"/>
            <a:ext cx="936104" cy="122413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7 Conector recto"/>
          <p:cNvCxnSpPr/>
          <p:nvPr/>
        </p:nvCxnSpPr>
        <p:spPr>
          <a:xfrm>
            <a:off x="1259632" y="4005064"/>
            <a:ext cx="936104" cy="136815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1143000"/>
          </a:xfrm>
        </p:spPr>
        <p:txBody>
          <a:bodyPr>
            <a:noAutofit/>
          </a:bodyPr>
          <a:lstStyle/>
          <a:p>
            <a:pPr algn="l"/>
            <a:r>
              <a:rPr lang="es-ES" sz="4000" dirty="0" smtClean="0"/>
              <a:t>Clases de entidades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s-ES" dirty="0" smtClean="0"/>
              <a:t>		beber      	 CDIR ‘líquido’</a:t>
            </a:r>
          </a:p>
          <a:p>
            <a:pPr marL="514350" indent="-514350">
              <a:buNone/>
            </a:pPr>
            <a:r>
              <a:rPr lang="es-ES" sz="2800" dirty="0" smtClean="0"/>
              <a:t>Mis provisiones son escasas y sólo bebo </a:t>
            </a:r>
            <a:r>
              <a:rPr lang="es-ES" sz="2800" b="1" dirty="0" smtClean="0"/>
              <a:t>agua del grifo</a:t>
            </a:r>
            <a:r>
              <a:rPr lang="es-ES" sz="2800" dirty="0" smtClean="0"/>
              <a:t> [...] (LAB: 112, 24)</a:t>
            </a:r>
          </a:p>
          <a:p>
            <a:pPr>
              <a:buNone/>
            </a:pPr>
            <a:endParaRPr lang="es-ES" sz="2800" dirty="0" smtClean="0"/>
          </a:p>
          <a:p>
            <a:pPr>
              <a:buNone/>
            </a:pPr>
            <a:r>
              <a:rPr lang="es-ES" sz="2800" dirty="0" smtClean="0"/>
              <a:t>		</a:t>
            </a:r>
            <a:r>
              <a:rPr lang="es-ES" dirty="0" smtClean="0"/>
              <a:t>romper 	CDIR ‘sólido’</a:t>
            </a:r>
          </a:p>
          <a:p>
            <a:pPr lvl="1">
              <a:buNone/>
            </a:pPr>
            <a:r>
              <a:rPr lang="es-ES_tradnl" sz="2400" i="1" dirty="0" smtClean="0"/>
              <a:t> 	una blusa, la cámara, una carta, la cinta de llegada, el cinturón de seguridad, los cristales, el dibujo,  los diques, la farola</a:t>
            </a:r>
            <a:r>
              <a:rPr lang="es-ES_tradnl" sz="2400" dirty="0" smtClean="0"/>
              <a:t>, </a:t>
            </a:r>
            <a:r>
              <a:rPr lang="es-ES_tradnl" sz="2400" i="1" dirty="0" smtClean="0"/>
              <a:t>las gafas, el hilo, la hoja donde escribía, un hueso, la mandíbula, la nave, el papel, un periódico, la roca, el toldo, el vaso, vidrios de ventanas… </a:t>
            </a:r>
            <a:endParaRPr lang="es-ES" sz="2400" dirty="0" smtClean="0"/>
          </a:p>
          <a:p>
            <a:pPr lvl="0">
              <a:buNone/>
            </a:pPr>
            <a:endParaRPr lang="es-E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74638"/>
            <a:ext cx="8424936" cy="1143000"/>
          </a:xfrm>
        </p:spPr>
        <p:txBody>
          <a:bodyPr>
            <a:normAutofit/>
          </a:bodyPr>
          <a:lstStyle/>
          <a:p>
            <a:pPr algn="l"/>
            <a:r>
              <a:rPr lang="es-ES" sz="3600" dirty="0" smtClean="0"/>
              <a:t>Clases de entidades: relevancia contrastiva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None/>
            </a:pPr>
            <a:r>
              <a:rPr lang="es-ES_tradnl" sz="2400" i="1" dirty="0" smtClean="0"/>
              <a:t>	</a:t>
            </a:r>
            <a:r>
              <a:rPr lang="es-ES_tradnl" sz="3200" i="1" dirty="0" smtClean="0"/>
              <a:t>una blusa</a:t>
            </a:r>
            <a:r>
              <a:rPr lang="es-ES_tradnl" sz="3200" i="1" dirty="0" smtClean="0">
                <a:solidFill>
                  <a:srgbClr val="C00000"/>
                </a:solidFill>
              </a:rPr>
              <a:t>, la cámara</a:t>
            </a:r>
            <a:r>
              <a:rPr lang="es-ES_tradnl" sz="3200" i="1" dirty="0" smtClean="0"/>
              <a:t>, una carta, la cinta de llegada, el cinturón de seguridad, </a:t>
            </a:r>
            <a:r>
              <a:rPr lang="es-ES_tradnl" sz="3200" i="1" dirty="0" smtClean="0">
                <a:solidFill>
                  <a:srgbClr val="C00000"/>
                </a:solidFill>
              </a:rPr>
              <a:t>los cristales</a:t>
            </a:r>
            <a:r>
              <a:rPr lang="es-ES_tradnl" sz="3200" i="1" dirty="0" smtClean="0"/>
              <a:t>, el dibujo</a:t>
            </a:r>
            <a:r>
              <a:rPr lang="es-ES_tradnl" sz="3200" i="1" dirty="0" smtClean="0">
                <a:solidFill>
                  <a:srgbClr val="C00000"/>
                </a:solidFill>
              </a:rPr>
              <a:t>,  los diques</a:t>
            </a:r>
            <a:r>
              <a:rPr lang="es-ES_tradnl" sz="3200" i="1" dirty="0" smtClean="0"/>
              <a:t>, </a:t>
            </a:r>
            <a:r>
              <a:rPr lang="es-ES_tradnl" sz="3200" i="1" dirty="0" smtClean="0">
                <a:solidFill>
                  <a:srgbClr val="C00000"/>
                </a:solidFill>
              </a:rPr>
              <a:t>la farola</a:t>
            </a:r>
            <a:r>
              <a:rPr lang="es-ES_tradnl" sz="3200" dirty="0" smtClean="0"/>
              <a:t>, </a:t>
            </a:r>
            <a:r>
              <a:rPr lang="es-ES_tradnl" sz="3200" i="1" dirty="0" smtClean="0">
                <a:solidFill>
                  <a:srgbClr val="C00000"/>
                </a:solidFill>
              </a:rPr>
              <a:t>las gafas</a:t>
            </a:r>
            <a:r>
              <a:rPr lang="es-ES_tradnl" sz="3200" i="1" dirty="0" smtClean="0"/>
              <a:t>, el hilo, la hoja donde escribía, </a:t>
            </a:r>
            <a:r>
              <a:rPr lang="es-ES_tradnl" sz="3200" i="1" dirty="0" smtClean="0">
                <a:solidFill>
                  <a:srgbClr val="C00000"/>
                </a:solidFill>
              </a:rPr>
              <a:t>un hueso</a:t>
            </a:r>
            <a:r>
              <a:rPr lang="es-ES_tradnl" sz="3200" i="1" dirty="0" smtClean="0"/>
              <a:t>, </a:t>
            </a:r>
            <a:r>
              <a:rPr lang="es-ES_tradnl" sz="3200" i="1" dirty="0" smtClean="0">
                <a:solidFill>
                  <a:srgbClr val="C00000"/>
                </a:solidFill>
              </a:rPr>
              <a:t>la mandíbula</a:t>
            </a:r>
            <a:r>
              <a:rPr lang="es-ES_tradnl" sz="3200" i="1" dirty="0" smtClean="0"/>
              <a:t>, </a:t>
            </a:r>
            <a:r>
              <a:rPr lang="es-ES_tradnl" sz="3200" i="1" dirty="0" smtClean="0">
                <a:solidFill>
                  <a:srgbClr val="C00000"/>
                </a:solidFill>
              </a:rPr>
              <a:t>la nave</a:t>
            </a:r>
            <a:r>
              <a:rPr lang="es-ES_tradnl" sz="3200" i="1" dirty="0" smtClean="0"/>
              <a:t>, el papel, un periódico</a:t>
            </a:r>
            <a:r>
              <a:rPr lang="es-ES_tradnl" sz="3200" i="1" dirty="0" smtClean="0">
                <a:solidFill>
                  <a:srgbClr val="C00000"/>
                </a:solidFill>
              </a:rPr>
              <a:t>, la roca</a:t>
            </a:r>
            <a:r>
              <a:rPr lang="es-ES_tradnl" sz="3200" i="1" dirty="0" smtClean="0"/>
              <a:t>, el toldo, </a:t>
            </a:r>
            <a:r>
              <a:rPr lang="es-ES_tradnl" sz="3200" i="1" dirty="0" smtClean="0">
                <a:solidFill>
                  <a:srgbClr val="C00000"/>
                </a:solidFill>
              </a:rPr>
              <a:t>el vaso</a:t>
            </a:r>
            <a:r>
              <a:rPr lang="es-ES_tradnl" sz="3200" i="1" dirty="0" smtClean="0"/>
              <a:t>, </a:t>
            </a:r>
            <a:r>
              <a:rPr lang="es-ES_tradnl" sz="3200" i="1" dirty="0" smtClean="0">
                <a:solidFill>
                  <a:srgbClr val="FF0000"/>
                </a:solidFill>
              </a:rPr>
              <a:t>vidrios de ventanas</a:t>
            </a:r>
            <a:r>
              <a:rPr lang="es-ES_tradnl" sz="3200" i="1" dirty="0" smtClean="0"/>
              <a:t>… </a:t>
            </a:r>
            <a:endParaRPr lang="es-ES" sz="3200" dirty="0" smtClean="0"/>
          </a:p>
          <a:p>
            <a:pPr>
              <a:spcBef>
                <a:spcPts val="2400"/>
              </a:spcBef>
              <a:buNone/>
            </a:pPr>
            <a:r>
              <a:rPr lang="es-ES" dirty="0" smtClean="0"/>
              <a:t>	</a:t>
            </a:r>
            <a:r>
              <a:rPr lang="es-ES" sz="3600" dirty="0" smtClean="0"/>
              <a:t>romper         </a:t>
            </a:r>
            <a:r>
              <a:rPr lang="es-ES" sz="3600" b="1" dirty="0" err="1" smtClean="0">
                <a:solidFill>
                  <a:srgbClr val="C00000"/>
                </a:solidFill>
              </a:rPr>
              <a:t>brechen</a:t>
            </a:r>
            <a:r>
              <a:rPr lang="es-ES" sz="3600" b="1" dirty="0" smtClean="0">
                <a:solidFill>
                  <a:srgbClr val="C00000"/>
                </a:solidFill>
              </a:rPr>
              <a:t> / </a:t>
            </a:r>
            <a:r>
              <a:rPr lang="es-ES" sz="3600" b="1" dirty="0" err="1" smtClean="0">
                <a:solidFill>
                  <a:srgbClr val="C00000"/>
                </a:solidFill>
              </a:rPr>
              <a:t>zerbrechen</a:t>
            </a:r>
            <a:endParaRPr lang="es-ES" sz="3600" b="1" dirty="0">
              <a:solidFill>
                <a:srgbClr val="C00000"/>
              </a:solidFill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2483768" y="5229200"/>
            <a:ext cx="57606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Clases de entidades: relevancia contrastiva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None/>
            </a:pPr>
            <a:r>
              <a:rPr lang="es-ES_tradnl" sz="2400" i="1" dirty="0" smtClean="0"/>
              <a:t>	</a:t>
            </a:r>
            <a:r>
              <a:rPr lang="es-ES_tradnl" sz="3200" i="1" dirty="0" smtClean="0">
                <a:solidFill>
                  <a:srgbClr val="0066FF"/>
                </a:solidFill>
              </a:rPr>
              <a:t>una blusa</a:t>
            </a:r>
            <a:r>
              <a:rPr lang="es-ES_tradnl" sz="3200" i="1" dirty="0" smtClean="0"/>
              <a:t>, la cámara, </a:t>
            </a:r>
            <a:r>
              <a:rPr lang="es-ES_tradnl" sz="3200" i="1" dirty="0" smtClean="0">
                <a:solidFill>
                  <a:srgbClr val="0066FF"/>
                </a:solidFill>
              </a:rPr>
              <a:t>una carta</a:t>
            </a:r>
            <a:r>
              <a:rPr lang="es-ES_tradnl" sz="3200" i="1" dirty="0" smtClean="0"/>
              <a:t>, </a:t>
            </a:r>
            <a:r>
              <a:rPr lang="es-ES_tradnl" sz="3200" i="1" dirty="0" smtClean="0">
                <a:solidFill>
                  <a:srgbClr val="0066FF"/>
                </a:solidFill>
              </a:rPr>
              <a:t>la cinta de llegada</a:t>
            </a:r>
            <a:r>
              <a:rPr lang="es-ES_tradnl" sz="3200" i="1" dirty="0" smtClean="0"/>
              <a:t>, </a:t>
            </a:r>
            <a:r>
              <a:rPr lang="es-ES_tradnl" sz="3200" i="1" dirty="0" smtClean="0">
                <a:solidFill>
                  <a:srgbClr val="0066FF"/>
                </a:solidFill>
              </a:rPr>
              <a:t>el cinturón de seguridad</a:t>
            </a:r>
            <a:r>
              <a:rPr lang="es-ES_tradnl" sz="3200" i="1" dirty="0" smtClean="0"/>
              <a:t>, los cristales, </a:t>
            </a:r>
            <a:r>
              <a:rPr lang="es-ES_tradnl" sz="3200" i="1" dirty="0" smtClean="0">
                <a:solidFill>
                  <a:srgbClr val="0066FF"/>
                </a:solidFill>
              </a:rPr>
              <a:t>el dibujo</a:t>
            </a:r>
            <a:r>
              <a:rPr lang="es-ES_tradnl" sz="3200" i="1" dirty="0" smtClean="0"/>
              <a:t>,  los diques, la farola</a:t>
            </a:r>
            <a:r>
              <a:rPr lang="es-ES_tradnl" sz="3200" dirty="0" smtClean="0"/>
              <a:t>, </a:t>
            </a:r>
            <a:r>
              <a:rPr lang="es-ES_tradnl" sz="3200" i="1" dirty="0" smtClean="0"/>
              <a:t>las gafas, </a:t>
            </a:r>
            <a:r>
              <a:rPr lang="es-ES_tradnl" sz="3200" i="1" dirty="0" smtClean="0">
                <a:solidFill>
                  <a:srgbClr val="0066FF"/>
                </a:solidFill>
              </a:rPr>
              <a:t>el hilo</a:t>
            </a:r>
            <a:r>
              <a:rPr lang="es-ES_tradnl" sz="3200" i="1" dirty="0" smtClean="0"/>
              <a:t>, </a:t>
            </a:r>
            <a:r>
              <a:rPr lang="es-ES_tradnl" sz="3200" i="1" dirty="0" smtClean="0">
                <a:solidFill>
                  <a:srgbClr val="0066FF"/>
                </a:solidFill>
              </a:rPr>
              <a:t>la hoja donde escribía</a:t>
            </a:r>
            <a:r>
              <a:rPr lang="es-ES_tradnl" sz="3200" i="1" dirty="0" smtClean="0"/>
              <a:t>, un hueso, la mandíbula, la nave, </a:t>
            </a:r>
            <a:r>
              <a:rPr lang="es-ES_tradnl" sz="3200" i="1" dirty="0" smtClean="0">
                <a:solidFill>
                  <a:srgbClr val="0066FF"/>
                </a:solidFill>
              </a:rPr>
              <a:t>el papel</a:t>
            </a:r>
            <a:r>
              <a:rPr lang="es-ES_tradnl" sz="3200" i="1" dirty="0" smtClean="0"/>
              <a:t>, </a:t>
            </a:r>
            <a:r>
              <a:rPr lang="es-ES_tradnl" sz="3200" i="1" dirty="0" smtClean="0">
                <a:solidFill>
                  <a:srgbClr val="0066FF"/>
                </a:solidFill>
              </a:rPr>
              <a:t>un periódico</a:t>
            </a:r>
            <a:r>
              <a:rPr lang="es-ES_tradnl" sz="3200" i="1" dirty="0" smtClean="0"/>
              <a:t>, la roca, </a:t>
            </a:r>
            <a:r>
              <a:rPr lang="es-ES_tradnl" sz="3200" i="1" dirty="0" smtClean="0">
                <a:solidFill>
                  <a:srgbClr val="0066FF"/>
                </a:solidFill>
              </a:rPr>
              <a:t>el toldo</a:t>
            </a:r>
            <a:r>
              <a:rPr lang="es-ES_tradnl" sz="3200" i="1" dirty="0" smtClean="0"/>
              <a:t>, el vaso, vidrios de ventanas… </a:t>
            </a:r>
            <a:endParaRPr lang="es-ES" sz="3200" dirty="0" smtClean="0"/>
          </a:p>
          <a:p>
            <a:pPr>
              <a:spcBef>
                <a:spcPts val="2400"/>
              </a:spcBef>
              <a:buNone/>
            </a:pPr>
            <a:r>
              <a:rPr lang="es-ES" dirty="0" smtClean="0"/>
              <a:t>	</a:t>
            </a:r>
            <a:r>
              <a:rPr lang="es-ES" sz="3600" dirty="0" smtClean="0"/>
              <a:t>romper         </a:t>
            </a:r>
            <a:r>
              <a:rPr lang="es-ES" sz="3600" b="1" dirty="0" err="1" smtClean="0">
                <a:solidFill>
                  <a:srgbClr val="0066FF"/>
                </a:solidFill>
              </a:rPr>
              <a:t>rei</a:t>
            </a:r>
            <a:r>
              <a:rPr lang="de-DE" sz="3600" b="1" dirty="0" smtClean="0">
                <a:solidFill>
                  <a:srgbClr val="0066FF"/>
                </a:solidFill>
              </a:rPr>
              <a:t>ßen</a:t>
            </a:r>
            <a:r>
              <a:rPr lang="es-ES" sz="3600" b="1" dirty="0" smtClean="0">
                <a:solidFill>
                  <a:srgbClr val="0066FF"/>
                </a:solidFill>
              </a:rPr>
              <a:t> / </a:t>
            </a:r>
            <a:r>
              <a:rPr lang="es-ES" sz="3600" b="1" dirty="0" err="1" smtClean="0">
                <a:solidFill>
                  <a:srgbClr val="0066FF"/>
                </a:solidFill>
              </a:rPr>
              <a:t>zerrei</a:t>
            </a:r>
            <a:r>
              <a:rPr lang="de-DE" sz="3600" b="1" dirty="0" smtClean="0">
                <a:solidFill>
                  <a:srgbClr val="0066FF"/>
                </a:solidFill>
              </a:rPr>
              <a:t>ßen</a:t>
            </a:r>
            <a:r>
              <a:rPr lang="es-ES" sz="3600" b="1" dirty="0" smtClean="0">
                <a:solidFill>
                  <a:srgbClr val="0066FF"/>
                </a:solidFill>
              </a:rPr>
              <a:t> </a:t>
            </a:r>
            <a:endParaRPr lang="es-ES" sz="3600" b="1" dirty="0">
              <a:solidFill>
                <a:srgbClr val="0066FF"/>
              </a:solidFill>
            </a:endParaRPr>
          </a:p>
        </p:txBody>
      </p:sp>
      <p:cxnSp>
        <p:nvCxnSpPr>
          <p:cNvPr id="5" name="4 Conector recto de flecha"/>
          <p:cNvCxnSpPr/>
          <p:nvPr/>
        </p:nvCxnSpPr>
        <p:spPr>
          <a:xfrm>
            <a:off x="2483768" y="5229200"/>
            <a:ext cx="576064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sz="3600" dirty="0" smtClean="0"/>
              <a:t>Datos de corpus</a:t>
            </a: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endParaRPr lang="es-ES_tradnl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s-ES_tradnl" sz="2800" dirty="0" smtClean="0"/>
              <a:t>Por último se bebieron </a:t>
            </a:r>
            <a:r>
              <a:rPr lang="es-ES_tradnl" sz="2800" b="1" dirty="0" smtClean="0"/>
              <a:t>la botella </a:t>
            </a:r>
            <a:r>
              <a:rPr lang="es-ES_tradnl" sz="2800" dirty="0" smtClean="0"/>
              <a:t>en silencio, muy despacio […]. CRONICA: 66, 27 </a:t>
            </a:r>
          </a:p>
          <a:p>
            <a:pPr marL="514350" indent="-514350">
              <a:spcBef>
                <a:spcPts val="1800"/>
              </a:spcBef>
              <a:buFont typeface="+mj-lt"/>
              <a:buAutoNum type="arabicPeriod"/>
            </a:pPr>
            <a:r>
              <a:rPr lang="es-ES" sz="2800" dirty="0" smtClean="0"/>
              <a:t>Pero David bebía </a:t>
            </a:r>
            <a:r>
              <a:rPr lang="es-ES" sz="2800" b="1" dirty="0" smtClean="0"/>
              <a:t>las palabras, las dudas, las certezas, las citas literarias y filosóficas que esgrimían Julián y sus amigos</a:t>
            </a:r>
            <a:r>
              <a:rPr lang="es-ES" sz="2800" dirty="0" smtClean="0"/>
              <a:t>. JOVENES: 165, 13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485740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s-ES_tradnl" sz="2400" dirty="0" smtClean="0"/>
              <a:t>	</a:t>
            </a:r>
            <a:r>
              <a:rPr lang="es-ES_tradnl" dirty="0" smtClean="0"/>
              <a:t>Oír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s-ES_tradnl" sz="2800" dirty="0" smtClean="0"/>
              <a:t>Oyó </a:t>
            </a:r>
            <a:r>
              <a:rPr lang="es-ES_tradnl" sz="2800" b="1" dirty="0" smtClean="0"/>
              <a:t>las risas infantiles </a:t>
            </a:r>
            <a:r>
              <a:rPr lang="es-ES_tradnl" sz="2800" dirty="0" smtClean="0"/>
              <a:t>en la sala y se asomó por la escalera. [DIE: 135, 3]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s-ES" sz="2800" dirty="0" smtClean="0"/>
              <a:t>El  viejo  oye </a:t>
            </a:r>
            <a:r>
              <a:rPr lang="es-ES" sz="2800" b="1" dirty="0" smtClean="0"/>
              <a:t>la  puerta  del  ascensor</a:t>
            </a:r>
            <a:r>
              <a:rPr lang="es-ES" sz="2800" dirty="0" smtClean="0"/>
              <a:t>.  [SON: 110.07]</a:t>
            </a:r>
          </a:p>
          <a:p>
            <a:pPr marL="457200" indent="-457200">
              <a:buFont typeface="+mj-lt"/>
              <a:buAutoNum type="arabicPeriod" startAt="3"/>
            </a:pPr>
            <a:endParaRPr lang="es-ES" sz="2400" dirty="0" smtClean="0"/>
          </a:p>
          <a:p>
            <a:pPr marL="0" indent="0">
              <a:buNone/>
            </a:pPr>
            <a:r>
              <a:rPr lang="es-ES" dirty="0"/>
              <a:t> </a:t>
            </a:r>
            <a:r>
              <a:rPr lang="es-ES" dirty="0" smtClean="0"/>
              <a:t>  Terminar</a:t>
            </a:r>
            <a:endParaRPr lang="es-ES" sz="3000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es-ES" sz="3000" dirty="0" smtClean="0"/>
              <a:t> </a:t>
            </a:r>
            <a:r>
              <a:rPr lang="es-ES" sz="2800" dirty="0" err="1" smtClean="0"/>
              <a:t>Betina</a:t>
            </a:r>
            <a:r>
              <a:rPr lang="es-ES" sz="2800" dirty="0" smtClean="0"/>
              <a:t>  terminaba  bajo  aquel  árbol </a:t>
            </a:r>
            <a:r>
              <a:rPr lang="es-ES" sz="2800" b="1" dirty="0" smtClean="0"/>
              <a:t> sus  caminatas </a:t>
            </a:r>
            <a:r>
              <a:rPr lang="es-ES" sz="2800" dirty="0" smtClean="0"/>
              <a:t>[CAR:050.29]</a:t>
            </a:r>
          </a:p>
          <a:p>
            <a:pPr marL="514350" indent="-514350">
              <a:buFont typeface="+mj-lt"/>
              <a:buAutoNum type="arabicPeriod" startAt="5"/>
            </a:pPr>
            <a:r>
              <a:rPr lang="es-ES" sz="2800" dirty="0" smtClean="0"/>
              <a:t>El  viejo  la  ayuda  a  terminar  </a:t>
            </a:r>
            <a:r>
              <a:rPr lang="es-ES" sz="2800" b="1" dirty="0" smtClean="0"/>
              <a:t>la  cama </a:t>
            </a:r>
            <a:r>
              <a:rPr lang="es-ES" sz="2800" dirty="0" smtClean="0"/>
              <a:t> y  ella  lo      acepta con  naturalidad […]. [SON:104.20]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i="1" dirty="0" smtClean="0"/>
              <a:t>Beber la botella  </a:t>
            </a:r>
          </a:p>
          <a:p>
            <a:pPr>
              <a:buNone/>
            </a:pPr>
            <a:r>
              <a:rPr lang="es-ES" i="1" dirty="0" smtClean="0"/>
              <a:t>		‘</a:t>
            </a:r>
            <a:r>
              <a:rPr lang="es-ES" i="1" u="sng" dirty="0" smtClean="0"/>
              <a:t>beber</a:t>
            </a:r>
            <a:r>
              <a:rPr lang="es-ES" i="1" dirty="0" smtClean="0"/>
              <a:t> el </a:t>
            </a:r>
            <a:r>
              <a:rPr lang="es-ES" b="1" i="1" dirty="0" smtClean="0"/>
              <a:t>líquido</a:t>
            </a:r>
            <a:r>
              <a:rPr lang="es-ES" i="1" dirty="0" smtClean="0"/>
              <a:t> contenido en la botella’</a:t>
            </a:r>
          </a:p>
          <a:p>
            <a:pPr>
              <a:buNone/>
            </a:pPr>
            <a:r>
              <a:rPr lang="es-ES" i="1" dirty="0" smtClean="0"/>
              <a:t>Oír la puerta		</a:t>
            </a:r>
          </a:p>
          <a:p>
            <a:pPr>
              <a:buNone/>
            </a:pPr>
            <a:r>
              <a:rPr lang="es-ES" i="1" dirty="0" smtClean="0"/>
              <a:t>		‘</a:t>
            </a:r>
            <a:r>
              <a:rPr lang="es-ES" i="1" u="sng" dirty="0" smtClean="0"/>
              <a:t>oír</a:t>
            </a:r>
            <a:r>
              <a:rPr lang="es-ES" i="1" dirty="0" smtClean="0"/>
              <a:t> el </a:t>
            </a:r>
            <a:r>
              <a:rPr lang="es-ES" b="1" i="1" dirty="0" smtClean="0"/>
              <a:t>ruido</a:t>
            </a:r>
            <a:r>
              <a:rPr lang="es-ES" i="1" dirty="0" smtClean="0"/>
              <a:t> de la puerta al moverse’</a:t>
            </a:r>
          </a:p>
          <a:p>
            <a:pPr>
              <a:buNone/>
            </a:pPr>
            <a:r>
              <a:rPr lang="es-ES" i="1" dirty="0" smtClean="0"/>
              <a:t>Empezar el bocadillo	</a:t>
            </a:r>
          </a:p>
          <a:p>
            <a:pPr>
              <a:buNone/>
            </a:pPr>
            <a:r>
              <a:rPr lang="es-ES" i="1" dirty="0" smtClean="0"/>
              <a:t>		‘</a:t>
            </a:r>
            <a:r>
              <a:rPr lang="es-ES" i="1" u="sng" dirty="0" smtClean="0"/>
              <a:t>empezar</a:t>
            </a:r>
            <a:r>
              <a:rPr lang="es-ES" i="1" dirty="0" smtClean="0"/>
              <a:t> la </a:t>
            </a:r>
            <a:r>
              <a:rPr lang="es-ES" b="1" i="1" dirty="0" smtClean="0"/>
              <a:t>consumición</a:t>
            </a:r>
            <a:r>
              <a:rPr lang="es-ES" i="1" dirty="0" smtClean="0"/>
              <a:t> del bocadillo’</a:t>
            </a:r>
          </a:p>
          <a:p>
            <a:pPr>
              <a:buNone/>
            </a:pPr>
            <a:r>
              <a:rPr lang="es-ES" i="1" dirty="0" smtClean="0"/>
              <a:t>Llamar a una ambulancia </a:t>
            </a:r>
          </a:p>
          <a:p>
            <a:pPr>
              <a:buNone/>
            </a:pPr>
            <a:r>
              <a:rPr lang="es-ES" i="1" dirty="0" smtClean="0"/>
              <a:t>		‘</a:t>
            </a:r>
            <a:r>
              <a:rPr lang="es-ES" i="1" u="sng" dirty="0" smtClean="0"/>
              <a:t>llamar</a:t>
            </a:r>
            <a:r>
              <a:rPr lang="es-ES" i="1" dirty="0" smtClean="0"/>
              <a:t> a </a:t>
            </a:r>
            <a:r>
              <a:rPr lang="es-ES" b="1" i="1" dirty="0" smtClean="0"/>
              <a:t>quien</a:t>
            </a:r>
            <a:r>
              <a:rPr lang="es-ES" i="1" dirty="0" smtClean="0"/>
              <a:t> envía una ambulancia’</a:t>
            </a:r>
          </a:p>
          <a:p>
            <a:pPr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28800"/>
            <a:ext cx="8568952" cy="4752528"/>
          </a:xfrm>
        </p:spPr>
        <p:txBody>
          <a:bodyPr>
            <a:normAutofit fontScale="70000" lnSpcReduction="20000"/>
          </a:bodyPr>
          <a:lstStyle/>
          <a:p>
            <a:pPr marL="742950" indent="-742950">
              <a:buFont typeface="+mj-lt"/>
              <a:buAutoNum type="arabicPeriod" startAt="7"/>
            </a:pPr>
            <a:r>
              <a:rPr lang="es-ES" sz="3600" dirty="0" smtClean="0"/>
              <a:t>David […] </a:t>
            </a:r>
            <a:r>
              <a:rPr lang="es-ES_tradnl" sz="3600" b="1" dirty="0" smtClean="0"/>
              <a:t>bebía</a:t>
            </a:r>
            <a:r>
              <a:rPr lang="es-ES_tradnl" sz="3600" dirty="0" smtClean="0"/>
              <a:t> </a:t>
            </a:r>
            <a:r>
              <a:rPr lang="es-ES_tradnl" sz="3600" b="1" dirty="0" smtClean="0"/>
              <a:t>las palabras de los hombres</a:t>
            </a:r>
            <a:r>
              <a:rPr lang="es-ES_tradnl" sz="3600" dirty="0" smtClean="0"/>
              <a:t>. JOVENES: 25,1</a:t>
            </a:r>
            <a:endParaRPr lang="es-ES" sz="3600" dirty="0" smtClean="0"/>
          </a:p>
          <a:p>
            <a:pPr marL="742950" indent="-742950">
              <a:spcBef>
                <a:spcPts val="1200"/>
              </a:spcBef>
              <a:buFont typeface="+mj-lt"/>
              <a:buAutoNum type="arabicPeriod" startAt="7"/>
            </a:pPr>
            <a:r>
              <a:rPr lang="es-ES_tradnl" sz="3600" dirty="0" smtClean="0"/>
              <a:t>[…] las calles estaban desiertas, en los solares en construcción </a:t>
            </a:r>
            <a:r>
              <a:rPr lang="es-ES_tradnl" sz="3600" b="1" dirty="0" smtClean="0"/>
              <a:t>dormían las excavadoras </a:t>
            </a:r>
            <a:r>
              <a:rPr lang="es-ES_tradnl" sz="3600" dirty="0" smtClean="0"/>
              <a:t>y la brisa primaveral traía de un parque cercano olor a tierra. [LAB: 108, 10]</a:t>
            </a:r>
            <a:endParaRPr lang="es-ES" sz="3600" dirty="0" smtClean="0"/>
          </a:p>
          <a:p>
            <a:pPr lvl="1">
              <a:buNone/>
            </a:pPr>
            <a:endParaRPr lang="de-DE" sz="3100" i="1" dirty="0" smtClean="0"/>
          </a:p>
          <a:p>
            <a:pPr lvl="1">
              <a:buNone/>
            </a:pPr>
            <a:r>
              <a:rPr lang="de-DE" sz="3600" b="1" dirty="0" smtClean="0"/>
              <a:t>CDIR	</a:t>
            </a:r>
            <a:r>
              <a:rPr lang="es-ES" sz="3600" i="1" dirty="0" smtClean="0"/>
              <a:t>Beber las palabras		‘escuchar ávidamente’</a:t>
            </a:r>
          </a:p>
          <a:p>
            <a:pPr lvl="1">
              <a:buNone/>
            </a:pPr>
            <a:r>
              <a:rPr lang="es-ES" sz="3600" i="1" dirty="0" smtClean="0"/>
              <a:t>			Vender a los camaradas	</a:t>
            </a:r>
          </a:p>
          <a:p>
            <a:pPr lvl="1">
              <a:buNone/>
            </a:pPr>
            <a:r>
              <a:rPr lang="es-ES" sz="3600" i="1" dirty="0" smtClean="0"/>
              <a:t>			Comprar a los testigos		</a:t>
            </a:r>
          </a:p>
          <a:p>
            <a:pPr lvl="1">
              <a:buNone/>
            </a:pPr>
            <a:endParaRPr lang="es-ES" sz="3600" b="1" dirty="0" smtClean="0"/>
          </a:p>
          <a:p>
            <a:pPr lvl="1">
              <a:buNone/>
            </a:pPr>
            <a:r>
              <a:rPr lang="es-ES" sz="3600" b="1" dirty="0" smtClean="0"/>
              <a:t>SUJ	</a:t>
            </a:r>
            <a:r>
              <a:rPr lang="es-ES" sz="3600" i="1" dirty="0" smtClean="0"/>
              <a:t>Dormir las excavadoras	‘estar inmóvil’</a:t>
            </a:r>
          </a:p>
          <a:p>
            <a:pPr lvl="1">
              <a:buNone/>
            </a:pPr>
            <a:r>
              <a:rPr lang="es-ES" sz="3600" i="1" dirty="0" smtClean="0"/>
              <a:t>			Morir un camino		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s-ES" sz="4000" dirty="0" smtClean="0"/>
              <a:t>Clases de entidades </a:t>
            </a:r>
            <a:br>
              <a:rPr lang="es-ES" sz="4000" dirty="0" smtClean="0"/>
            </a:br>
            <a:r>
              <a:rPr lang="es-ES" sz="3100" dirty="0" smtClean="0"/>
              <a:t>(Adaptado de Rodríguez </a:t>
            </a:r>
            <a:r>
              <a:rPr lang="es-ES" sz="3100" dirty="0" err="1" smtClean="0"/>
              <a:t>Espiñeira</a:t>
            </a:r>
            <a:r>
              <a:rPr lang="es-ES" sz="3100" dirty="0" smtClean="0"/>
              <a:t> 2004: 99)</a:t>
            </a:r>
            <a:endParaRPr lang="es-ES" sz="3100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251520" y="1340768"/>
          <a:ext cx="8568952" cy="52291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42238"/>
                <a:gridCol w="2142238"/>
                <a:gridCol w="1994497"/>
                <a:gridCol w="2289979"/>
              </a:tblGrid>
              <a:tr h="473705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Niveles de abstracción</a:t>
                      </a:r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</a:tr>
              <a:tr h="473705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dirty="0" smtClean="0"/>
                        <a:t>Primer nivel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Segundo nivel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dirty="0" smtClean="0"/>
                        <a:t>Tercer nivel</a:t>
                      </a:r>
                      <a:endParaRPr lang="es-ES" dirty="0"/>
                    </a:p>
                  </a:txBody>
                  <a:tcPr/>
                </a:tc>
              </a:tr>
              <a:tr h="2353404">
                <a:tc>
                  <a:txBody>
                    <a:bodyPr/>
                    <a:lstStyle/>
                    <a:p>
                      <a:r>
                        <a:rPr lang="es-ES" dirty="0" smtClean="0"/>
                        <a:t>Semántica gramatical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b="0" i="1" dirty="0" smtClean="0"/>
                        <a:t>Individuos, objetos</a:t>
                      </a:r>
                      <a:endParaRPr lang="es-E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b="0" i="1" dirty="0" smtClean="0"/>
                        <a:t>Eventos</a:t>
                      </a:r>
                    </a:p>
                    <a:p>
                      <a:r>
                        <a:rPr lang="es-ES" sz="2400" b="0" i="1" dirty="0" smtClean="0"/>
                        <a:t>Predicaciones</a:t>
                      </a:r>
                    </a:p>
                    <a:p>
                      <a:r>
                        <a:rPr lang="es-ES" sz="2400" b="0" i="1" dirty="0" smtClean="0"/>
                        <a:t>Fenómenos</a:t>
                      </a:r>
                      <a:endParaRPr lang="es-E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i="1" dirty="0" smtClean="0"/>
                        <a:t>Proposiciones </a:t>
                      </a:r>
                      <a:r>
                        <a:rPr lang="es-ES" sz="2400" dirty="0" smtClean="0"/>
                        <a:t>(pensamientos, ideas)</a:t>
                      </a:r>
                    </a:p>
                    <a:p>
                      <a:r>
                        <a:rPr lang="es-ES" sz="2400" i="1" dirty="0" smtClean="0"/>
                        <a:t>Hechos </a:t>
                      </a:r>
                      <a:r>
                        <a:rPr lang="es-ES" sz="2400" dirty="0" smtClean="0"/>
                        <a:t>(proposiciones</a:t>
                      </a:r>
                      <a:r>
                        <a:rPr lang="es-ES" sz="2400" baseline="0" dirty="0" smtClean="0"/>
                        <a:t> presupuestas)</a:t>
                      </a:r>
                    </a:p>
                  </a:txBody>
                  <a:tcPr/>
                </a:tc>
              </a:tr>
              <a:tr h="704614">
                <a:tc>
                  <a:txBody>
                    <a:bodyPr/>
                    <a:lstStyle/>
                    <a:p>
                      <a:r>
                        <a:rPr lang="es-ES" dirty="0" smtClean="0"/>
                        <a:t>Relación</a:t>
                      </a:r>
                      <a:r>
                        <a:rPr lang="es-ES" baseline="0" dirty="0" smtClean="0"/>
                        <a:t> con la realidad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Directa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Directa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2400" dirty="0" smtClean="0"/>
                        <a:t>Indirecta</a:t>
                      </a:r>
                      <a:endParaRPr lang="es-ES" sz="2400" dirty="0"/>
                    </a:p>
                  </a:txBody>
                  <a:tcPr/>
                </a:tc>
              </a:tr>
              <a:tr h="1223771">
                <a:tc>
                  <a:txBody>
                    <a:bodyPr/>
                    <a:lstStyle/>
                    <a:p>
                      <a:r>
                        <a:rPr lang="es-ES" dirty="0" smtClean="0"/>
                        <a:t>Coordenadas</a:t>
                      </a:r>
                      <a:r>
                        <a:rPr lang="es-ES" baseline="0" dirty="0" smtClean="0"/>
                        <a:t> espacio-temporales</a:t>
                      </a:r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Dentro de ellas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Dentro de ellas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2400" dirty="0" smtClean="0"/>
                        <a:t>Fuera del espacio y el tiempo</a:t>
                      </a:r>
                      <a:endParaRPr lang="es-E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1. Tipos de situaciones, participantes y clases de entidades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ES" sz="2800" dirty="0" smtClean="0"/>
          </a:p>
          <a:p>
            <a:r>
              <a:rPr lang="es-ES" sz="2400" dirty="0" smtClean="0"/>
              <a:t>El proceso de comunicación a través del lenguaje se fundamenta en la capacidad que nos confiere de verbalizar nuestras experiencias. </a:t>
            </a:r>
            <a:endParaRPr lang="es-ES" sz="2400" dirty="0" smtClean="0"/>
          </a:p>
          <a:p>
            <a:pPr>
              <a:buNone/>
            </a:pPr>
            <a:endParaRPr lang="es-ES" sz="2400" dirty="0" smtClean="0"/>
          </a:p>
          <a:p>
            <a:r>
              <a:rPr lang="es-ES" sz="2400" dirty="0" smtClean="0"/>
              <a:t>Pero hay una diferencia esencial entre cada experiencia, que es global y única, y el enunciado que la expresa, integrado por elementos reutilizables (unidades y construcciones). </a:t>
            </a:r>
          </a:p>
          <a:p>
            <a:pPr>
              <a:buNone/>
            </a:pPr>
            <a:endParaRPr lang="es-ES" sz="2800" dirty="0" smtClean="0"/>
          </a:p>
          <a:p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1. Tipos de situaciones, participantes y clases de entidades</a:t>
            </a:r>
            <a:endParaRPr lang="es-ES" sz="3200" dirty="0"/>
          </a:p>
        </p:txBody>
      </p:sp>
      <p:pic>
        <p:nvPicPr>
          <p:cNvPr id="4" name="3 Marcador de contenido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1844824"/>
            <a:ext cx="6480720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1. Tipos de situaciones, participantes y clases de entidades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La clienta le paga la compra al dependiente con veinte dólares</a:t>
            </a:r>
            <a:endParaRPr lang="es-ES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La clienta le entrega al dependiente veinte dólares  por la compra</a:t>
            </a:r>
            <a:endParaRPr lang="es-ES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El dependiente recibe de la clienta veinte dólares por la compra</a:t>
            </a:r>
            <a:endParaRPr lang="es-ES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El dependiente le cobra a la clienta veinte dólares por la compra </a:t>
            </a:r>
            <a:endParaRPr lang="es-ES" sz="32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s-ES" sz="3200" dirty="0" smtClean="0"/>
              <a:t>1. Tipos de situaciones, participantes y clases de entidades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La clienta le </a:t>
            </a:r>
            <a:r>
              <a:rPr lang="es-ES" b="1" dirty="0" smtClean="0">
                <a:solidFill>
                  <a:srgbClr val="0000FF"/>
                </a:solidFill>
              </a:rPr>
              <a:t>paga</a:t>
            </a:r>
            <a:r>
              <a:rPr lang="es-ES" dirty="0" smtClean="0"/>
              <a:t> la compra al dependiente con veinte dólares</a:t>
            </a:r>
            <a:r>
              <a:rPr lang="es-ES" i="1" dirty="0" smtClean="0"/>
              <a:t> </a:t>
            </a:r>
            <a:r>
              <a:rPr lang="es-ES" dirty="0" smtClean="0"/>
              <a:t>(</a:t>
            </a:r>
            <a:r>
              <a:rPr lang="es-ES" cap="small" dirty="0" err="1" smtClean="0">
                <a:solidFill>
                  <a:srgbClr val="0000FF"/>
                </a:solidFill>
              </a:rPr>
              <a:t>suj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cdir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cind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cprep</a:t>
            </a:r>
            <a:r>
              <a:rPr lang="es-ES" dirty="0" err="1" smtClean="0">
                <a:solidFill>
                  <a:srgbClr val="0000FF"/>
                </a:solidFill>
              </a:rPr>
              <a:t>:</a:t>
            </a:r>
            <a:r>
              <a:rPr lang="es-ES" i="1" dirty="0" err="1" smtClean="0">
                <a:solidFill>
                  <a:srgbClr val="0000FF"/>
                </a:solidFill>
              </a:rPr>
              <a:t>con</a:t>
            </a:r>
            <a:r>
              <a:rPr lang="es-ES" dirty="0" smtClean="0"/>
              <a:t>)</a:t>
            </a:r>
            <a:endParaRPr lang="es-ES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La clienta le </a:t>
            </a:r>
            <a:r>
              <a:rPr lang="es-ES" b="1" dirty="0" smtClean="0">
                <a:solidFill>
                  <a:srgbClr val="0000FF"/>
                </a:solidFill>
              </a:rPr>
              <a:t>entrega</a:t>
            </a:r>
            <a:r>
              <a:rPr lang="es-ES" dirty="0" smtClean="0"/>
              <a:t> al dependiente veinte dólares  por la compra</a:t>
            </a:r>
            <a:r>
              <a:rPr lang="es-ES" i="1" dirty="0" smtClean="0"/>
              <a:t> </a:t>
            </a:r>
            <a:r>
              <a:rPr lang="es-ES" dirty="0" smtClean="0"/>
              <a:t>(</a:t>
            </a:r>
            <a:r>
              <a:rPr lang="es-ES" cap="small" dirty="0" err="1" smtClean="0">
                <a:solidFill>
                  <a:srgbClr val="0000FF"/>
                </a:solidFill>
              </a:rPr>
              <a:t>suj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cdir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cind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cprep</a:t>
            </a:r>
            <a:r>
              <a:rPr lang="es-ES" dirty="0" err="1" smtClean="0">
                <a:solidFill>
                  <a:srgbClr val="0000FF"/>
                </a:solidFill>
              </a:rPr>
              <a:t>:</a:t>
            </a:r>
            <a:r>
              <a:rPr lang="es-ES" i="1" dirty="0" err="1" smtClean="0">
                <a:solidFill>
                  <a:srgbClr val="0000FF"/>
                </a:solidFill>
              </a:rPr>
              <a:t>por</a:t>
            </a:r>
            <a:r>
              <a:rPr lang="es-ES" dirty="0" smtClean="0"/>
              <a:t>)</a:t>
            </a:r>
            <a:endParaRPr lang="es-ES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El dependiente </a:t>
            </a:r>
            <a:r>
              <a:rPr lang="es-ES" b="1" dirty="0" smtClean="0">
                <a:solidFill>
                  <a:srgbClr val="0000FF"/>
                </a:solidFill>
              </a:rPr>
              <a:t>recibe</a:t>
            </a:r>
            <a:r>
              <a:rPr lang="es-ES" dirty="0" smtClean="0"/>
              <a:t> de la clienta veinte dólares por la compra (</a:t>
            </a:r>
            <a:r>
              <a:rPr lang="es-ES" cap="small" dirty="0" err="1" smtClean="0">
                <a:solidFill>
                  <a:srgbClr val="0000FF"/>
                </a:solidFill>
              </a:rPr>
              <a:t>suj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cdir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cprep</a:t>
            </a:r>
            <a:r>
              <a:rPr lang="es-ES" dirty="0" err="1" smtClean="0">
                <a:solidFill>
                  <a:srgbClr val="0000FF"/>
                </a:solidFill>
              </a:rPr>
              <a:t>:de</a:t>
            </a:r>
            <a:r>
              <a:rPr lang="es-ES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cprep</a:t>
            </a:r>
            <a:r>
              <a:rPr lang="es-ES" dirty="0" err="1" smtClean="0">
                <a:solidFill>
                  <a:srgbClr val="0000FF"/>
                </a:solidFill>
              </a:rPr>
              <a:t>:</a:t>
            </a:r>
            <a:r>
              <a:rPr lang="es-ES" i="1" dirty="0" err="1" smtClean="0">
                <a:solidFill>
                  <a:srgbClr val="0000FF"/>
                </a:solidFill>
              </a:rPr>
              <a:t>por</a:t>
            </a:r>
            <a:r>
              <a:rPr lang="es-ES" dirty="0" smtClean="0"/>
              <a:t>)</a:t>
            </a:r>
            <a:endParaRPr lang="es-ES" sz="3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s-ES" dirty="0" smtClean="0"/>
              <a:t>El dependiente le </a:t>
            </a:r>
            <a:r>
              <a:rPr lang="es-ES" b="1" dirty="0" smtClean="0">
                <a:solidFill>
                  <a:srgbClr val="0000FF"/>
                </a:solidFill>
              </a:rPr>
              <a:t>cobra</a:t>
            </a:r>
            <a:r>
              <a:rPr lang="es-ES" dirty="0" smtClean="0"/>
              <a:t> a la clienta veinte dólares por la compra (</a:t>
            </a:r>
            <a:r>
              <a:rPr lang="es-ES" cap="small" dirty="0" err="1" smtClean="0">
                <a:solidFill>
                  <a:srgbClr val="0000FF"/>
                </a:solidFill>
              </a:rPr>
              <a:t>suj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cdir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cind</a:t>
            </a:r>
            <a:r>
              <a:rPr lang="es-ES" cap="small" dirty="0" smtClean="0">
                <a:solidFill>
                  <a:srgbClr val="0000FF"/>
                </a:solidFill>
              </a:rPr>
              <a:t> </a:t>
            </a:r>
            <a:r>
              <a:rPr lang="es-ES" cap="small" dirty="0" err="1" smtClean="0">
                <a:solidFill>
                  <a:srgbClr val="0000FF"/>
                </a:solidFill>
              </a:rPr>
              <a:t>cprep</a:t>
            </a:r>
            <a:r>
              <a:rPr lang="es-ES" dirty="0" err="1" smtClean="0">
                <a:solidFill>
                  <a:srgbClr val="0000FF"/>
                </a:solidFill>
              </a:rPr>
              <a:t>:</a:t>
            </a:r>
            <a:r>
              <a:rPr lang="es-ES" i="1" dirty="0" err="1" smtClean="0">
                <a:solidFill>
                  <a:srgbClr val="0000FF"/>
                </a:solidFill>
              </a:rPr>
              <a:t>por</a:t>
            </a:r>
            <a:r>
              <a:rPr lang="es-ES" dirty="0" smtClean="0"/>
              <a:t>) </a:t>
            </a:r>
            <a:endParaRPr lang="es-ES" sz="3200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5621</TotalTime>
  <Words>1918</Words>
  <Application>Microsoft Office PowerPoint</Application>
  <PresentationFormat>Presentación en pantalla (4:3)</PresentationFormat>
  <Paragraphs>452</Paragraphs>
  <Slides>58</Slides>
  <Notes>10</Notes>
  <HiddenSlides>5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58</vt:i4>
      </vt:variant>
    </vt:vector>
  </HeadingPairs>
  <TitlesOfParts>
    <vt:vector size="59" baseType="lpstr">
      <vt:lpstr>Tema de Office</vt:lpstr>
      <vt:lpstr>  TEMA 2 La estructura sintáctico-semántica de la cláusula </vt:lpstr>
      <vt:lpstr>Diapositiva 2</vt:lpstr>
      <vt:lpstr>La estructura sintáctico-semántica de la cláusula</vt:lpstr>
      <vt:lpstr>La estructura sintáctico-semántica de la cláusula</vt:lpstr>
      <vt:lpstr>La estructura sintáctico-semántica de la cláusula</vt:lpstr>
      <vt:lpstr>1. Tipos de situaciones, participantes y clases de entidades</vt:lpstr>
      <vt:lpstr>1. Tipos de situaciones, participantes y clases de entidades</vt:lpstr>
      <vt:lpstr>1. Tipos de situaciones, participantes y clases de entidades</vt:lpstr>
      <vt:lpstr>1. Tipos de situaciones, participantes y clases de entidades</vt:lpstr>
      <vt:lpstr>1. Tipos de situaciones, participantes y clases de entidades</vt:lpstr>
      <vt:lpstr>1. Tipos de situaciones, participantes y clases de entidades</vt:lpstr>
      <vt:lpstr>1. Tipos de situaciones, participantes y clases de entidades</vt:lpstr>
      <vt:lpstr>Funciones sintácticas, semánticas e informativas</vt:lpstr>
      <vt:lpstr>Funciones sintácticas y semánticas</vt:lpstr>
      <vt:lpstr>Funciones sintácticas y semánticas</vt:lpstr>
      <vt:lpstr>Funciones semánticas</vt:lpstr>
      <vt:lpstr>Funciones semánticas</vt:lpstr>
      <vt:lpstr>Funciones semánticas</vt:lpstr>
      <vt:lpstr>Funciones semánticas</vt:lpstr>
      <vt:lpstr>Funciones semánticas</vt:lpstr>
      <vt:lpstr>Funciones semánticas</vt:lpstr>
      <vt:lpstr>Funciones semánticas</vt:lpstr>
      <vt:lpstr>Funciones semánticas</vt:lpstr>
      <vt:lpstr>Actores lógicos</vt:lpstr>
      <vt:lpstr>Funciones semánticas</vt:lpstr>
      <vt:lpstr>Funciones semánticas Van Valin (1992: 41)</vt:lpstr>
      <vt:lpstr>Funciones semánticas</vt:lpstr>
      <vt:lpstr>Tipos de situaciones</vt:lpstr>
      <vt:lpstr>Tipos de situaciones Dik (1978: 55; 1997)</vt:lpstr>
      <vt:lpstr>Tipos de situaciones</vt:lpstr>
      <vt:lpstr> Pruebas para determinar propiedades de control y dinamismo </vt:lpstr>
      <vt:lpstr>  Pruebas para determinar propiedades de control y dinamismo  </vt:lpstr>
      <vt:lpstr>Tipos de situaciones Vendler (1957), NGLE § 23.2.1b</vt:lpstr>
      <vt:lpstr>Tipos de situaciones y funciones semánticas</vt:lpstr>
      <vt:lpstr>Tipos de situaciones y funciones semánticas</vt:lpstr>
      <vt:lpstr> Tipos de procesos (ADESSE) http://adesse.uvigo.es/data/clases.php  </vt:lpstr>
      <vt:lpstr>Ejemplificación de tipos de procesos en ADESSE http://adesse.uvigo.es/Docu/Roles </vt:lpstr>
      <vt:lpstr>Tipos de procesos (ADESSE)</vt:lpstr>
      <vt:lpstr>Tipos de procesos (ADESSE)</vt:lpstr>
      <vt:lpstr>Tipos de procesos (ADESSE)</vt:lpstr>
      <vt:lpstr>Tipos de procesos (ADESSE)</vt:lpstr>
      <vt:lpstr>Tipos de procesos (ADESSE)</vt:lpstr>
      <vt:lpstr>Tipos de procesos (ADESSE)</vt:lpstr>
      <vt:lpstr>Tipos de procesos (ADESSE)</vt:lpstr>
      <vt:lpstr> Argumentos y adjuntos  </vt:lpstr>
      <vt:lpstr>Argumentos y adjuntos</vt:lpstr>
      <vt:lpstr>Argumentos y adjuntos</vt:lpstr>
      <vt:lpstr>Argumentos y adjuntos</vt:lpstr>
      <vt:lpstr>Clases de entidades</vt:lpstr>
      <vt:lpstr>Diapositiva 50</vt:lpstr>
      <vt:lpstr>Clases de entidades</vt:lpstr>
      <vt:lpstr>Clases de entidades: relevancia contrastiva</vt:lpstr>
      <vt:lpstr>Clases de entidades: relevancia contrastiva</vt:lpstr>
      <vt:lpstr>Datos de corpus</vt:lpstr>
      <vt:lpstr>Diapositiva 55</vt:lpstr>
      <vt:lpstr>Diapositiva 56</vt:lpstr>
      <vt:lpstr>Diapositiva 57</vt:lpstr>
      <vt:lpstr>Clases de entidades  (Adaptado de Rodríguez Espiñeira 2004: 99)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2 Construcciones de la cláusula</dc:title>
  <dc:creator>victoria.vazquez</dc:creator>
  <cp:lastModifiedBy>Admin</cp:lastModifiedBy>
  <cp:revision>296</cp:revision>
  <dcterms:created xsi:type="dcterms:W3CDTF">2012-02-21T10:23:44Z</dcterms:created>
  <dcterms:modified xsi:type="dcterms:W3CDTF">2017-02-20T18:51:25Z</dcterms:modified>
</cp:coreProperties>
</file>