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sldIdLst>
    <p:sldId id="283" r:id="rId2"/>
    <p:sldId id="284" r:id="rId3"/>
    <p:sldId id="285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307" r:id="rId13"/>
    <p:sldId id="295" r:id="rId14"/>
    <p:sldId id="296" r:id="rId15"/>
    <p:sldId id="297" r:id="rId16"/>
    <p:sldId id="298" r:id="rId17"/>
    <p:sldId id="299" r:id="rId18"/>
    <p:sldId id="318" r:id="rId19"/>
    <p:sldId id="319" r:id="rId20"/>
    <p:sldId id="320" r:id="rId21"/>
    <p:sldId id="321" r:id="rId22"/>
    <p:sldId id="322" r:id="rId23"/>
    <p:sldId id="324" r:id="rId24"/>
    <p:sldId id="301" r:id="rId25"/>
    <p:sldId id="302" r:id="rId26"/>
    <p:sldId id="303" r:id="rId27"/>
    <p:sldId id="304" r:id="rId28"/>
    <p:sldId id="310" r:id="rId29"/>
    <p:sldId id="305" r:id="rId30"/>
    <p:sldId id="309" r:id="rId31"/>
    <p:sldId id="306" r:id="rId32"/>
    <p:sldId id="282" r:id="rId33"/>
    <p:sldId id="257" r:id="rId34"/>
    <p:sldId id="258" r:id="rId35"/>
    <p:sldId id="259" r:id="rId36"/>
    <p:sldId id="260" r:id="rId37"/>
    <p:sldId id="261" r:id="rId38"/>
    <p:sldId id="262" r:id="rId39"/>
    <p:sldId id="263" r:id="rId40"/>
    <p:sldId id="264" r:id="rId41"/>
    <p:sldId id="265" r:id="rId42"/>
    <p:sldId id="266" r:id="rId43"/>
    <p:sldId id="267" r:id="rId44"/>
    <p:sldId id="268" r:id="rId45"/>
    <p:sldId id="269" r:id="rId46"/>
    <p:sldId id="270" r:id="rId47"/>
    <p:sldId id="311" r:id="rId48"/>
    <p:sldId id="271" r:id="rId49"/>
    <p:sldId id="312" r:id="rId50"/>
    <p:sldId id="272" r:id="rId51"/>
    <p:sldId id="273" r:id="rId52"/>
    <p:sldId id="274" r:id="rId53"/>
    <p:sldId id="313" r:id="rId54"/>
    <p:sldId id="275" r:id="rId55"/>
    <p:sldId id="276" r:id="rId56"/>
    <p:sldId id="277" r:id="rId57"/>
    <p:sldId id="278" r:id="rId58"/>
    <p:sldId id="279" r:id="rId5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0B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84767" autoAdjust="0"/>
  </p:normalViewPr>
  <p:slideViewPr>
    <p:cSldViewPr>
      <p:cViewPr varScale="1">
        <p:scale>
          <a:sx n="74" d="100"/>
          <a:sy n="74" d="100"/>
        </p:scale>
        <p:origin x="-12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D435A-4DED-4B18-9099-4D6ED45A58F7}" type="datetimeFigureOut">
              <a:rPr lang="es-ES" smtClean="0"/>
              <a:pPr/>
              <a:t>05/02/2017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1BAEE6-8A30-4113-B496-48D2A7ADF57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9034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Una construcción</a:t>
            </a:r>
            <a:r>
              <a:rPr lang="es-ES" baseline="0" dirty="0" smtClean="0"/>
              <a:t> gramatical es una combinación solidaria de expresión (</a:t>
            </a:r>
            <a:r>
              <a:rPr lang="es-ES" i="1" baseline="0" dirty="0" smtClean="0"/>
              <a:t>forma</a:t>
            </a:r>
            <a:r>
              <a:rPr lang="es-ES" baseline="0" dirty="0" smtClean="0"/>
              <a:t> en </a:t>
            </a:r>
            <a:r>
              <a:rPr lang="es-ES" baseline="0" dirty="0" err="1" smtClean="0"/>
              <a:t>Croft</a:t>
            </a:r>
            <a:r>
              <a:rPr lang="es-ES" baseline="0" dirty="0" smtClean="0"/>
              <a:t>) y contenido (o significante y significado). La correspondencia o relación entre ambos componentes es parcialmente arbitraria y parcialmente icónica o simbólica. La existencia de tal relación determina la consideración conjunta de expresión y contenido en el estudio de las unidades sintácticas.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30380-213E-4A08-A4B4-C9C165CAC243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BAEE6-8A30-4113-B496-48D2A7ADF57D}" type="slidenum">
              <a:rPr lang="es-ES" smtClean="0"/>
              <a:pPr/>
              <a:t>58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BAEE6-8A30-4113-B496-48D2A7ADF57D}" type="slidenum">
              <a:rPr lang="es-ES" smtClean="0"/>
              <a:pPr/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BAEE6-8A30-4113-B496-48D2A7ADF57D}" type="slidenum">
              <a:rPr lang="es-ES" smtClean="0"/>
              <a:pPr/>
              <a:t>18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BAEE6-8A30-4113-B496-48D2A7ADF57D}" type="slidenum">
              <a:rPr lang="es-ES" smtClean="0"/>
              <a:pPr/>
              <a:t>19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BAEE6-8A30-4113-B496-48D2A7ADF57D}" type="slidenum">
              <a:rPr lang="es-ES" smtClean="0"/>
              <a:pPr/>
              <a:t>20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BAEE6-8A30-4113-B496-48D2A7ADF57D}" type="slidenum">
              <a:rPr lang="es-ES" smtClean="0">
                <a:solidFill>
                  <a:prstClr val="black"/>
                </a:solidFill>
              </a:rPr>
              <a:pPr/>
              <a:t>21</a:t>
            </a:fld>
            <a:endParaRPr lang="es-E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BAEE6-8A30-4113-B496-48D2A7ADF57D}" type="slidenum">
              <a:rPr lang="es-ES" smtClean="0">
                <a:solidFill>
                  <a:prstClr val="black"/>
                </a:solidFill>
              </a:rPr>
              <a:pPr/>
              <a:t>22</a:t>
            </a:fld>
            <a:endParaRPr lang="es-E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BAEE6-8A30-4113-B496-48D2A7ADF57D}" type="slidenum">
              <a:rPr lang="es-ES" smtClean="0">
                <a:solidFill>
                  <a:prstClr val="black"/>
                </a:solidFill>
              </a:rPr>
              <a:pPr/>
              <a:t>23</a:t>
            </a:fld>
            <a:endParaRPr lang="es-E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BAEE6-8A30-4113-B496-48D2A7ADF57D}" type="slidenum">
              <a:rPr lang="es-ES" smtClean="0"/>
              <a:pPr/>
              <a:t>46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327E3-8136-466B-975A-958B3C16486E}" type="datetimeFigureOut">
              <a:rPr lang="es-ES" smtClean="0"/>
              <a:pPr/>
              <a:t>05/02/2017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F15B-CC37-4E2D-9841-E65FAA74D2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327E3-8136-466B-975A-958B3C16486E}" type="datetimeFigureOut">
              <a:rPr lang="es-ES" smtClean="0"/>
              <a:pPr/>
              <a:t>05/02/2017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F15B-CC37-4E2D-9841-E65FAA74D2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327E3-8136-466B-975A-958B3C16486E}" type="datetimeFigureOut">
              <a:rPr lang="es-ES" smtClean="0"/>
              <a:pPr/>
              <a:t>05/02/2017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F15B-CC37-4E2D-9841-E65FAA74D2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327E3-8136-466B-975A-958B3C16486E}" type="datetimeFigureOut">
              <a:rPr lang="es-ES" smtClean="0"/>
              <a:pPr/>
              <a:t>05/02/2017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F15B-CC37-4E2D-9841-E65FAA74D2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327E3-8136-466B-975A-958B3C16486E}" type="datetimeFigureOut">
              <a:rPr lang="es-ES" smtClean="0"/>
              <a:pPr/>
              <a:t>05/02/2017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F15B-CC37-4E2D-9841-E65FAA74D2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327E3-8136-466B-975A-958B3C16486E}" type="datetimeFigureOut">
              <a:rPr lang="es-ES" smtClean="0"/>
              <a:pPr/>
              <a:t>05/02/2017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F15B-CC37-4E2D-9841-E65FAA74D2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327E3-8136-466B-975A-958B3C16486E}" type="datetimeFigureOut">
              <a:rPr lang="es-ES" smtClean="0"/>
              <a:pPr/>
              <a:t>05/02/2017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F15B-CC37-4E2D-9841-E65FAA74D2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327E3-8136-466B-975A-958B3C16486E}" type="datetimeFigureOut">
              <a:rPr lang="es-ES" smtClean="0"/>
              <a:pPr/>
              <a:t>05/02/2017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F15B-CC37-4E2D-9841-E65FAA74D2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327E3-8136-466B-975A-958B3C16486E}" type="datetimeFigureOut">
              <a:rPr lang="es-ES" smtClean="0"/>
              <a:pPr/>
              <a:t>05/02/2017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F15B-CC37-4E2D-9841-E65FAA74D2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327E3-8136-466B-975A-958B3C16486E}" type="datetimeFigureOut">
              <a:rPr lang="es-ES" smtClean="0"/>
              <a:pPr/>
              <a:t>05/02/2017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F15B-CC37-4E2D-9841-E65FAA74D2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327E3-8136-466B-975A-958B3C16486E}" type="datetimeFigureOut">
              <a:rPr lang="es-ES" smtClean="0"/>
              <a:pPr/>
              <a:t>05/02/2017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F15B-CC37-4E2D-9841-E65FAA74D2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327E3-8136-466B-975A-958B3C16486E}" type="datetimeFigureOut">
              <a:rPr lang="es-ES" smtClean="0"/>
              <a:pPr/>
              <a:t>05/02/2017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0F15B-CC37-4E2D-9841-E65FAA74D2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mshang.github.com/syntree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ctrTitle"/>
          </p:nvPr>
        </p:nvSpPr>
        <p:spPr>
          <a:xfrm>
            <a:off x="684213" y="1557338"/>
            <a:ext cx="7772400" cy="1828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ES" dirty="0" smtClean="0"/>
              <a:t/>
            </a:r>
            <a:br>
              <a:rPr lang="es-ES" dirty="0" smtClean="0"/>
            </a:br>
            <a:r>
              <a:rPr lang="es-ES" sz="4000" b="1" dirty="0" smtClean="0"/>
              <a:t> TEMA 1</a:t>
            </a:r>
            <a:br>
              <a:rPr lang="es-ES" sz="4000" b="1" dirty="0" smtClean="0"/>
            </a:br>
            <a:r>
              <a:rPr lang="es-ES" sz="4000" b="1" dirty="0" smtClean="0"/>
              <a:t>Conceptos básicos de sintaxis funcional </a:t>
            </a:r>
            <a:r>
              <a:rPr lang="es-ES" sz="4000" dirty="0" smtClean="0"/>
              <a:t/>
            </a:r>
            <a:br>
              <a:rPr lang="es-ES" sz="4000" dirty="0" smtClean="0"/>
            </a:br>
            <a:endParaRPr lang="es-ES" sz="2800" dirty="0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b="1" dirty="0" smtClean="0">
                <a:solidFill>
                  <a:srgbClr val="1F0BB5"/>
                </a:solidFill>
              </a:rPr>
              <a:t>Gramática española 2: Sintaxis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b="1" dirty="0" smtClean="0">
                <a:solidFill>
                  <a:srgbClr val="1F0BB5"/>
                </a:solidFill>
              </a:rPr>
              <a:t>2016-2017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b="1" dirty="0" smtClean="0">
                <a:solidFill>
                  <a:srgbClr val="1F0BB5"/>
                </a:solidFill>
              </a:rPr>
              <a:t>USC</a:t>
            </a:r>
            <a:endParaRPr lang="es-ES" b="1" dirty="0">
              <a:solidFill>
                <a:srgbClr val="1F0BB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60413" lvl="1" indent="-360363">
              <a:buNone/>
              <a:tabLst>
                <a:tab pos="809625" algn="l"/>
              </a:tabLst>
            </a:pPr>
            <a:r>
              <a:rPr lang="es-ES" sz="3200" dirty="0" smtClean="0"/>
              <a:t>2.  Inserción en una unidad diferente</a:t>
            </a:r>
          </a:p>
          <a:p>
            <a:pPr algn="ctr">
              <a:buNone/>
            </a:pPr>
            <a:r>
              <a:rPr lang="es-ES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s-ES" sz="2800" dirty="0" smtClean="0"/>
              <a:t>La semana pasada hubo </a:t>
            </a:r>
            <a:r>
              <a:rPr lang="es-ES" sz="2800" i="1" dirty="0" smtClean="0">
                <a:solidFill>
                  <a:srgbClr val="1F0BB5"/>
                </a:solidFill>
              </a:rPr>
              <a:t>un asalto a la Casa del Libro</a:t>
            </a:r>
            <a:r>
              <a:rPr lang="es-ES" sz="2800" dirty="0" smtClean="0">
                <a:solidFill>
                  <a:srgbClr val="1F0BB5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s-ES" sz="2800" dirty="0" smtClean="0"/>
              <a:t>Las protestas en la calle duran ya </a:t>
            </a:r>
            <a:r>
              <a:rPr lang="es-ES" sz="2800" i="1" dirty="0" smtClean="0">
                <a:solidFill>
                  <a:srgbClr val="1F0BB5"/>
                </a:solidFill>
              </a:rPr>
              <a:t>varios meses</a:t>
            </a:r>
            <a:endParaRPr lang="es-ES" sz="2800" dirty="0" smtClean="0"/>
          </a:p>
          <a:p>
            <a:pPr marL="514350" indent="-514350">
              <a:buFont typeface="+mj-lt"/>
              <a:buAutoNum type="alphaLcPeriod"/>
            </a:pPr>
            <a:r>
              <a:rPr lang="es-ES" sz="2800" i="1" dirty="0" smtClean="0">
                <a:solidFill>
                  <a:srgbClr val="1F0BB5"/>
                </a:solidFill>
              </a:rPr>
              <a:t>Durante mi adolescencia</a:t>
            </a:r>
            <a:r>
              <a:rPr lang="es-ES" sz="2800" dirty="0" smtClean="0">
                <a:solidFill>
                  <a:srgbClr val="1F0BB5"/>
                </a:solidFill>
              </a:rPr>
              <a:t> </a:t>
            </a:r>
            <a:r>
              <a:rPr lang="es-ES" sz="2800" dirty="0" smtClean="0"/>
              <a:t>soñaba con ser escritora</a:t>
            </a:r>
          </a:p>
          <a:p>
            <a:pPr marL="514350" indent="-514350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s-ES_tradnl" dirty="0" smtClean="0"/>
              <a:t>	3. Focalización en estructura </a:t>
            </a:r>
            <a:r>
              <a:rPr lang="es-ES_tradnl" dirty="0" err="1" smtClean="0"/>
              <a:t>ecuacional</a:t>
            </a:r>
            <a:endParaRPr lang="es-ES_tradnl" dirty="0" smtClean="0"/>
          </a:p>
          <a:p>
            <a:pPr marL="514350" indent="-514350">
              <a:buFont typeface="+mj-lt"/>
              <a:buAutoNum type="alphaLcPeriod"/>
            </a:pPr>
            <a:endParaRPr lang="es-ES_tradnl" sz="2800" i="1" dirty="0" smtClean="0"/>
          </a:p>
          <a:p>
            <a:pPr marL="514350" indent="-514350">
              <a:buFont typeface="+mj-lt"/>
              <a:buAutoNum type="alphaLcPeriod"/>
            </a:pPr>
            <a:r>
              <a:rPr lang="es-ES_tradnl" sz="2800" i="1" dirty="0" smtClean="0">
                <a:solidFill>
                  <a:srgbClr val="1F0BB5"/>
                </a:solidFill>
              </a:rPr>
              <a:t>Un asalto a la Casa del Libro</a:t>
            </a:r>
            <a:r>
              <a:rPr lang="es-ES_tradnl" sz="2800" dirty="0" smtClean="0">
                <a:solidFill>
                  <a:srgbClr val="1F0BB5"/>
                </a:solidFill>
              </a:rPr>
              <a:t> </a:t>
            </a:r>
            <a:r>
              <a:rPr lang="es-ES_tradnl" sz="2800" b="1" dirty="0" smtClean="0"/>
              <a:t>fue</a:t>
            </a:r>
            <a:r>
              <a:rPr lang="es-ES_tradnl" sz="2800" dirty="0" smtClean="0"/>
              <a:t> lo que estuve planeando varios días durante mi adolescencia</a:t>
            </a:r>
            <a:endParaRPr lang="es-ES" sz="2800" dirty="0" smtClean="0"/>
          </a:p>
          <a:p>
            <a:pPr marL="514350" indent="-514350">
              <a:buFont typeface="+mj-lt"/>
              <a:buAutoNum type="alphaLcPeriod"/>
            </a:pPr>
            <a:r>
              <a:rPr lang="es-ES_tradnl" sz="2800" i="1" dirty="0" smtClean="0">
                <a:solidFill>
                  <a:srgbClr val="1F0BB5"/>
                </a:solidFill>
              </a:rPr>
              <a:t>Durante mi adolescencia</a:t>
            </a:r>
            <a:r>
              <a:rPr lang="es-ES_tradnl" sz="2800" dirty="0" smtClean="0">
                <a:solidFill>
                  <a:srgbClr val="1F0BB5"/>
                </a:solidFill>
              </a:rPr>
              <a:t> </a:t>
            </a:r>
            <a:r>
              <a:rPr lang="es-ES_tradnl" sz="2800" b="1" dirty="0" smtClean="0"/>
              <a:t>fue</a:t>
            </a:r>
            <a:r>
              <a:rPr lang="es-ES_tradnl" sz="2800" dirty="0" smtClean="0"/>
              <a:t> cuando estuve varios días planeando un asalto a la Casa del Libro</a:t>
            </a:r>
            <a:endParaRPr lang="es-ES" sz="2800" dirty="0" smtClean="0"/>
          </a:p>
          <a:p>
            <a:pPr marL="514350" indent="-514350">
              <a:buFont typeface="+mj-lt"/>
              <a:buAutoNum type="alphaLcPeriod"/>
            </a:pPr>
            <a:r>
              <a:rPr lang="es-ES_tradnl" sz="2800" i="1" dirty="0" smtClean="0">
                <a:solidFill>
                  <a:srgbClr val="1F0BB5"/>
                </a:solidFill>
              </a:rPr>
              <a:t>Varios días </a:t>
            </a:r>
            <a:r>
              <a:rPr lang="es-ES_tradnl" sz="2800" b="1" dirty="0" smtClean="0"/>
              <a:t>fueron</a:t>
            </a:r>
            <a:r>
              <a:rPr lang="es-ES_tradnl" sz="2800" dirty="0" smtClean="0"/>
              <a:t> los que estuve planeando un asalto a la Casa del Libro durante mi adolescencia</a:t>
            </a:r>
            <a:endParaRPr lang="es-ES" sz="2800" dirty="0" smtClean="0"/>
          </a:p>
          <a:p>
            <a:pPr algn="ctr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tx2"/>
                </a:solidFill>
              </a:rPr>
              <a:t>Identificación de constituyentes</a:t>
            </a:r>
            <a:endParaRPr lang="es-ES" sz="28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s-ES" sz="2800" dirty="0" smtClean="0"/>
              <a:t>II. </a:t>
            </a:r>
            <a:r>
              <a:rPr lang="es-ES" sz="2800" b="1" dirty="0" smtClean="0"/>
              <a:t>Sustitución. </a:t>
            </a:r>
            <a:r>
              <a:rPr lang="es-ES" sz="2800" dirty="0" smtClean="0"/>
              <a:t>La posibilidad de que el segmento pueda ser reemplazado por una unidad  menos compleja sin que se alteren las relaciones gramaticales de los restantes elementos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s-ES" sz="2800" dirty="0" err="1" smtClean="0"/>
              <a:t>Pronominalización</a:t>
            </a:r>
            <a:r>
              <a:rPr lang="es-ES" sz="2800" dirty="0" smtClean="0"/>
              <a:t>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s-ES" sz="2800" dirty="0" smtClean="0"/>
              <a:t>Interrogación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pPr marL="523875" indent="-514350" eaLnBrk="1" fontAlgn="auto" hangingPunct="1">
              <a:spcAft>
                <a:spcPts val="0"/>
              </a:spcAft>
              <a:buNone/>
              <a:defRPr/>
            </a:pPr>
            <a:r>
              <a:rPr lang="es-ES_tradnl" dirty="0" smtClean="0"/>
              <a:t>4. </a:t>
            </a:r>
            <a:r>
              <a:rPr lang="es-ES_tradnl" dirty="0" err="1" smtClean="0"/>
              <a:t>Pronominalización</a:t>
            </a:r>
            <a:r>
              <a:rPr lang="es-ES_tradnl" dirty="0" smtClean="0"/>
              <a:t> (y expansión)</a:t>
            </a:r>
            <a:r>
              <a:rPr lang="es-ES_tradnl" sz="3600" b="1" dirty="0" smtClean="0"/>
              <a:t> </a:t>
            </a:r>
            <a:endParaRPr lang="es-ES_tradnl" sz="2800" i="1" dirty="0" smtClean="0"/>
          </a:p>
          <a:p>
            <a:pPr marL="923925" lvl="1" indent="-514350" eaLnBrk="1" fontAlgn="auto" hangingPunct="1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s-ES_tradnl" dirty="0" smtClean="0"/>
              <a:t>Acusaron a tres ingleses del robo del siglo</a:t>
            </a:r>
          </a:p>
          <a:p>
            <a:pPr marL="1323975" lvl="2" indent="-514350" eaLnBrk="1" fontAlgn="auto" hangingPunct="1">
              <a:spcAft>
                <a:spcPts val="0"/>
              </a:spcAft>
              <a:defRPr/>
            </a:pPr>
            <a:r>
              <a:rPr lang="es-ES_tradnl" sz="2800" b="1" dirty="0" smtClean="0">
                <a:solidFill>
                  <a:schemeClr val="tx2"/>
                </a:solidFill>
              </a:rPr>
              <a:t>Los</a:t>
            </a:r>
            <a:r>
              <a:rPr lang="es-ES_tradnl" sz="2800" dirty="0" smtClean="0"/>
              <a:t> acusaron del robo del siglo</a:t>
            </a:r>
            <a:endParaRPr lang="es-ES" sz="2800" dirty="0" smtClean="0"/>
          </a:p>
          <a:p>
            <a:pPr marL="923925" lvl="1" indent="-514350" eaLnBrk="1" fontAlgn="auto" hangingPunct="1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s-ES_tradnl" dirty="0" smtClean="0"/>
              <a:t>Encontraron a los autores del robo del siglo</a:t>
            </a:r>
          </a:p>
          <a:p>
            <a:pPr marL="1323975" lvl="2" indent="-514350" eaLnBrk="1" fontAlgn="auto" hangingPunct="1">
              <a:spcAft>
                <a:spcPts val="0"/>
              </a:spcAft>
              <a:defRPr/>
            </a:pPr>
            <a:r>
              <a:rPr lang="es-ES_tradnl" sz="2800" b="1" dirty="0" smtClean="0">
                <a:solidFill>
                  <a:schemeClr val="tx2"/>
                </a:solidFill>
              </a:rPr>
              <a:t>Los</a:t>
            </a:r>
            <a:r>
              <a:rPr lang="es-ES_tradnl" sz="2800" dirty="0" smtClean="0"/>
              <a:t> encontraron</a:t>
            </a:r>
          </a:p>
          <a:p>
            <a:pPr marL="1323975" lvl="2" indent="-514350" eaLnBrk="1" fontAlgn="auto" hangingPunct="1">
              <a:spcAft>
                <a:spcPts val="0"/>
              </a:spcAft>
              <a:defRPr/>
            </a:pPr>
            <a:r>
              <a:rPr lang="es-ES_tradnl" sz="2800" dirty="0" smtClean="0"/>
              <a:t>* Los encontraron del robo del siglo</a:t>
            </a:r>
            <a:endParaRPr lang="es-ES" sz="2800" dirty="0" smtClean="0"/>
          </a:p>
          <a:p>
            <a:pPr marL="923925" lvl="1" indent="-514350" eaLnBrk="1" fontAlgn="auto" hangingPunct="1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s-ES" dirty="0" smtClean="0"/>
              <a:t>Siempre elige los zapatos con cordones</a:t>
            </a:r>
          </a:p>
          <a:p>
            <a:pPr marL="923925" lvl="1" indent="-514350" eaLnBrk="1" fontAlgn="auto" hangingPunct="1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s-ES" dirty="0" smtClean="0"/>
              <a:t>Tráeme los zapatos con cordones</a:t>
            </a:r>
          </a:p>
          <a:p>
            <a:pPr algn="ctr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" dirty="0" smtClean="0"/>
              <a:t>	5. Interrogación</a:t>
            </a:r>
          </a:p>
          <a:p>
            <a:pPr marL="514350" indent="-514350">
              <a:buFont typeface="+mj-lt"/>
              <a:buAutoNum type="alphaLcPeriod"/>
            </a:pPr>
            <a:r>
              <a:rPr lang="es-ES" sz="2400" dirty="0"/>
              <a:t>Acusaron a tres ingleses del robo del </a:t>
            </a:r>
            <a:r>
              <a:rPr lang="es-ES" sz="2400" dirty="0" smtClean="0"/>
              <a:t>siglo </a:t>
            </a:r>
          </a:p>
          <a:p>
            <a:pPr marL="0" indent="0">
              <a:buNone/>
            </a:pPr>
            <a:r>
              <a:rPr lang="es-ES" sz="2400" dirty="0"/>
              <a:t>	</a:t>
            </a:r>
            <a:r>
              <a:rPr lang="es-ES" sz="2400" dirty="0" smtClean="0"/>
              <a:t>	¿</a:t>
            </a:r>
            <a:r>
              <a:rPr lang="es-ES" sz="2400" b="1" dirty="0" smtClean="0">
                <a:solidFill>
                  <a:srgbClr val="1F0BB5"/>
                </a:solidFill>
              </a:rPr>
              <a:t>A </a:t>
            </a:r>
            <a:r>
              <a:rPr lang="es-ES" sz="2400" b="1" dirty="0" smtClean="0">
                <a:solidFill>
                  <a:srgbClr val="1F0BB5"/>
                </a:solidFill>
              </a:rPr>
              <a:t>quiénes </a:t>
            </a:r>
            <a:r>
              <a:rPr lang="es-ES" sz="2400" dirty="0" smtClean="0"/>
              <a:t>acusaron del robo del siglo?</a:t>
            </a:r>
          </a:p>
          <a:p>
            <a:pPr marL="514350" lvl="0" indent="-514350">
              <a:buFont typeface="+mj-lt"/>
              <a:buAutoNum type="alphaLcPeriod" startAt="2"/>
            </a:pPr>
            <a:r>
              <a:rPr lang="es-ES" sz="2400" dirty="0"/>
              <a:t>Encontraron a los autores del robo del siglo</a:t>
            </a:r>
          </a:p>
          <a:p>
            <a:pPr marL="0" lvl="0" indent="0">
              <a:buNone/>
            </a:pPr>
            <a:r>
              <a:rPr lang="es-ES" sz="2400" dirty="0" smtClean="0"/>
              <a:t>		¿</a:t>
            </a:r>
            <a:r>
              <a:rPr lang="es-ES" sz="2400" b="1" dirty="0" smtClean="0">
                <a:solidFill>
                  <a:srgbClr val="1F0BB5"/>
                </a:solidFill>
              </a:rPr>
              <a:t>A quiénes </a:t>
            </a:r>
            <a:r>
              <a:rPr lang="es-ES" sz="2400" dirty="0" smtClean="0"/>
              <a:t>encontraron</a:t>
            </a:r>
            <a:r>
              <a:rPr lang="es-ES" sz="2400" dirty="0" smtClean="0"/>
              <a:t>? </a:t>
            </a:r>
          </a:p>
          <a:p>
            <a:pPr marL="0" lvl="0" indent="0">
              <a:buNone/>
            </a:pPr>
            <a:r>
              <a:rPr lang="es-ES" sz="2400" dirty="0"/>
              <a:t>	 </a:t>
            </a:r>
            <a:r>
              <a:rPr lang="es-ES" sz="2400" dirty="0" smtClean="0"/>
              <a:t>          </a:t>
            </a:r>
            <a:r>
              <a:rPr lang="es-ES" sz="2400" b="1" dirty="0" smtClean="0"/>
              <a:t>*</a:t>
            </a:r>
            <a:r>
              <a:rPr lang="es-ES" sz="2400" dirty="0" smtClean="0"/>
              <a:t> ¿</a:t>
            </a:r>
            <a:r>
              <a:rPr lang="es-ES" sz="2400" b="1" dirty="0" smtClean="0">
                <a:solidFill>
                  <a:srgbClr val="1F0BB5"/>
                </a:solidFill>
              </a:rPr>
              <a:t>A quienes </a:t>
            </a:r>
            <a:r>
              <a:rPr lang="es-ES" sz="2400" dirty="0" smtClean="0"/>
              <a:t>encontraron del robo del siglo?</a:t>
            </a:r>
            <a:endParaRPr lang="es-ES" sz="2400" dirty="0" smtClean="0"/>
          </a:p>
          <a:p>
            <a:pPr marL="514350" lvl="0" indent="-514350">
              <a:buFont typeface="+mj-lt"/>
              <a:buAutoNum type="alphaLcPeriod" startAt="3"/>
            </a:pPr>
            <a:r>
              <a:rPr lang="es-ES" sz="2400" dirty="0"/>
              <a:t>Siempre elige los zapatos con cordones</a:t>
            </a:r>
          </a:p>
          <a:p>
            <a:pPr marL="400050" lvl="1" indent="0">
              <a:buNone/>
            </a:pPr>
            <a:r>
              <a:rPr lang="es-ES" sz="2000" dirty="0" smtClean="0"/>
              <a:t>		</a:t>
            </a:r>
            <a:r>
              <a:rPr lang="es-ES" sz="2400" dirty="0" smtClean="0"/>
              <a:t>¿</a:t>
            </a:r>
            <a:r>
              <a:rPr lang="es-ES" sz="2400" b="1" dirty="0" smtClean="0">
                <a:solidFill>
                  <a:srgbClr val="1F0BB5"/>
                </a:solidFill>
              </a:rPr>
              <a:t>Cómo</a:t>
            </a:r>
            <a:r>
              <a:rPr lang="es-ES" sz="2400" dirty="0" smtClean="0"/>
              <a:t> elige siempre los zapatos?</a:t>
            </a:r>
          </a:p>
          <a:p>
            <a:pPr marL="514350" lvl="0" indent="-514350">
              <a:buFont typeface="+mj-lt"/>
              <a:buAutoNum type="alphaLcPeriod" startAt="3"/>
            </a:pPr>
            <a:r>
              <a:rPr lang="es-ES" sz="2400" dirty="0"/>
              <a:t>Tráeme los zapatos con cordones</a:t>
            </a:r>
          </a:p>
          <a:p>
            <a:pPr marL="0" lvl="0" indent="0">
              <a:buNone/>
            </a:pPr>
            <a:r>
              <a:rPr lang="es-ES" sz="2400" dirty="0" smtClean="0"/>
              <a:t>		¿</a:t>
            </a:r>
            <a:r>
              <a:rPr lang="es-ES" sz="2400" b="1" dirty="0" smtClean="0">
                <a:solidFill>
                  <a:srgbClr val="1F0BB5"/>
                </a:solidFill>
              </a:rPr>
              <a:t>Qué</a:t>
            </a:r>
            <a:r>
              <a:rPr lang="es-ES" sz="2400" dirty="0" smtClean="0">
                <a:solidFill>
                  <a:srgbClr val="1F0BB5"/>
                </a:solidFill>
              </a:rPr>
              <a:t> </a:t>
            </a:r>
            <a:r>
              <a:rPr lang="es-ES" sz="2400" dirty="0" smtClean="0"/>
              <a:t>te traigo?</a:t>
            </a:r>
          </a:p>
          <a:p>
            <a:pPr>
              <a:buNone/>
            </a:pPr>
            <a:endParaRPr lang="es-E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sz="2800" dirty="0" smtClean="0"/>
              <a:t>a. – ¿</a:t>
            </a:r>
            <a:r>
              <a:rPr lang="es-ES" sz="2800" b="1" i="1" dirty="0" smtClean="0">
                <a:solidFill>
                  <a:srgbClr val="1F0BB5"/>
                </a:solidFill>
              </a:rPr>
              <a:t>Qué</a:t>
            </a:r>
            <a:r>
              <a:rPr lang="es-ES" sz="2800" i="1" dirty="0" smtClean="0">
                <a:solidFill>
                  <a:srgbClr val="1F0BB5"/>
                </a:solidFill>
              </a:rPr>
              <a:t> </a:t>
            </a:r>
            <a:r>
              <a:rPr lang="es-ES" sz="2800" b="1" dirty="0" smtClean="0"/>
              <a:t>vas a ser</a:t>
            </a:r>
            <a:r>
              <a:rPr lang="es-ES" sz="2800" dirty="0" smtClean="0"/>
              <a:t> cuando te gradúes?		</a:t>
            </a:r>
          </a:p>
          <a:p>
            <a:pPr>
              <a:buNone/>
            </a:pPr>
            <a:r>
              <a:rPr lang="es-ES" sz="2800" dirty="0" smtClean="0"/>
              <a:t>	– Arquitecto / Ingeniero / Médico / Becario </a:t>
            </a:r>
          </a:p>
          <a:p>
            <a:pPr>
              <a:spcBef>
                <a:spcPts val="1200"/>
              </a:spcBef>
              <a:buNone/>
            </a:pPr>
            <a:r>
              <a:rPr lang="es-ES" sz="2800" dirty="0" smtClean="0"/>
              <a:t>b.	– ¿</a:t>
            </a:r>
            <a:r>
              <a:rPr lang="es-ES" sz="2800" b="1" i="1" dirty="0" smtClean="0">
                <a:solidFill>
                  <a:srgbClr val="1F0BB5"/>
                </a:solidFill>
              </a:rPr>
              <a:t>Qué</a:t>
            </a:r>
            <a:r>
              <a:rPr lang="es-ES" sz="2800" dirty="0" smtClean="0">
                <a:solidFill>
                  <a:srgbClr val="1F0BB5"/>
                </a:solidFill>
              </a:rPr>
              <a:t> </a:t>
            </a:r>
            <a:r>
              <a:rPr lang="es-ES" sz="2800" b="1" dirty="0" smtClean="0"/>
              <a:t>vas a querer</a:t>
            </a:r>
            <a:r>
              <a:rPr lang="es-ES" sz="2800" dirty="0" smtClean="0"/>
              <a:t> cuando te gradúes?	</a:t>
            </a:r>
            <a:endParaRPr lang="es-ES" sz="28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ES" sz="2800" dirty="0" smtClean="0"/>
              <a:t>	– Seguir estudiando / Un trabajo decente / Hacer un viaje  </a:t>
            </a:r>
          </a:p>
          <a:p>
            <a:pPr>
              <a:buNone/>
            </a:pPr>
            <a:r>
              <a:rPr lang="es-ES" sz="2800" dirty="0" smtClean="0"/>
              <a:t>c.	 – ¿</a:t>
            </a:r>
            <a:r>
              <a:rPr lang="es-ES" sz="2800" b="1" i="1" dirty="0" smtClean="0">
                <a:solidFill>
                  <a:srgbClr val="1F0BB5"/>
                </a:solidFill>
              </a:rPr>
              <a:t>Qué</a:t>
            </a:r>
            <a:r>
              <a:rPr lang="es-ES" sz="2800" dirty="0" smtClean="0">
                <a:solidFill>
                  <a:srgbClr val="1F0BB5"/>
                </a:solidFill>
              </a:rPr>
              <a:t> </a:t>
            </a:r>
            <a:r>
              <a:rPr lang="es-ES" sz="2800" b="1" dirty="0" smtClean="0"/>
              <a:t>va a ocurrir </a:t>
            </a:r>
            <a:r>
              <a:rPr lang="es-ES" sz="2800" dirty="0" smtClean="0"/>
              <a:t>cuando te gradúes?	</a:t>
            </a:r>
            <a:endParaRPr lang="es-ES" sz="28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ES" sz="2800" dirty="0" smtClean="0"/>
              <a:t>	– Algo especial  / Que lo celebraré …</a:t>
            </a:r>
          </a:p>
          <a:p>
            <a:pPr algn="ctr"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736600" eaLnBrk="1" hangingPunct="1">
              <a:buNone/>
            </a:pPr>
            <a:endParaRPr lang="es-ES" sz="2800" dirty="0" smtClean="0"/>
          </a:p>
          <a:p>
            <a:pPr indent="736600" eaLnBrk="1" hangingPunct="1">
              <a:buNone/>
            </a:pPr>
            <a:r>
              <a:rPr lang="es-ES" sz="2800" dirty="0" smtClean="0"/>
              <a:t>a.	No </a:t>
            </a:r>
            <a:r>
              <a:rPr lang="es-ES" sz="2800" b="1" i="1" dirty="0" smtClean="0">
                <a:solidFill>
                  <a:srgbClr val="1F0BB5"/>
                </a:solidFill>
              </a:rPr>
              <a:t>lo</a:t>
            </a:r>
            <a:r>
              <a:rPr lang="es-ES" sz="2800" i="1" dirty="0" smtClean="0"/>
              <a:t> </a:t>
            </a:r>
            <a:r>
              <a:rPr lang="es-ES" sz="2800" dirty="0" smtClean="0"/>
              <a:t>sé		</a:t>
            </a:r>
          </a:p>
          <a:p>
            <a:pPr indent="736600" eaLnBrk="1" hangingPunct="1">
              <a:buNone/>
            </a:pPr>
            <a:r>
              <a:rPr lang="es-ES" sz="2800" dirty="0" smtClean="0"/>
              <a:t>b.	No </a:t>
            </a:r>
            <a:r>
              <a:rPr lang="es-ES" sz="2800" b="1" i="1" dirty="0" smtClean="0">
                <a:solidFill>
                  <a:srgbClr val="1F0BB5"/>
                </a:solidFill>
              </a:rPr>
              <a:t>lo</a:t>
            </a:r>
            <a:r>
              <a:rPr lang="es-ES" sz="2800" i="1" dirty="0" smtClean="0">
                <a:solidFill>
                  <a:srgbClr val="1F0BB5"/>
                </a:solidFill>
              </a:rPr>
              <a:t> </a:t>
            </a:r>
            <a:r>
              <a:rPr lang="es-ES" sz="2800" dirty="0" smtClean="0"/>
              <a:t>seas		</a:t>
            </a:r>
          </a:p>
          <a:p>
            <a:pPr indent="736600" eaLnBrk="1" hangingPunct="1">
              <a:buNone/>
            </a:pPr>
            <a:r>
              <a:rPr lang="es-ES" sz="2800" dirty="0" smtClean="0"/>
              <a:t>c.	No </a:t>
            </a:r>
            <a:r>
              <a:rPr lang="es-ES" sz="2800" b="1" i="1" dirty="0" smtClean="0">
                <a:solidFill>
                  <a:srgbClr val="1F0BB5"/>
                </a:solidFill>
              </a:rPr>
              <a:t>lo</a:t>
            </a:r>
            <a:r>
              <a:rPr lang="es-ES" sz="2800" i="1" dirty="0" smtClean="0">
                <a:solidFill>
                  <a:srgbClr val="1F0BB5"/>
                </a:solidFill>
              </a:rPr>
              <a:t> </a:t>
            </a:r>
            <a:r>
              <a:rPr lang="es-ES" sz="2800" dirty="0" smtClean="0"/>
              <a:t>llames		</a:t>
            </a:r>
          </a:p>
          <a:p>
            <a:pPr indent="736600" eaLnBrk="1" hangingPunct="1">
              <a:buNone/>
            </a:pPr>
            <a:r>
              <a:rPr lang="es-ES" sz="2800" dirty="0" smtClean="0"/>
              <a:t>d.	No se </a:t>
            </a:r>
            <a:r>
              <a:rPr lang="es-ES" sz="2800" b="1" i="1" dirty="0" smtClean="0">
                <a:solidFill>
                  <a:srgbClr val="1F0BB5"/>
                </a:solidFill>
              </a:rPr>
              <a:t>lo</a:t>
            </a:r>
            <a:r>
              <a:rPr lang="es-ES" sz="2800" i="1" dirty="0" smtClean="0">
                <a:solidFill>
                  <a:srgbClr val="1F0BB5"/>
                </a:solidFill>
              </a:rPr>
              <a:t> </a:t>
            </a:r>
            <a:r>
              <a:rPr lang="es-ES" sz="2800" dirty="0" smtClean="0"/>
              <a:t>llames	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7133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" sz="2600" b="1" dirty="0" smtClean="0"/>
              <a:t>Constituyente</a:t>
            </a:r>
          </a:p>
          <a:p>
            <a:pPr marL="0" indent="0">
              <a:buNone/>
            </a:pPr>
            <a:r>
              <a:rPr lang="es-ES" sz="2600" dirty="0" smtClean="0"/>
              <a:t>Concepto relacional, sintagmático, de integración o pertenencia de una unidad dentro de otra (el </a:t>
            </a:r>
            <a:r>
              <a:rPr lang="es-ES" sz="2600" b="1" dirty="0" err="1" smtClean="0"/>
              <a:t>constituto</a:t>
            </a:r>
            <a:r>
              <a:rPr lang="es-ES" sz="2600" dirty="0" smtClean="0"/>
              <a:t>)</a:t>
            </a:r>
          </a:p>
          <a:p>
            <a:pPr marL="0" indent="0">
              <a:buNone/>
            </a:pPr>
            <a:endParaRPr lang="es-ES" sz="26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s-ES" sz="2600" dirty="0" smtClean="0"/>
              <a:t>     interesante       película    de espías</a:t>
            </a:r>
            <a:r>
              <a:rPr lang="es-ES" sz="2600" dirty="0" smtClean="0"/>
              <a:t>	</a:t>
            </a:r>
            <a:endParaRPr lang="es-ES" sz="2600" dirty="0" smtClean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ES" sz="2800" dirty="0" smtClean="0"/>
              <a:t>	</a:t>
            </a:r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7133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" sz="2600" b="1" dirty="0" smtClean="0"/>
              <a:t>Constituyente</a:t>
            </a:r>
          </a:p>
          <a:p>
            <a:pPr marL="0" indent="0">
              <a:buNone/>
            </a:pPr>
            <a:r>
              <a:rPr lang="es-ES" sz="2600" dirty="0" smtClean="0"/>
              <a:t>Concepto relacional, sintagmático, de integración o pertenencia de una unidad dentro de otra (el </a:t>
            </a:r>
            <a:r>
              <a:rPr lang="es-ES" sz="2600" b="1" dirty="0" err="1" smtClean="0"/>
              <a:t>constituto</a:t>
            </a:r>
            <a:r>
              <a:rPr lang="es-ES" sz="2600" dirty="0" smtClean="0"/>
              <a:t>)</a:t>
            </a:r>
          </a:p>
          <a:p>
            <a:pPr marL="0" indent="0">
              <a:buNone/>
            </a:pPr>
            <a:endParaRPr lang="es-ES" sz="26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s-ES" sz="2600" dirty="0" smtClean="0"/>
              <a:t>    </a:t>
            </a:r>
            <a:r>
              <a:rPr lang="es-ES" sz="2600" b="1" dirty="0" smtClean="0">
                <a:solidFill>
                  <a:srgbClr val="C00000"/>
                </a:solidFill>
              </a:rPr>
              <a:t>[</a:t>
            </a:r>
            <a:r>
              <a:rPr lang="es-ES" sz="2600" dirty="0" smtClean="0"/>
              <a:t>interesante</a:t>
            </a:r>
            <a:r>
              <a:rPr lang="es-ES" sz="2600" b="1" dirty="0" smtClean="0">
                <a:solidFill>
                  <a:srgbClr val="C00000"/>
                </a:solidFill>
              </a:rPr>
              <a:t>]</a:t>
            </a:r>
            <a:r>
              <a:rPr lang="es-ES" sz="2600" dirty="0" smtClean="0"/>
              <a:t>    </a:t>
            </a:r>
            <a:r>
              <a:rPr lang="es-ES" sz="2600" b="1" dirty="0" smtClean="0">
                <a:solidFill>
                  <a:srgbClr val="C00000"/>
                </a:solidFill>
              </a:rPr>
              <a:t>[</a:t>
            </a:r>
            <a:r>
              <a:rPr lang="es-ES" sz="2600" dirty="0" smtClean="0"/>
              <a:t>  película    de espías</a:t>
            </a:r>
            <a:r>
              <a:rPr lang="es-ES" sz="2600" dirty="0"/>
              <a:t> </a:t>
            </a:r>
            <a:r>
              <a:rPr lang="es-ES" sz="2600" b="1" dirty="0" smtClean="0">
                <a:solidFill>
                  <a:srgbClr val="C00000"/>
                </a:solidFill>
              </a:rPr>
              <a:t>]</a:t>
            </a:r>
            <a:endParaRPr lang="es-ES" sz="2600" b="1" dirty="0" smtClean="0">
              <a:solidFill>
                <a:srgbClr val="C0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ES" sz="2800" dirty="0" smtClean="0"/>
              <a:t>	</a:t>
            </a:r>
          </a:p>
          <a:p>
            <a:pPr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22176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7133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" sz="2600" b="1" dirty="0" smtClean="0"/>
              <a:t>Constituyente</a:t>
            </a:r>
          </a:p>
          <a:p>
            <a:pPr marL="0" indent="0">
              <a:buNone/>
            </a:pPr>
            <a:r>
              <a:rPr lang="es-ES" sz="2600" dirty="0" smtClean="0"/>
              <a:t>Concepto relacional, sintagmático, de integración o pertenencia de una unidad dentro de otra (el </a:t>
            </a:r>
            <a:r>
              <a:rPr lang="es-ES" sz="2600" b="1" dirty="0" err="1" smtClean="0"/>
              <a:t>constituto</a:t>
            </a:r>
            <a:r>
              <a:rPr lang="es-ES" sz="2600" dirty="0" smtClean="0"/>
              <a:t>)</a:t>
            </a:r>
          </a:p>
          <a:p>
            <a:pPr marL="0" indent="0">
              <a:buNone/>
            </a:pPr>
            <a:endParaRPr lang="es-ES" sz="26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s-ES" sz="2600" dirty="0" smtClean="0"/>
              <a:t>    </a:t>
            </a:r>
            <a:r>
              <a:rPr lang="es-ES" sz="2600" b="1" dirty="0" smtClean="0"/>
              <a:t>[</a:t>
            </a:r>
            <a:r>
              <a:rPr lang="es-ES" sz="2600" dirty="0" smtClean="0"/>
              <a:t>interesante</a:t>
            </a:r>
            <a:r>
              <a:rPr lang="es-ES" sz="2600" b="1" dirty="0" smtClean="0"/>
              <a:t>]    [</a:t>
            </a:r>
            <a:r>
              <a:rPr lang="es-ES" sz="2600" b="1" dirty="0" smtClean="0">
                <a:solidFill>
                  <a:srgbClr val="C00000"/>
                </a:solidFill>
              </a:rPr>
              <a:t> [</a:t>
            </a:r>
            <a:r>
              <a:rPr lang="es-ES" sz="2600" dirty="0" smtClean="0"/>
              <a:t>película</a:t>
            </a:r>
            <a:r>
              <a:rPr lang="es-ES" sz="2600" b="1" dirty="0" smtClean="0">
                <a:solidFill>
                  <a:srgbClr val="C00000"/>
                </a:solidFill>
              </a:rPr>
              <a:t>]   [</a:t>
            </a:r>
            <a:r>
              <a:rPr lang="es-ES" sz="2600" dirty="0" smtClean="0"/>
              <a:t>de espías</a:t>
            </a:r>
            <a:r>
              <a:rPr lang="es-ES" sz="2600" b="1" dirty="0" smtClean="0">
                <a:solidFill>
                  <a:srgbClr val="C00000"/>
                </a:solidFill>
              </a:rPr>
              <a:t>]</a:t>
            </a:r>
            <a:r>
              <a:rPr lang="es-ES" sz="2600" dirty="0" smtClean="0"/>
              <a:t> </a:t>
            </a:r>
            <a:r>
              <a:rPr lang="es-ES" sz="2600" b="1" dirty="0" smtClean="0"/>
              <a:t>]</a:t>
            </a:r>
            <a:endParaRPr lang="es-ES" sz="2600" b="1" dirty="0" smtClean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ES" sz="2800" dirty="0" smtClean="0"/>
              <a:t>	</a:t>
            </a:r>
          </a:p>
          <a:p>
            <a:pPr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00137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4000" dirty="0" smtClean="0"/>
              <a:t>Índice</a:t>
            </a:r>
            <a:br>
              <a:rPr lang="es-ES" sz="4000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79388" y="1557338"/>
            <a:ext cx="8686800" cy="47513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1. </a:t>
            </a:r>
            <a:r>
              <a:rPr lang="es-ES" dirty="0"/>
              <a:t>El análisis sintáctico </a:t>
            </a:r>
            <a:endParaRPr lang="es-E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/>
              <a:t>	</a:t>
            </a:r>
            <a:r>
              <a:rPr lang="es-ES" sz="2800" dirty="0" smtClean="0"/>
              <a:t>1.1. </a:t>
            </a:r>
            <a:r>
              <a:rPr lang="es-ES" sz="2800" dirty="0"/>
              <a:t>La estructura de constituyentes </a:t>
            </a:r>
            <a:endParaRPr lang="es-ES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/>
              <a:t>	1.2</a:t>
            </a:r>
            <a:r>
              <a:rPr lang="es-ES" sz="2800" dirty="0"/>
              <a:t>. Información categorial e información </a:t>
            </a:r>
            <a:r>
              <a:rPr lang="es-ES" sz="2800" dirty="0" smtClean="0"/>
              <a:t>		funcional </a:t>
            </a:r>
            <a:endParaRPr lang="es-ES" sz="2800" dirty="0"/>
          </a:p>
          <a:p>
            <a:pPr marL="989013" indent="-6286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/>
              <a:t>1.3</a:t>
            </a:r>
            <a:r>
              <a:rPr lang="es-ES" sz="2800" dirty="0"/>
              <a:t>. Funciones sintácticas y formas de realización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/>
              <a:t>	1.4</a:t>
            </a:r>
            <a:r>
              <a:rPr lang="es-ES" sz="2800" dirty="0"/>
              <a:t>. Orden de constituyentes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2</a:t>
            </a:r>
            <a:r>
              <a:rPr lang="es-ES" dirty="0"/>
              <a:t>. Unidades sintácticas y unidades del discurso. El enunciado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7133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" sz="2600" b="1" dirty="0" smtClean="0"/>
              <a:t>Constituyente</a:t>
            </a:r>
          </a:p>
          <a:p>
            <a:pPr marL="0" indent="0">
              <a:buNone/>
            </a:pPr>
            <a:r>
              <a:rPr lang="es-ES" sz="2600" dirty="0" smtClean="0"/>
              <a:t>Concepto relacional, sintagmático, de integración o pertenencia de una unidad dentro de otra (el </a:t>
            </a:r>
            <a:r>
              <a:rPr lang="es-ES" sz="2600" b="1" dirty="0" err="1" smtClean="0"/>
              <a:t>constituto</a:t>
            </a:r>
            <a:r>
              <a:rPr lang="es-ES" sz="2600" dirty="0" smtClean="0"/>
              <a:t>)</a:t>
            </a:r>
          </a:p>
          <a:p>
            <a:pPr marL="0" indent="0">
              <a:buNone/>
            </a:pPr>
            <a:endParaRPr lang="es-ES" sz="26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s-ES" sz="2600" dirty="0" smtClean="0"/>
              <a:t>    </a:t>
            </a:r>
            <a:r>
              <a:rPr lang="es-ES" sz="2600" b="1" dirty="0" smtClean="0"/>
              <a:t>[</a:t>
            </a:r>
            <a:r>
              <a:rPr lang="es-ES" sz="2600" dirty="0" smtClean="0"/>
              <a:t>interesante</a:t>
            </a:r>
            <a:r>
              <a:rPr lang="es-ES" sz="2600" b="1" dirty="0" smtClean="0"/>
              <a:t>]    [</a:t>
            </a:r>
            <a:r>
              <a:rPr lang="es-ES" sz="2600" b="1" dirty="0" smtClean="0">
                <a:solidFill>
                  <a:srgbClr val="C00000"/>
                </a:solidFill>
              </a:rPr>
              <a:t> [</a:t>
            </a:r>
            <a:r>
              <a:rPr lang="es-ES" sz="2600" dirty="0" smtClean="0"/>
              <a:t>película</a:t>
            </a:r>
            <a:r>
              <a:rPr lang="es-ES" sz="2600" b="1" dirty="0" smtClean="0">
                <a:solidFill>
                  <a:srgbClr val="C00000"/>
                </a:solidFill>
              </a:rPr>
              <a:t>]   [</a:t>
            </a:r>
            <a:r>
              <a:rPr lang="es-ES" sz="2600" dirty="0" smtClean="0"/>
              <a:t>de espías</a:t>
            </a:r>
            <a:r>
              <a:rPr lang="es-ES" sz="2600" b="1" dirty="0" smtClean="0">
                <a:solidFill>
                  <a:srgbClr val="C00000"/>
                </a:solidFill>
              </a:rPr>
              <a:t>]</a:t>
            </a:r>
            <a:r>
              <a:rPr lang="es-ES" sz="2600" dirty="0" smtClean="0"/>
              <a:t> </a:t>
            </a:r>
            <a:r>
              <a:rPr lang="es-ES" sz="2600" b="1" dirty="0" smtClean="0"/>
              <a:t>]</a:t>
            </a:r>
            <a:endParaRPr lang="es-ES" sz="2600" b="1" dirty="0" smtClean="0"/>
          </a:p>
          <a:p>
            <a:pPr lvl="0">
              <a:buNone/>
              <a:defRPr/>
            </a:pPr>
            <a:endParaRPr lang="es-ES" sz="2600" dirty="0" smtClean="0">
              <a:solidFill>
                <a:prstClr val="black"/>
              </a:solidFill>
            </a:endParaRPr>
          </a:p>
          <a:p>
            <a:pPr lvl="0">
              <a:buNone/>
              <a:defRPr/>
            </a:pPr>
            <a:r>
              <a:rPr lang="es-ES" sz="2600" dirty="0" smtClean="0">
                <a:solidFill>
                  <a:prstClr val="black"/>
                </a:solidFill>
              </a:rPr>
              <a:t>b</a:t>
            </a:r>
            <a:r>
              <a:rPr lang="es-ES" sz="2600" dirty="0">
                <a:solidFill>
                  <a:prstClr val="black"/>
                </a:solidFill>
              </a:rPr>
              <a:t>.	    Ayer    vimos    una interesante película de espías</a:t>
            </a:r>
          </a:p>
          <a:p>
            <a:pPr lvl="0">
              <a:buNone/>
              <a:defRPr/>
            </a:pPr>
            <a:r>
              <a:rPr lang="es-ES_tradnl" sz="2600" dirty="0">
                <a:solidFill>
                  <a:prstClr val="black"/>
                </a:solidFill>
              </a:rPr>
              <a:t>	</a:t>
            </a:r>
            <a:endParaRPr lang="es-ES" sz="2600" dirty="0">
              <a:solidFill>
                <a:prstClr val="black"/>
              </a:solidFill>
            </a:endParaRPr>
          </a:p>
          <a:p>
            <a:pPr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914853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7133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" sz="2600" b="1" dirty="0" smtClean="0"/>
              <a:t>Constituyente</a:t>
            </a:r>
          </a:p>
          <a:p>
            <a:pPr marL="0" indent="0">
              <a:buNone/>
            </a:pPr>
            <a:r>
              <a:rPr lang="es-ES" sz="2600" dirty="0" smtClean="0"/>
              <a:t>Concepto relacional, sintagmático, de integración o pertenencia de una unidad dentro de otra (el </a:t>
            </a:r>
            <a:r>
              <a:rPr lang="es-ES" sz="2600" b="1" dirty="0" err="1" smtClean="0"/>
              <a:t>constituto</a:t>
            </a:r>
            <a:r>
              <a:rPr lang="es-ES" sz="2600" dirty="0" smtClean="0"/>
              <a:t>)</a:t>
            </a:r>
          </a:p>
          <a:p>
            <a:pPr marL="0" indent="0">
              <a:buNone/>
            </a:pPr>
            <a:endParaRPr lang="es-ES" sz="26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s-ES" sz="2600" dirty="0" smtClean="0"/>
              <a:t>    </a:t>
            </a:r>
            <a:r>
              <a:rPr lang="es-ES" sz="2600" b="1" dirty="0" smtClean="0"/>
              <a:t>[</a:t>
            </a:r>
            <a:r>
              <a:rPr lang="es-ES" sz="2600" dirty="0" smtClean="0"/>
              <a:t>interesante</a:t>
            </a:r>
            <a:r>
              <a:rPr lang="es-ES" sz="2600" b="1" dirty="0" smtClean="0"/>
              <a:t>]    [</a:t>
            </a:r>
            <a:r>
              <a:rPr lang="es-ES" sz="2600" b="1" dirty="0" smtClean="0">
                <a:solidFill>
                  <a:srgbClr val="C00000"/>
                </a:solidFill>
              </a:rPr>
              <a:t> [</a:t>
            </a:r>
            <a:r>
              <a:rPr lang="es-ES" sz="2600" dirty="0" smtClean="0"/>
              <a:t>película</a:t>
            </a:r>
            <a:r>
              <a:rPr lang="es-ES" sz="2600" b="1" dirty="0" smtClean="0">
                <a:solidFill>
                  <a:srgbClr val="C00000"/>
                </a:solidFill>
              </a:rPr>
              <a:t>]   [</a:t>
            </a:r>
            <a:r>
              <a:rPr lang="es-ES" sz="2600" dirty="0" smtClean="0"/>
              <a:t>de espías</a:t>
            </a:r>
            <a:r>
              <a:rPr lang="es-ES" sz="2600" b="1" dirty="0" smtClean="0">
                <a:solidFill>
                  <a:srgbClr val="C00000"/>
                </a:solidFill>
              </a:rPr>
              <a:t>]</a:t>
            </a:r>
            <a:r>
              <a:rPr lang="es-ES" sz="2600" dirty="0" smtClean="0"/>
              <a:t> </a:t>
            </a:r>
            <a:r>
              <a:rPr lang="es-ES" sz="2600" b="1" dirty="0" smtClean="0"/>
              <a:t>]</a:t>
            </a:r>
            <a:endParaRPr lang="es-ES" sz="2600" b="1" dirty="0" smtClean="0"/>
          </a:p>
          <a:p>
            <a:pPr lvl="0">
              <a:buNone/>
              <a:defRPr/>
            </a:pPr>
            <a:endParaRPr lang="es-ES" sz="2600" dirty="0" smtClean="0">
              <a:solidFill>
                <a:prstClr val="black"/>
              </a:solidFill>
            </a:endParaRPr>
          </a:p>
          <a:p>
            <a:pPr lvl="0">
              <a:buNone/>
              <a:defRPr/>
            </a:pPr>
            <a:r>
              <a:rPr lang="es-ES" sz="2600" dirty="0" smtClean="0">
                <a:solidFill>
                  <a:prstClr val="black"/>
                </a:solidFill>
              </a:rPr>
              <a:t>b</a:t>
            </a:r>
            <a:r>
              <a:rPr lang="es-ES" sz="2600" dirty="0">
                <a:solidFill>
                  <a:prstClr val="black"/>
                </a:solidFill>
              </a:rPr>
              <a:t>.	   </a:t>
            </a:r>
            <a:r>
              <a:rPr lang="es-ES" sz="2600" b="1" dirty="0" smtClean="0">
                <a:solidFill>
                  <a:srgbClr val="C00000"/>
                </a:solidFill>
              </a:rPr>
              <a:t>[</a:t>
            </a:r>
            <a:r>
              <a:rPr lang="es-ES" sz="2600" dirty="0" smtClean="0">
                <a:solidFill>
                  <a:prstClr val="black"/>
                </a:solidFill>
              </a:rPr>
              <a:t>Ayer</a:t>
            </a:r>
            <a:r>
              <a:rPr lang="es-ES" sz="2600" b="1" dirty="0" smtClean="0">
                <a:solidFill>
                  <a:srgbClr val="C00000"/>
                </a:solidFill>
              </a:rPr>
              <a:t>]  [</a:t>
            </a:r>
            <a:r>
              <a:rPr lang="es-ES" sz="2600" dirty="0" smtClean="0">
                <a:solidFill>
                  <a:prstClr val="black"/>
                </a:solidFill>
              </a:rPr>
              <a:t>vimos</a:t>
            </a:r>
            <a:r>
              <a:rPr lang="es-ES" sz="2600" b="1" dirty="0" smtClean="0">
                <a:solidFill>
                  <a:srgbClr val="C00000"/>
                </a:solidFill>
              </a:rPr>
              <a:t>]  [</a:t>
            </a:r>
            <a:r>
              <a:rPr lang="es-ES" sz="2600" dirty="0" smtClean="0">
                <a:solidFill>
                  <a:prstClr val="black"/>
                </a:solidFill>
              </a:rPr>
              <a:t>una </a:t>
            </a:r>
            <a:r>
              <a:rPr lang="es-ES" sz="2600" dirty="0">
                <a:solidFill>
                  <a:prstClr val="black"/>
                </a:solidFill>
              </a:rPr>
              <a:t>interesante película de </a:t>
            </a:r>
            <a:r>
              <a:rPr lang="es-ES" sz="2600" dirty="0" smtClean="0">
                <a:solidFill>
                  <a:prstClr val="black"/>
                </a:solidFill>
              </a:rPr>
              <a:t>espías</a:t>
            </a:r>
            <a:r>
              <a:rPr lang="es-ES" sz="2600" b="1" dirty="0" smtClean="0">
                <a:solidFill>
                  <a:srgbClr val="C00000"/>
                </a:solidFill>
              </a:rPr>
              <a:t>]</a:t>
            </a:r>
            <a:endParaRPr lang="es-ES" sz="2600" b="1" dirty="0">
              <a:solidFill>
                <a:srgbClr val="C00000"/>
              </a:solidFill>
            </a:endParaRPr>
          </a:p>
          <a:p>
            <a:pPr lvl="0">
              <a:buNone/>
              <a:defRPr/>
            </a:pPr>
            <a:r>
              <a:rPr lang="es-ES_tradnl" sz="2600" dirty="0">
                <a:solidFill>
                  <a:prstClr val="black"/>
                </a:solidFill>
              </a:rPr>
              <a:t>	</a:t>
            </a:r>
            <a:endParaRPr lang="es-ES" sz="2600" dirty="0">
              <a:solidFill>
                <a:prstClr val="black"/>
              </a:solidFill>
            </a:endParaRPr>
          </a:p>
          <a:p>
            <a:pPr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94468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713387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s-ES" sz="2800" b="1" dirty="0" smtClean="0"/>
              <a:t>Constituyente</a:t>
            </a:r>
          </a:p>
          <a:p>
            <a:pPr marL="0" indent="0">
              <a:buNone/>
            </a:pPr>
            <a:r>
              <a:rPr lang="es-ES" sz="2800" dirty="0" smtClean="0"/>
              <a:t>Concepto relacional, sintagmático, de integración o pertenencia de una unidad dentro de otra (el </a:t>
            </a:r>
            <a:r>
              <a:rPr lang="es-ES" sz="2800" b="1" dirty="0" err="1" smtClean="0"/>
              <a:t>constituto</a:t>
            </a:r>
            <a:r>
              <a:rPr lang="es-ES" sz="2800" dirty="0" smtClean="0"/>
              <a:t>)</a:t>
            </a:r>
          </a:p>
          <a:p>
            <a:pPr marL="0" indent="0">
              <a:buNone/>
            </a:pPr>
            <a:endParaRPr lang="es-ES" sz="28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s-ES" sz="2800" dirty="0" smtClean="0"/>
              <a:t>    </a:t>
            </a:r>
            <a:r>
              <a:rPr lang="es-ES" sz="2800" b="1" dirty="0" smtClean="0"/>
              <a:t>[</a:t>
            </a:r>
            <a:r>
              <a:rPr lang="es-ES" sz="2800" dirty="0" smtClean="0"/>
              <a:t>interesante</a:t>
            </a:r>
            <a:r>
              <a:rPr lang="es-ES" sz="2800" b="1" dirty="0" smtClean="0"/>
              <a:t>]    [</a:t>
            </a:r>
            <a:r>
              <a:rPr lang="es-ES" sz="2800" b="1" dirty="0" smtClean="0">
                <a:solidFill>
                  <a:srgbClr val="C00000"/>
                </a:solidFill>
              </a:rPr>
              <a:t> [</a:t>
            </a:r>
            <a:r>
              <a:rPr lang="es-ES" sz="2800" dirty="0" smtClean="0"/>
              <a:t>película</a:t>
            </a:r>
            <a:r>
              <a:rPr lang="es-ES" sz="2800" b="1" dirty="0" smtClean="0">
                <a:solidFill>
                  <a:srgbClr val="C00000"/>
                </a:solidFill>
              </a:rPr>
              <a:t>]   [</a:t>
            </a:r>
            <a:r>
              <a:rPr lang="es-ES" sz="2800" dirty="0" smtClean="0"/>
              <a:t>de espías</a:t>
            </a:r>
            <a:r>
              <a:rPr lang="es-ES" sz="2800" b="1" dirty="0" smtClean="0">
                <a:solidFill>
                  <a:srgbClr val="C00000"/>
                </a:solidFill>
              </a:rPr>
              <a:t>]</a:t>
            </a:r>
            <a:r>
              <a:rPr lang="es-ES" sz="2800" dirty="0" smtClean="0"/>
              <a:t> </a:t>
            </a:r>
            <a:r>
              <a:rPr lang="es-ES" sz="2800" b="1" dirty="0" smtClean="0"/>
              <a:t>]</a:t>
            </a:r>
            <a:endParaRPr lang="es-ES" sz="2800" b="1" dirty="0" smtClean="0"/>
          </a:p>
          <a:p>
            <a:pPr lvl="0">
              <a:buNone/>
              <a:defRPr/>
            </a:pPr>
            <a:endParaRPr lang="es-ES" sz="2800" dirty="0" smtClean="0">
              <a:solidFill>
                <a:prstClr val="black"/>
              </a:solidFill>
            </a:endParaRPr>
          </a:p>
          <a:p>
            <a:pPr lvl="0">
              <a:buNone/>
              <a:defRPr/>
            </a:pPr>
            <a:r>
              <a:rPr lang="es-ES" sz="2800" dirty="0" smtClean="0">
                <a:solidFill>
                  <a:prstClr val="black"/>
                </a:solidFill>
              </a:rPr>
              <a:t>b.	   </a:t>
            </a:r>
            <a:r>
              <a:rPr lang="es-ES" sz="2800" b="1" dirty="0" smtClean="0">
                <a:solidFill>
                  <a:srgbClr val="C00000"/>
                </a:solidFill>
              </a:rPr>
              <a:t>[</a:t>
            </a:r>
            <a:r>
              <a:rPr lang="es-ES" sz="2800" dirty="0" smtClean="0">
                <a:solidFill>
                  <a:prstClr val="black"/>
                </a:solidFill>
              </a:rPr>
              <a:t>Ayer</a:t>
            </a:r>
            <a:r>
              <a:rPr lang="es-ES" sz="2800" b="1" dirty="0" smtClean="0">
                <a:solidFill>
                  <a:srgbClr val="C00000"/>
                </a:solidFill>
              </a:rPr>
              <a:t>]  [</a:t>
            </a:r>
            <a:r>
              <a:rPr lang="es-ES" sz="2800" dirty="0" smtClean="0">
                <a:solidFill>
                  <a:prstClr val="black"/>
                </a:solidFill>
              </a:rPr>
              <a:t>vimos</a:t>
            </a:r>
            <a:r>
              <a:rPr lang="es-ES" sz="2800" b="1" dirty="0" smtClean="0">
                <a:solidFill>
                  <a:srgbClr val="C00000"/>
                </a:solidFill>
              </a:rPr>
              <a:t>]  [</a:t>
            </a:r>
            <a:r>
              <a:rPr lang="es-ES" sz="2800" dirty="0" smtClean="0">
                <a:solidFill>
                  <a:prstClr val="black"/>
                </a:solidFill>
              </a:rPr>
              <a:t>una </a:t>
            </a:r>
            <a:r>
              <a:rPr lang="es-ES" sz="2800" dirty="0">
                <a:solidFill>
                  <a:prstClr val="black"/>
                </a:solidFill>
              </a:rPr>
              <a:t>interesante película de </a:t>
            </a:r>
            <a:r>
              <a:rPr lang="es-ES" sz="2800" dirty="0" smtClean="0">
                <a:solidFill>
                  <a:prstClr val="black"/>
                </a:solidFill>
              </a:rPr>
              <a:t>espías</a:t>
            </a:r>
            <a:r>
              <a:rPr lang="es-ES" sz="2800" b="1" dirty="0" smtClean="0">
                <a:solidFill>
                  <a:srgbClr val="C00000"/>
                </a:solidFill>
              </a:rPr>
              <a:t>]</a:t>
            </a:r>
          </a:p>
          <a:p>
            <a:pPr lvl="0">
              <a:buNone/>
              <a:defRPr/>
            </a:pPr>
            <a:endParaRPr lang="es-ES" sz="2800" b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lphaLcPeriod" startAt="4"/>
              <a:defRPr/>
            </a:pPr>
            <a:r>
              <a:rPr lang="es-ES" sz="2800" dirty="0"/>
              <a:t>(Parece)   Bastante    harto   de todos nosotros</a:t>
            </a:r>
          </a:p>
          <a:p>
            <a:pPr marL="0" indent="0">
              <a:buNone/>
              <a:defRPr/>
            </a:pPr>
            <a:endParaRPr lang="es-ES" sz="2800" dirty="0"/>
          </a:p>
          <a:p>
            <a:pPr marL="514350" indent="-514350">
              <a:buFont typeface="Arial" pitchFamily="34" charset="0"/>
              <a:buAutoNum type="alphaLcPeriod" startAt="4"/>
              <a:defRPr/>
            </a:pPr>
            <a:r>
              <a:rPr lang="es-ES_tradnl" sz="2800" dirty="0"/>
              <a:t> Aunque sabe que es verdad     no quiere reconocer su error</a:t>
            </a:r>
            <a:endParaRPr lang="es-ES" sz="2800" dirty="0"/>
          </a:p>
          <a:p>
            <a:pPr lvl="0">
              <a:buNone/>
              <a:defRPr/>
            </a:pPr>
            <a:endParaRPr lang="es-ES" sz="2600" b="1" dirty="0">
              <a:solidFill>
                <a:srgbClr val="C00000"/>
              </a:solidFill>
            </a:endParaRPr>
          </a:p>
          <a:p>
            <a:pPr lvl="0">
              <a:buNone/>
              <a:defRPr/>
            </a:pPr>
            <a:r>
              <a:rPr lang="es-ES_tradnl" sz="2600" dirty="0">
                <a:solidFill>
                  <a:prstClr val="black"/>
                </a:solidFill>
              </a:rPr>
              <a:t>	</a:t>
            </a:r>
            <a:endParaRPr lang="es-ES" sz="2600" dirty="0">
              <a:solidFill>
                <a:prstClr val="black"/>
              </a:solidFill>
            </a:endParaRPr>
          </a:p>
          <a:p>
            <a:pPr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60255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713387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s-ES" sz="2800" b="1" dirty="0" smtClean="0"/>
              <a:t>Constituyente</a:t>
            </a:r>
          </a:p>
          <a:p>
            <a:pPr marL="0" indent="0">
              <a:buNone/>
            </a:pPr>
            <a:r>
              <a:rPr lang="es-ES" sz="2800" dirty="0" smtClean="0"/>
              <a:t>Concepto relacional, sintagmático, de integración o pertenencia de una unidad dentro de otra (el </a:t>
            </a:r>
            <a:r>
              <a:rPr lang="es-ES" sz="2800" b="1" dirty="0" err="1" smtClean="0"/>
              <a:t>constituto</a:t>
            </a:r>
            <a:r>
              <a:rPr lang="es-ES" sz="2800" dirty="0" smtClean="0"/>
              <a:t>)</a:t>
            </a:r>
          </a:p>
          <a:p>
            <a:pPr marL="0" indent="0">
              <a:buNone/>
            </a:pPr>
            <a:endParaRPr lang="es-ES" sz="28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s-ES" sz="2800" dirty="0" smtClean="0"/>
              <a:t>    </a:t>
            </a:r>
            <a:r>
              <a:rPr lang="es-ES" sz="2800" b="1" dirty="0" smtClean="0"/>
              <a:t>[</a:t>
            </a:r>
            <a:r>
              <a:rPr lang="es-ES" sz="2800" dirty="0" smtClean="0"/>
              <a:t>interesante</a:t>
            </a:r>
            <a:r>
              <a:rPr lang="es-ES" sz="2800" b="1" dirty="0" smtClean="0"/>
              <a:t>]    [</a:t>
            </a:r>
            <a:r>
              <a:rPr lang="es-ES" sz="2800" b="1" dirty="0" smtClean="0">
                <a:solidFill>
                  <a:srgbClr val="C00000"/>
                </a:solidFill>
              </a:rPr>
              <a:t> [</a:t>
            </a:r>
            <a:r>
              <a:rPr lang="es-ES" sz="2800" dirty="0" smtClean="0"/>
              <a:t>película</a:t>
            </a:r>
            <a:r>
              <a:rPr lang="es-ES" sz="2800" b="1" dirty="0" smtClean="0">
                <a:solidFill>
                  <a:srgbClr val="C00000"/>
                </a:solidFill>
              </a:rPr>
              <a:t>]   [</a:t>
            </a:r>
            <a:r>
              <a:rPr lang="es-ES" sz="2800" dirty="0" smtClean="0"/>
              <a:t>de espías</a:t>
            </a:r>
            <a:r>
              <a:rPr lang="es-ES" sz="2800" b="1" dirty="0" smtClean="0">
                <a:solidFill>
                  <a:srgbClr val="C00000"/>
                </a:solidFill>
              </a:rPr>
              <a:t>]</a:t>
            </a:r>
            <a:r>
              <a:rPr lang="es-ES" sz="2800" dirty="0" smtClean="0"/>
              <a:t> </a:t>
            </a:r>
            <a:r>
              <a:rPr lang="es-ES" sz="2800" b="1" dirty="0" smtClean="0"/>
              <a:t>]</a:t>
            </a:r>
            <a:endParaRPr lang="es-ES" sz="2800" b="1" dirty="0" smtClean="0"/>
          </a:p>
          <a:p>
            <a:pPr lvl="0">
              <a:buNone/>
              <a:defRPr/>
            </a:pPr>
            <a:endParaRPr lang="es-ES" sz="2800" dirty="0" smtClean="0">
              <a:solidFill>
                <a:prstClr val="black"/>
              </a:solidFill>
            </a:endParaRPr>
          </a:p>
          <a:p>
            <a:pPr lvl="0">
              <a:buNone/>
              <a:defRPr/>
            </a:pPr>
            <a:r>
              <a:rPr lang="es-ES" sz="2800" dirty="0" smtClean="0">
                <a:solidFill>
                  <a:prstClr val="black"/>
                </a:solidFill>
              </a:rPr>
              <a:t>b.	   </a:t>
            </a:r>
            <a:r>
              <a:rPr lang="es-ES" sz="2800" b="1" dirty="0" smtClean="0">
                <a:solidFill>
                  <a:srgbClr val="C00000"/>
                </a:solidFill>
              </a:rPr>
              <a:t>[</a:t>
            </a:r>
            <a:r>
              <a:rPr lang="es-ES" sz="2800" dirty="0" smtClean="0">
                <a:solidFill>
                  <a:prstClr val="black"/>
                </a:solidFill>
              </a:rPr>
              <a:t>Ayer</a:t>
            </a:r>
            <a:r>
              <a:rPr lang="es-ES" sz="2800" b="1" dirty="0" smtClean="0">
                <a:solidFill>
                  <a:srgbClr val="C00000"/>
                </a:solidFill>
              </a:rPr>
              <a:t>]  [</a:t>
            </a:r>
            <a:r>
              <a:rPr lang="es-ES" sz="2800" dirty="0" smtClean="0">
                <a:solidFill>
                  <a:prstClr val="black"/>
                </a:solidFill>
              </a:rPr>
              <a:t>vimos</a:t>
            </a:r>
            <a:r>
              <a:rPr lang="es-ES" sz="2800" b="1" dirty="0" smtClean="0">
                <a:solidFill>
                  <a:srgbClr val="C00000"/>
                </a:solidFill>
              </a:rPr>
              <a:t>]  [</a:t>
            </a:r>
            <a:r>
              <a:rPr lang="es-ES" sz="2800" dirty="0" smtClean="0">
                <a:solidFill>
                  <a:prstClr val="black"/>
                </a:solidFill>
              </a:rPr>
              <a:t>una </a:t>
            </a:r>
            <a:r>
              <a:rPr lang="es-ES" sz="2800" dirty="0">
                <a:solidFill>
                  <a:prstClr val="black"/>
                </a:solidFill>
              </a:rPr>
              <a:t>interesante película de </a:t>
            </a:r>
            <a:r>
              <a:rPr lang="es-ES" sz="2800" dirty="0" smtClean="0">
                <a:solidFill>
                  <a:prstClr val="black"/>
                </a:solidFill>
              </a:rPr>
              <a:t>espías</a:t>
            </a:r>
            <a:r>
              <a:rPr lang="es-ES" sz="2800" b="1" dirty="0" smtClean="0">
                <a:solidFill>
                  <a:srgbClr val="C00000"/>
                </a:solidFill>
              </a:rPr>
              <a:t>]</a:t>
            </a:r>
          </a:p>
          <a:p>
            <a:pPr lvl="0">
              <a:buNone/>
              <a:defRPr/>
            </a:pPr>
            <a:endParaRPr lang="es-ES" sz="2800" b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lphaLcPeriod" startAt="4"/>
              <a:defRPr/>
            </a:pPr>
            <a:r>
              <a:rPr lang="es-ES" sz="2800" dirty="0"/>
              <a:t>(Parece)   </a:t>
            </a:r>
            <a:r>
              <a:rPr lang="es-ES" sz="2800" b="1" dirty="0" smtClean="0"/>
              <a:t>[ </a:t>
            </a:r>
            <a:r>
              <a:rPr lang="es-ES" sz="2800" b="1" dirty="0" smtClean="0">
                <a:solidFill>
                  <a:srgbClr val="C00000"/>
                </a:solidFill>
              </a:rPr>
              <a:t>[</a:t>
            </a:r>
            <a:r>
              <a:rPr lang="es-ES" sz="2800" dirty="0" smtClean="0"/>
              <a:t>Bastante </a:t>
            </a:r>
            <a:r>
              <a:rPr lang="es-ES" sz="2800" b="1" dirty="0" smtClean="0">
                <a:solidFill>
                  <a:srgbClr val="C00000"/>
                </a:solidFill>
              </a:rPr>
              <a:t>]</a:t>
            </a:r>
            <a:r>
              <a:rPr lang="es-ES" sz="2800" b="1" dirty="0" smtClean="0"/>
              <a:t>   </a:t>
            </a:r>
            <a:r>
              <a:rPr lang="es-ES" sz="2800" b="1" dirty="0" smtClean="0">
                <a:solidFill>
                  <a:srgbClr val="C00000"/>
                </a:solidFill>
              </a:rPr>
              <a:t>[ </a:t>
            </a:r>
            <a:r>
              <a:rPr lang="es-ES" sz="2800" b="1" dirty="0" smtClean="0">
                <a:solidFill>
                  <a:srgbClr val="1F0BB5"/>
                </a:solidFill>
              </a:rPr>
              <a:t>[</a:t>
            </a:r>
            <a:r>
              <a:rPr lang="es-ES" sz="2800" dirty="0" smtClean="0"/>
              <a:t>harto</a:t>
            </a:r>
            <a:r>
              <a:rPr lang="es-ES" sz="2800" b="1" dirty="0" smtClean="0">
                <a:solidFill>
                  <a:srgbClr val="1F0BB5"/>
                </a:solidFill>
              </a:rPr>
              <a:t>]  [</a:t>
            </a:r>
            <a:r>
              <a:rPr lang="es-ES" sz="2800" dirty="0" smtClean="0"/>
              <a:t>de </a:t>
            </a:r>
            <a:r>
              <a:rPr lang="es-ES" sz="2800" dirty="0"/>
              <a:t>todos </a:t>
            </a:r>
            <a:r>
              <a:rPr lang="es-ES" sz="2800" dirty="0" smtClean="0"/>
              <a:t>nosotros</a:t>
            </a:r>
            <a:r>
              <a:rPr lang="es-ES" sz="2800" b="1" dirty="0" smtClean="0">
                <a:solidFill>
                  <a:srgbClr val="1F0BB5"/>
                </a:solidFill>
              </a:rPr>
              <a:t>] </a:t>
            </a:r>
            <a:r>
              <a:rPr lang="es-ES" sz="2800" b="1" dirty="0" smtClean="0">
                <a:solidFill>
                  <a:srgbClr val="C00000"/>
                </a:solidFill>
              </a:rPr>
              <a:t>]</a:t>
            </a:r>
            <a:r>
              <a:rPr lang="es-ES" sz="2800" b="1" dirty="0" smtClean="0"/>
              <a:t> ]</a:t>
            </a:r>
            <a:endParaRPr lang="es-ES" sz="2800" b="1" dirty="0"/>
          </a:p>
          <a:p>
            <a:pPr marL="0" indent="0">
              <a:buNone/>
              <a:defRPr/>
            </a:pPr>
            <a:endParaRPr lang="es-ES" sz="2800" dirty="0"/>
          </a:p>
          <a:p>
            <a:pPr marL="514350" indent="-514350">
              <a:buFont typeface="Arial" pitchFamily="34" charset="0"/>
              <a:buAutoNum type="alphaLcPeriod" startAt="4"/>
              <a:defRPr/>
            </a:pPr>
            <a:r>
              <a:rPr lang="es-ES_tradnl" sz="2800" dirty="0"/>
              <a:t> </a:t>
            </a:r>
            <a:r>
              <a:rPr lang="es-ES_tradnl" sz="2800" b="1" dirty="0" smtClean="0"/>
              <a:t>[</a:t>
            </a:r>
            <a:r>
              <a:rPr lang="es-ES_tradnl" sz="2800" dirty="0" smtClean="0"/>
              <a:t>Aunque </a:t>
            </a:r>
            <a:r>
              <a:rPr lang="es-ES_tradnl" sz="2800" dirty="0"/>
              <a:t>sabe que es </a:t>
            </a:r>
            <a:r>
              <a:rPr lang="es-ES_tradnl" sz="2800" dirty="0" smtClean="0"/>
              <a:t>verdad</a:t>
            </a:r>
            <a:r>
              <a:rPr lang="es-ES_tradnl" sz="2800" b="1" dirty="0" smtClean="0"/>
              <a:t>]   [</a:t>
            </a:r>
            <a:r>
              <a:rPr lang="es-ES_tradnl" sz="2800" dirty="0" smtClean="0"/>
              <a:t>no </a:t>
            </a:r>
            <a:r>
              <a:rPr lang="es-ES_tradnl" sz="2800" dirty="0"/>
              <a:t>quiere reconocer su </a:t>
            </a:r>
            <a:r>
              <a:rPr lang="es-ES_tradnl" sz="2800" dirty="0" smtClean="0"/>
              <a:t>error</a:t>
            </a:r>
            <a:r>
              <a:rPr lang="es-ES_tradnl" sz="2800" b="1" dirty="0" smtClean="0"/>
              <a:t>]</a:t>
            </a:r>
            <a:endParaRPr lang="es-ES" sz="2800" b="1" dirty="0"/>
          </a:p>
          <a:p>
            <a:pPr lvl="0">
              <a:buNone/>
              <a:defRPr/>
            </a:pPr>
            <a:endParaRPr lang="es-ES" sz="2600" b="1" dirty="0">
              <a:solidFill>
                <a:srgbClr val="C00000"/>
              </a:solidFill>
            </a:endParaRPr>
          </a:p>
          <a:p>
            <a:pPr lvl="0">
              <a:buNone/>
              <a:defRPr/>
            </a:pPr>
            <a:r>
              <a:rPr lang="es-ES_tradnl" sz="2600" dirty="0">
                <a:solidFill>
                  <a:prstClr val="black"/>
                </a:solidFill>
              </a:rPr>
              <a:t>	</a:t>
            </a:r>
            <a:endParaRPr lang="es-ES" sz="2600" dirty="0">
              <a:solidFill>
                <a:prstClr val="black"/>
              </a:solidFill>
            </a:endParaRPr>
          </a:p>
          <a:p>
            <a:pPr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58827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s-ES" sz="3200" dirty="0" smtClean="0"/>
              <a:t>1.1. La estructura de constituyentes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0825" y="1340768"/>
            <a:ext cx="8713788" cy="532832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/>
              <a:t>Caracterización del potencial sintagmático de una unidad desde tres puntos de vista: ascendente, descendente y horizontal. </a:t>
            </a:r>
          </a:p>
          <a:p>
            <a:pPr marL="571500" indent="-571500" eaLnBrk="1" fontAlgn="auto" hangingPunct="1">
              <a:spcAft>
                <a:spcPts val="0"/>
              </a:spcAft>
              <a:buFont typeface="Arial" pitchFamily="34" charset="0"/>
              <a:buAutoNum type="romanLcParenBoth"/>
              <a:defRPr/>
            </a:pPr>
            <a:r>
              <a:rPr lang="es-ES" sz="2800" b="1" dirty="0" smtClean="0"/>
              <a:t>Ascendente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" b="1" i="1" dirty="0" smtClean="0">
                <a:solidFill>
                  <a:srgbClr val="0070C0"/>
                </a:solidFill>
              </a:rPr>
              <a:t>El </a:t>
            </a:r>
            <a:r>
              <a:rPr lang="es-ES" b="1" i="1" dirty="0" err="1" smtClean="0">
                <a:solidFill>
                  <a:srgbClr val="0070C0"/>
                </a:solidFill>
              </a:rPr>
              <a:t>Prestige</a:t>
            </a:r>
            <a:r>
              <a:rPr lang="es-ES" b="1" i="1" dirty="0" smtClean="0">
                <a:solidFill>
                  <a:srgbClr val="0070C0"/>
                </a:solidFill>
              </a:rPr>
              <a:t> </a:t>
            </a:r>
            <a:r>
              <a:rPr lang="es-ES" dirty="0" smtClean="0"/>
              <a:t>se hundió porque quiso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" dirty="0" smtClean="0"/>
              <a:t>El gobierno hundió </a:t>
            </a:r>
            <a:r>
              <a:rPr lang="es-ES" b="1" i="1" dirty="0" smtClean="0">
                <a:solidFill>
                  <a:srgbClr val="0070C0"/>
                </a:solidFill>
              </a:rPr>
              <a:t>el </a:t>
            </a:r>
            <a:r>
              <a:rPr lang="es-ES" b="1" i="1" dirty="0" err="1" smtClean="0">
                <a:solidFill>
                  <a:srgbClr val="0070C0"/>
                </a:solidFill>
              </a:rPr>
              <a:t>Prestige</a:t>
            </a:r>
            <a:r>
              <a:rPr lang="es-ES" b="1" i="1" dirty="0" smtClean="0"/>
              <a:t>.</a:t>
            </a:r>
          </a:p>
          <a:p>
            <a:pPr marL="914400" lvl="1" indent="-457200" eaLnBrk="1" fontAlgn="auto" hangingPunct="1">
              <a:spcAft>
                <a:spcPts val="0"/>
              </a:spcAft>
              <a:buClr>
                <a:schemeClr val="tx1"/>
              </a:buClr>
              <a:buFont typeface="+mj-lt"/>
              <a:buAutoNum type="alphaLcPeriod"/>
              <a:defRPr/>
            </a:pPr>
            <a:r>
              <a:rPr lang="es-ES" dirty="0" smtClean="0"/>
              <a:t>¿Qué le pasó </a:t>
            </a:r>
            <a:r>
              <a:rPr lang="es-ES" dirty="0" smtClean="0">
                <a:solidFill>
                  <a:srgbClr val="0070C0"/>
                </a:solidFill>
              </a:rPr>
              <a:t>al </a:t>
            </a:r>
            <a:r>
              <a:rPr lang="es-ES" b="1" i="1" dirty="0" err="1" smtClean="0">
                <a:solidFill>
                  <a:srgbClr val="0070C0"/>
                </a:solidFill>
              </a:rPr>
              <a:t>Prestige</a:t>
            </a:r>
            <a:r>
              <a:rPr lang="es-ES" dirty="0" smtClean="0"/>
              <a:t>?</a:t>
            </a:r>
            <a:endParaRPr lang="es-ES" b="1" dirty="0" smtClean="0">
              <a:solidFill>
                <a:srgbClr val="0070C0"/>
              </a:solidFill>
            </a:endParaRP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" dirty="0" smtClean="0"/>
              <a:t>Movilizaciones contra la sentencia </a:t>
            </a:r>
            <a:r>
              <a:rPr lang="es-ES" dirty="0" smtClean="0">
                <a:solidFill>
                  <a:srgbClr val="0070C0"/>
                </a:solidFill>
              </a:rPr>
              <a:t>d</a:t>
            </a:r>
            <a:r>
              <a:rPr lang="es-ES" b="1" i="1" dirty="0" smtClean="0">
                <a:solidFill>
                  <a:srgbClr val="0070C0"/>
                </a:solidFill>
              </a:rPr>
              <a:t>el </a:t>
            </a:r>
            <a:r>
              <a:rPr lang="es-ES" b="1" i="1" dirty="0" err="1" smtClean="0">
                <a:solidFill>
                  <a:srgbClr val="0070C0"/>
                </a:solidFill>
              </a:rPr>
              <a:t>Prestige</a:t>
            </a:r>
            <a:endParaRPr lang="es-ES" b="1" dirty="0" smtClean="0">
              <a:solidFill>
                <a:srgbClr val="0070C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s-ES" sz="3200" dirty="0" smtClean="0"/>
              <a:t>1.1. La estructura de constituyentes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4968552"/>
          </a:xfrm>
        </p:spPr>
        <p:txBody>
          <a:bodyPr rtlCol="0">
            <a:normAutofit fontScale="92500"/>
          </a:bodyPr>
          <a:lstStyle/>
          <a:p>
            <a:pPr marL="90488" indent="-90488">
              <a:buNone/>
              <a:defRPr/>
            </a:pPr>
            <a:r>
              <a:rPr lang="es-ES" sz="3000" b="1" dirty="0" smtClean="0"/>
              <a:t>Enfoque funcionalista de Alarcos, Gutiérrez, etc.</a:t>
            </a:r>
          </a:p>
          <a:p>
            <a:pPr marL="90488" indent="-90488">
              <a:buNone/>
              <a:defRPr/>
            </a:pPr>
            <a:r>
              <a:rPr lang="es-ES" sz="2800" dirty="0" smtClean="0"/>
              <a:t>“pertenecen a una misma categoría funcional todas aquellas magnitudes de un decurso que estén capacitadas para contraer una(s) misma(s) función(es) sintáctica(s) abstracta(s), con independencia de su carácter simple, compuesto o complejo” (Gutiérrez 1994: 73) </a:t>
            </a:r>
          </a:p>
          <a:p>
            <a:pPr marL="90488" indent="-90488">
              <a:buNone/>
              <a:defRPr/>
            </a:pPr>
            <a:r>
              <a:rPr lang="es-ES" sz="2800" dirty="0" smtClean="0"/>
              <a:t>	Escucha </a:t>
            </a:r>
            <a:r>
              <a:rPr lang="es-ES" sz="2800" i="1" dirty="0" smtClean="0"/>
              <a:t>música</a:t>
            </a:r>
            <a:endParaRPr lang="es-ES" sz="2800" dirty="0" smtClean="0"/>
          </a:p>
          <a:p>
            <a:pPr marL="90488" indent="-9048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/>
              <a:t>	Pintaba </a:t>
            </a:r>
            <a:r>
              <a:rPr lang="es-ES" sz="2800" i="1" dirty="0" smtClean="0"/>
              <a:t>una acuarela</a:t>
            </a:r>
            <a:endParaRPr lang="es-ES" sz="2800" dirty="0" smtClean="0"/>
          </a:p>
          <a:p>
            <a:pPr marL="90488" indent="-9048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/>
              <a:t>	El director tenía </a:t>
            </a:r>
            <a:r>
              <a:rPr lang="es-ES" sz="2800" i="1" dirty="0" smtClean="0"/>
              <a:t>un hermoso </a:t>
            </a:r>
            <a:r>
              <a:rPr lang="es-ES" sz="2800" i="1" dirty="0" err="1" smtClean="0"/>
              <a:t>Audi</a:t>
            </a:r>
            <a:r>
              <a:rPr lang="es-ES" sz="2800" i="1" dirty="0" smtClean="0"/>
              <a:t> negro de 16 válvulas</a:t>
            </a:r>
            <a:endParaRPr lang="es-ES" sz="2800" dirty="0" smtClean="0"/>
          </a:p>
          <a:p>
            <a:pPr marL="90488" indent="-9048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/>
              <a:t>	Creo </a:t>
            </a:r>
            <a:r>
              <a:rPr lang="es-ES" sz="2800" i="1" dirty="0" smtClean="0"/>
              <a:t>que llegarán tarde</a:t>
            </a:r>
            <a:endParaRPr lang="es-ES" sz="2800" dirty="0" smtClean="0"/>
          </a:p>
          <a:p>
            <a:pPr marL="90488" indent="-9048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/>
              <a:t>	Adivinó </a:t>
            </a:r>
            <a:r>
              <a:rPr lang="es-ES" sz="2800" i="1" dirty="0" smtClean="0"/>
              <a:t>lo que sucedería dos años después</a:t>
            </a:r>
            <a:r>
              <a:rPr lang="es-ES" sz="2800" dirty="0" smtClean="0"/>
              <a:t>  (ibíd., 94)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s-ES" sz="3200" dirty="0" smtClean="0"/>
              <a:t>1.1. La estructura de constituyentes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b="1" dirty="0" smtClean="0"/>
              <a:t>(</a:t>
            </a:r>
            <a:r>
              <a:rPr lang="es-ES" b="1" dirty="0" err="1" smtClean="0"/>
              <a:t>ii</a:t>
            </a:r>
            <a:r>
              <a:rPr lang="es-ES" b="1" dirty="0" smtClean="0"/>
              <a:t>) Descendente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una FN =  </a:t>
            </a:r>
            <a:r>
              <a:rPr lang="es-ES" cap="small" dirty="0" smtClean="0"/>
              <a:t>determinante  +  nominal</a:t>
            </a:r>
            <a:endParaRPr lang="es-ES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cap="small" dirty="0" err="1" smtClean="0"/>
              <a:t>det</a:t>
            </a:r>
            <a:r>
              <a:rPr lang="es-ES" cap="small" dirty="0" smtClean="0"/>
              <a:t>			</a:t>
            </a:r>
            <a:r>
              <a:rPr lang="es-ES" cap="small" dirty="0" err="1" smtClean="0"/>
              <a:t>nom</a:t>
            </a:r>
            <a:r>
              <a:rPr lang="es-ES" dirty="0" smtClean="0"/>
              <a:t>	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a.	Aquel		abogado gibraltareño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b.	Los 		otros capítulos del libro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c.	Una 		camisa de lino blanco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d.	Ciertas 		costumbres anticuadas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s-ES" sz="3200" dirty="0" smtClean="0"/>
              <a:t>1.1. La estructura de constituyentes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b="1" dirty="0" smtClean="0"/>
              <a:t>(</a:t>
            </a:r>
            <a:r>
              <a:rPr lang="es-ES" sz="2800" b="1" dirty="0" err="1" smtClean="0"/>
              <a:t>iii</a:t>
            </a:r>
            <a:r>
              <a:rPr lang="es-ES" sz="2800" b="1" dirty="0" smtClean="0"/>
              <a:t>) Horizontal: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LcPeriod"/>
              <a:defRPr/>
            </a:pPr>
            <a:endParaRPr lang="es-ES" sz="28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s-ES" sz="2800" dirty="0" smtClean="0"/>
              <a:t>Me disgustaba el tener que solicitarle un favor 	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s-ES" sz="2800" dirty="0" smtClean="0"/>
              <a:t>Lamentaba (el) no poder visitarla en el hospital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s-ES" sz="2800" dirty="0" smtClean="0"/>
              <a:t>Me disgustaba  el continuo ir y venir de los transeúntes por el parque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s-ES" sz="2800" dirty="0" smtClean="0"/>
              <a:t>Me sobresaltó el repentino teclear de una máquina de escribir</a:t>
            </a:r>
          </a:p>
          <a:p>
            <a:pPr marL="571500" indent="-5715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4000" dirty="0" smtClean="0"/>
              <a:t>Índice</a:t>
            </a:r>
            <a:br>
              <a:rPr lang="es-ES" sz="4000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79388" y="1557338"/>
            <a:ext cx="8686800" cy="47513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1. </a:t>
            </a:r>
            <a:r>
              <a:rPr lang="es-ES" dirty="0"/>
              <a:t>El análisis sintáctico </a:t>
            </a:r>
            <a:endParaRPr lang="es-E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/>
              <a:t>	</a:t>
            </a:r>
            <a:r>
              <a:rPr lang="es-ES" sz="2800" dirty="0" smtClean="0"/>
              <a:t>1.1. </a:t>
            </a:r>
            <a:r>
              <a:rPr lang="es-ES" sz="2800" dirty="0"/>
              <a:t>La estructura de constituyentes </a:t>
            </a:r>
            <a:endParaRPr lang="es-ES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b="1" dirty="0" smtClean="0">
                <a:solidFill>
                  <a:srgbClr val="1F0BB5"/>
                </a:solidFill>
              </a:rPr>
              <a:t>	1.2</a:t>
            </a:r>
            <a:r>
              <a:rPr lang="es-ES" sz="2800" b="1" dirty="0">
                <a:solidFill>
                  <a:srgbClr val="1F0BB5"/>
                </a:solidFill>
              </a:rPr>
              <a:t>. Información categorial e información </a:t>
            </a:r>
            <a:r>
              <a:rPr lang="es-ES" sz="2800" b="1" dirty="0" smtClean="0">
                <a:solidFill>
                  <a:srgbClr val="1F0BB5"/>
                </a:solidFill>
              </a:rPr>
              <a:t>		funcional </a:t>
            </a:r>
            <a:endParaRPr lang="es-ES" sz="2800" b="1" dirty="0">
              <a:solidFill>
                <a:srgbClr val="1F0BB5"/>
              </a:solidFill>
            </a:endParaRPr>
          </a:p>
          <a:p>
            <a:pPr marL="989013" indent="-6286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/>
              <a:t>1.3</a:t>
            </a:r>
            <a:r>
              <a:rPr lang="es-ES" sz="2800" dirty="0"/>
              <a:t>. Funciones sintácticas y formas de realización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/>
              <a:t>	1.4</a:t>
            </a:r>
            <a:r>
              <a:rPr lang="es-ES" sz="2800" dirty="0"/>
              <a:t>. Orden de constituyentes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2</a:t>
            </a:r>
            <a:r>
              <a:rPr lang="es-ES" dirty="0"/>
              <a:t>. Unidades sintácticas y unidades del discurso. El enunciado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s-ES" sz="3000" dirty="0" smtClean="0"/>
              <a:t>1.2. Información categorial e información funcional</a:t>
            </a:r>
          </a:p>
        </p:txBody>
      </p:sp>
      <p:sp>
        <p:nvSpPr>
          <p:cNvPr id="17411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es-ES" sz="3000" b="1" dirty="0" smtClean="0"/>
          </a:p>
          <a:p>
            <a:pPr eaLnBrk="1" hangingPunct="1"/>
            <a:r>
              <a:rPr lang="es-ES" sz="3000" b="1" dirty="0" smtClean="0"/>
              <a:t>Categoría</a:t>
            </a:r>
            <a:r>
              <a:rPr lang="es-ES" sz="3000" dirty="0" smtClean="0"/>
              <a:t>:  propiedades internas de la construcción (la estructura de sus constituyentes)</a:t>
            </a:r>
          </a:p>
          <a:p>
            <a:pPr eaLnBrk="1" hangingPunct="1"/>
            <a:endParaRPr lang="es-ES" sz="3000" dirty="0" smtClean="0"/>
          </a:p>
          <a:p>
            <a:pPr eaLnBrk="1" hangingPunct="1"/>
            <a:r>
              <a:rPr lang="es-ES" sz="3000" b="1" dirty="0" smtClean="0"/>
              <a:t>Función</a:t>
            </a:r>
            <a:r>
              <a:rPr lang="es-ES" sz="3000" dirty="0" smtClean="0"/>
              <a:t>: las relaciones externas que contrae la unidad, en tanto que constituyente, en el seno de una unidad de rango superior (su </a:t>
            </a:r>
            <a:r>
              <a:rPr lang="es-ES" sz="3000" dirty="0" err="1" smtClean="0"/>
              <a:t>constituto</a:t>
            </a:r>
            <a:r>
              <a:rPr lang="es-ES" sz="30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200" dirty="0" smtClean="0"/>
              <a:t>1. El análisis sintáctico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700808"/>
            <a:ext cx="8748464" cy="4525963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                                                                      </a:t>
            </a:r>
            <a:r>
              <a:rPr lang="es-ES" sz="2400" b="1" dirty="0" smtClean="0">
                <a:solidFill>
                  <a:srgbClr val="C00000"/>
                </a:solidFill>
              </a:rPr>
              <a:t>CONSTRUCCIÓN</a:t>
            </a:r>
            <a:r>
              <a:rPr lang="es-ES" b="1" dirty="0" smtClean="0">
                <a:solidFill>
                  <a:srgbClr val="C00000"/>
                </a:solidFill>
              </a:rPr>
              <a:t/>
            </a:r>
            <a:br>
              <a:rPr lang="es-ES" b="1" dirty="0" smtClean="0">
                <a:solidFill>
                  <a:srgbClr val="C00000"/>
                </a:solidFill>
              </a:rPr>
            </a:br>
            <a:r>
              <a:rPr lang="es-ES" sz="2400" dirty="0" smtClean="0"/>
              <a:t>Propiedades pragmático-discursivas</a:t>
            </a:r>
          </a:p>
          <a:p>
            <a:pPr marL="324000">
              <a:spcBef>
                <a:spcPts val="0"/>
              </a:spcBef>
              <a:buNone/>
            </a:pPr>
            <a:r>
              <a:rPr lang="es-ES" sz="2400" dirty="0" smtClean="0"/>
              <a:t>	Propiedades semánticas                                      </a:t>
            </a:r>
            <a:r>
              <a:rPr lang="es-ES" sz="2400" b="1" dirty="0" smtClean="0"/>
              <a:t>Contenido    </a:t>
            </a:r>
          </a:p>
          <a:p>
            <a:pPr>
              <a:spcBef>
                <a:spcPts val="1200"/>
              </a:spcBef>
              <a:buNone/>
            </a:pPr>
            <a:r>
              <a:rPr lang="es-ES" sz="2400" dirty="0" smtClean="0"/>
              <a:t> 				                                        </a:t>
            </a:r>
            <a:r>
              <a:rPr lang="es-ES" sz="2000" dirty="0" smtClean="0"/>
              <a:t>        </a:t>
            </a:r>
            <a:r>
              <a:rPr lang="es-ES" sz="2400" b="1" dirty="0" smtClean="0">
                <a:solidFill>
                  <a:schemeClr val="tx2"/>
                </a:solidFill>
              </a:rPr>
              <a:t>relación  de signo</a:t>
            </a:r>
            <a:r>
              <a:rPr lang="es-ES" sz="2000" b="1" dirty="0" smtClean="0">
                <a:solidFill>
                  <a:schemeClr val="tx2"/>
                </a:solidFill>
              </a:rPr>
              <a:t>    </a:t>
            </a:r>
            <a:r>
              <a:rPr lang="es-ES" sz="2400" b="1" dirty="0" smtClean="0">
                <a:solidFill>
                  <a:schemeClr val="tx2"/>
                </a:solidFill>
              </a:rPr>
              <a:t>                                              </a:t>
            </a:r>
            <a:r>
              <a:rPr lang="es-ES" sz="2400" dirty="0" smtClean="0"/>
              <a:t>			                                              	</a:t>
            </a:r>
          </a:p>
          <a:p>
            <a:pPr>
              <a:spcBef>
                <a:spcPts val="0"/>
              </a:spcBef>
              <a:buNone/>
            </a:pPr>
            <a:r>
              <a:rPr lang="es-ES" sz="2400" dirty="0" smtClean="0"/>
              <a:t>	Propiedades sintácticas</a:t>
            </a:r>
          </a:p>
          <a:p>
            <a:pPr>
              <a:spcBef>
                <a:spcPts val="0"/>
              </a:spcBef>
              <a:buNone/>
            </a:pPr>
            <a:r>
              <a:rPr lang="es-ES" sz="2400" dirty="0" smtClean="0"/>
              <a:t>	Propiedades morfológicas                                    </a:t>
            </a:r>
            <a:r>
              <a:rPr lang="es-ES" sz="2400" b="1" dirty="0" smtClean="0"/>
              <a:t>Expresión</a:t>
            </a:r>
          </a:p>
          <a:p>
            <a:pPr>
              <a:buNone/>
            </a:pPr>
            <a:r>
              <a:rPr lang="es-ES" sz="2400" dirty="0" smtClean="0"/>
              <a:t>	Propiedades fónicas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sz="2000" dirty="0" smtClean="0"/>
              <a:t>                                                                   (Adaptado de </a:t>
            </a:r>
            <a:r>
              <a:rPr lang="es-ES" sz="2000" dirty="0" err="1" smtClean="0"/>
              <a:t>Croft</a:t>
            </a:r>
            <a:r>
              <a:rPr lang="es-ES" sz="2000" dirty="0" smtClean="0"/>
              <a:t> 2001: 18)</a:t>
            </a:r>
            <a:endParaRPr lang="es-ES" sz="2000" dirty="0"/>
          </a:p>
        </p:txBody>
      </p:sp>
      <p:sp>
        <p:nvSpPr>
          <p:cNvPr id="4" name="3 Rectángulo"/>
          <p:cNvSpPr/>
          <p:nvPr/>
        </p:nvSpPr>
        <p:spPr>
          <a:xfrm>
            <a:off x="755576" y="2060848"/>
            <a:ext cx="4680520" cy="1080120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755576" y="3645024"/>
            <a:ext cx="4680520" cy="144016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7" name="16 Conector recto de flecha"/>
          <p:cNvCxnSpPr/>
          <p:nvPr/>
        </p:nvCxnSpPr>
        <p:spPr>
          <a:xfrm flipH="1">
            <a:off x="5508104" y="2708920"/>
            <a:ext cx="792088" cy="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>
            <a:off x="5580112" y="4653136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 flipH="1">
            <a:off x="5508104" y="4437112"/>
            <a:ext cx="864096" cy="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"/>
          <p:cNvSpPr/>
          <p:nvPr/>
        </p:nvSpPr>
        <p:spPr>
          <a:xfrm>
            <a:off x="611560" y="1556792"/>
            <a:ext cx="5544616" cy="374441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26 Conector recto de flecha"/>
          <p:cNvCxnSpPr/>
          <p:nvPr/>
        </p:nvCxnSpPr>
        <p:spPr>
          <a:xfrm flipH="1">
            <a:off x="6156176" y="2060848"/>
            <a:ext cx="72008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5" idx="0"/>
            <a:endCxn id="4" idx="2"/>
          </p:cNvCxnSpPr>
          <p:nvPr/>
        </p:nvCxnSpPr>
        <p:spPr>
          <a:xfrm flipV="1">
            <a:off x="3095836" y="3140968"/>
            <a:ext cx="0" cy="504056"/>
          </a:xfrm>
          <a:prstGeom prst="line">
            <a:avLst/>
          </a:prstGeom>
          <a:ln w="28575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/>
          <p:nvPr/>
        </p:nvCxnSpPr>
        <p:spPr>
          <a:xfrm flipH="1">
            <a:off x="3203848" y="3356992"/>
            <a:ext cx="3096344" cy="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850106"/>
          </a:xfrm>
        </p:spPr>
        <p:txBody>
          <a:bodyPr>
            <a:normAutofit fontScale="90000"/>
          </a:bodyPr>
          <a:lstStyle/>
          <a:p>
            <a:pPr algn="l"/>
            <a:r>
              <a:rPr lang="es-ES" sz="3200" dirty="0" smtClean="0"/>
              <a:t>1.2. Información categorial e información funcional</a:t>
            </a:r>
            <a:endParaRPr lang="es-ES" sz="3200" b="1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251520" y="1124744"/>
          <a:ext cx="8640960" cy="5411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5040560"/>
              </a:tblGrid>
              <a:tr h="715022"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Categorías o</a:t>
                      </a:r>
                      <a:r>
                        <a:rPr lang="es-ES" sz="2200" baseline="0" dirty="0" smtClean="0"/>
                        <a:t> tipos de unidad</a:t>
                      </a:r>
                      <a:endParaRPr lang="es-E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Funciones sintácticas características</a:t>
                      </a:r>
                      <a:endParaRPr lang="es-ES" sz="2200" dirty="0"/>
                    </a:p>
                  </a:txBody>
                  <a:tcPr anchor="ctr"/>
                </a:tc>
              </a:tr>
              <a:tr h="790959"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Frase sustantiva,</a:t>
                      </a:r>
                      <a:r>
                        <a:rPr lang="es-ES" sz="2200" baseline="0" dirty="0" smtClean="0"/>
                        <a:t> adjetiva, adverbial</a:t>
                      </a:r>
                      <a:endParaRPr lang="es-E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2100" dirty="0" smtClean="0"/>
                        <a:t>NÚCLEO, MODIFICADOR</a:t>
                      </a:r>
                      <a:endParaRPr lang="es-ES" sz="2100" dirty="0"/>
                    </a:p>
                  </a:txBody>
                  <a:tcPr anchor="ctr"/>
                </a:tc>
              </a:tr>
              <a:tr h="715022"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Frase nominal</a:t>
                      </a:r>
                      <a:endParaRPr lang="es-E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2100" dirty="0" smtClean="0"/>
                        <a:t>DETERMINANTE, NOMINAL</a:t>
                      </a:r>
                    </a:p>
                  </a:txBody>
                  <a:tcPr anchor="ctr"/>
                </a:tc>
              </a:tr>
              <a:tr h="715022"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Frase</a:t>
                      </a:r>
                      <a:r>
                        <a:rPr lang="es-ES" sz="2200" baseline="0" dirty="0" smtClean="0"/>
                        <a:t> preposicional</a:t>
                      </a:r>
                      <a:endParaRPr lang="es-E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2100" dirty="0" smtClean="0"/>
                        <a:t>DIRECTOR</a:t>
                      </a:r>
                      <a:r>
                        <a:rPr lang="es-ES" sz="2100" baseline="0" dirty="0" smtClean="0"/>
                        <a:t>/ENLACE, TÉRMINO</a:t>
                      </a:r>
                      <a:endParaRPr lang="es-ES" sz="2100" dirty="0"/>
                    </a:p>
                  </a:txBody>
                  <a:tcPr anchor="ctr"/>
                </a:tc>
              </a:tr>
              <a:tr h="1423727"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Cláusula</a:t>
                      </a:r>
                      <a:endParaRPr lang="es-E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2100" dirty="0" smtClean="0"/>
                        <a:t>PREDICADO,</a:t>
                      </a:r>
                      <a:r>
                        <a:rPr lang="es-ES" sz="2100" baseline="0" dirty="0" smtClean="0"/>
                        <a:t> SUJETO, COMPLEMENTO DIRECTO, C. INDIRECTO, C. PREPOSICIONAL/SUPLEMENTO/C. DE RÉGIMEN, etc.</a:t>
                      </a:r>
                      <a:endParaRPr lang="es-ES" sz="2100" dirty="0"/>
                    </a:p>
                  </a:txBody>
                  <a:tcPr anchor="ctr"/>
                </a:tc>
              </a:tr>
              <a:tr h="759321"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Oración bipolar</a:t>
                      </a:r>
                      <a:endParaRPr lang="es-E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2100" dirty="0" smtClean="0"/>
                        <a:t>TESIS, ANTÍTESIS,</a:t>
                      </a:r>
                      <a:r>
                        <a:rPr lang="es-ES" sz="2100" baseline="0" dirty="0" smtClean="0"/>
                        <a:t> CONDICIONANTE, CONDICIONADO, ANTECEDENTE, CONSECUENTE, etc.</a:t>
                      </a:r>
                      <a:endParaRPr lang="es-ES" sz="21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496944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s-ES" sz="3000" dirty="0" smtClean="0"/>
              <a:t>1.2. Información categorial e información funcional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84313"/>
          <a:ext cx="8229600" cy="51446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1669896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Inmediatamente</a:t>
                      </a:r>
                      <a:r>
                        <a:rPr lang="es-ES" sz="2400" baseline="0" dirty="0" smtClean="0"/>
                        <a:t> después de levantarse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AutoNum type="alphaLcParenR"/>
                      </a:pPr>
                      <a:r>
                        <a:rPr lang="es-ES" sz="2400" dirty="0" smtClean="0"/>
                        <a:t>Es un complemento circunstancial</a:t>
                      </a:r>
                      <a:r>
                        <a:rPr lang="es-ES" sz="2400" baseline="0" dirty="0" smtClean="0"/>
                        <a:t> de tiempo</a:t>
                      </a:r>
                    </a:p>
                    <a:p>
                      <a:pPr marL="457200" indent="-457200">
                        <a:buAutoNum type="alphaLcParenR"/>
                      </a:pPr>
                      <a:r>
                        <a:rPr lang="es-ES" sz="2400" baseline="0" dirty="0" smtClean="0"/>
                        <a:t>Es una cláusula</a:t>
                      </a:r>
                    </a:p>
                    <a:p>
                      <a:pPr marL="457200" indent="-457200">
                        <a:buAutoNum type="alphaLcParenR"/>
                      </a:pPr>
                      <a:r>
                        <a:rPr lang="es-ES" sz="2400" baseline="0" dirty="0" smtClean="0"/>
                        <a:t>Es una frase adverbial</a:t>
                      </a:r>
                      <a:endParaRPr lang="es-E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A nadie se le ocultaba que hacía frío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AutoNum type="alphaLcParenR"/>
                      </a:pPr>
                      <a:r>
                        <a:rPr lang="es-ES" sz="2400" dirty="0" smtClean="0"/>
                        <a:t>Es una frase preposicional</a:t>
                      </a:r>
                    </a:p>
                    <a:p>
                      <a:pPr marL="457200" indent="-457200">
                        <a:buAutoNum type="alphaLcParenR"/>
                      </a:pPr>
                      <a:r>
                        <a:rPr lang="es-ES" sz="2400" dirty="0" smtClean="0"/>
                        <a:t>Es un complemento indirecto</a:t>
                      </a:r>
                    </a:p>
                    <a:p>
                      <a:pPr marL="457200" indent="-457200">
                        <a:buAutoNum type="alphaLcParenR"/>
                      </a:pPr>
                      <a:r>
                        <a:rPr lang="es-ES" sz="2400" dirty="0" smtClean="0"/>
                        <a:t>Es una cláusula</a:t>
                      </a:r>
                      <a:endParaRPr lang="es-E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Según las noticias que dan los periódicos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AutoNum type="alphaLcParenR"/>
                      </a:pPr>
                      <a:r>
                        <a:rPr lang="es-ES" sz="2400" dirty="0" smtClean="0"/>
                        <a:t>Es una frase adverbial</a:t>
                      </a:r>
                    </a:p>
                    <a:p>
                      <a:pPr marL="457200" indent="-457200">
                        <a:buAutoNum type="alphaLcParenR"/>
                      </a:pPr>
                      <a:r>
                        <a:rPr lang="es-ES" sz="2400" dirty="0" smtClean="0"/>
                        <a:t>Es una cláusula</a:t>
                      </a:r>
                    </a:p>
                    <a:p>
                      <a:pPr marL="457200" indent="-457200">
                        <a:buAutoNum type="alphaLcParenR"/>
                      </a:pPr>
                      <a:r>
                        <a:rPr lang="es-ES" sz="2400" dirty="0" smtClean="0"/>
                        <a:t>Es un complemento circunstancial</a:t>
                      </a:r>
                      <a:r>
                        <a:rPr lang="es-ES" sz="2400" baseline="0" dirty="0" smtClean="0"/>
                        <a:t> de modo</a:t>
                      </a:r>
                    </a:p>
                    <a:p>
                      <a:pPr marL="457200" indent="-457200">
                        <a:buAutoNum type="alphaLcParenR"/>
                      </a:pPr>
                      <a:r>
                        <a:rPr lang="es-ES" sz="2400" baseline="0" dirty="0" smtClean="0"/>
                        <a:t>Es una frase preposicional</a:t>
                      </a:r>
                      <a:endParaRPr lang="es-E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4000" dirty="0" smtClean="0"/>
              <a:t>Índice</a:t>
            </a:r>
            <a:br>
              <a:rPr lang="es-ES" sz="4000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79388" y="1557338"/>
            <a:ext cx="8686800" cy="47513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1. </a:t>
            </a:r>
            <a:r>
              <a:rPr lang="es-ES" dirty="0"/>
              <a:t>El análisis sintáctico </a:t>
            </a:r>
            <a:endParaRPr lang="es-E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/>
              <a:t>	</a:t>
            </a:r>
            <a:r>
              <a:rPr lang="es-ES" sz="2800" dirty="0" smtClean="0"/>
              <a:t>1.1. </a:t>
            </a:r>
            <a:r>
              <a:rPr lang="es-ES" sz="2800" dirty="0"/>
              <a:t>La estructura de constituyentes </a:t>
            </a:r>
            <a:endParaRPr lang="es-ES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/>
              <a:t>	1.2</a:t>
            </a:r>
            <a:r>
              <a:rPr lang="es-ES" sz="2800" dirty="0"/>
              <a:t>. Información categorial e información </a:t>
            </a:r>
            <a:r>
              <a:rPr lang="es-ES" sz="2800" dirty="0" smtClean="0"/>
              <a:t>		funcional </a:t>
            </a:r>
            <a:endParaRPr lang="es-ES" sz="2800" dirty="0"/>
          </a:p>
          <a:p>
            <a:pPr marL="989013" indent="-6286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b="1" dirty="0" smtClean="0">
                <a:solidFill>
                  <a:srgbClr val="1F0BB5"/>
                </a:solidFill>
              </a:rPr>
              <a:t>1.3</a:t>
            </a:r>
            <a:r>
              <a:rPr lang="es-ES" sz="2800" b="1" dirty="0">
                <a:solidFill>
                  <a:srgbClr val="1F0BB5"/>
                </a:solidFill>
              </a:rPr>
              <a:t>. Funciones sintácticas y formas de realización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>
                <a:solidFill>
                  <a:srgbClr val="1F0BB5"/>
                </a:solidFill>
              </a:rPr>
              <a:t>	</a:t>
            </a:r>
            <a:r>
              <a:rPr lang="es-ES" sz="2800" dirty="0" smtClean="0"/>
              <a:t>1.4</a:t>
            </a:r>
            <a:r>
              <a:rPr lang="es-ES" sz="2800" dirty="0"/>
              <a:t>. Orden de constituyentes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2</a:t>
            </a:r>
            <a:r>
              <a:rPr lang="es-ES" dirty="0"/>
              <a:t>. Unidades sintácticas y unidades del discurso. El enunciado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Título"/>
          <p:cNvSpPr>
            <a:spLocks noGrp="1"/>
          </p:cNvSpPr>
          <p:nvPr>
            <p:ph type="title"/>
          </p:nvPr>
        </p:nvSpPr>
        <p:spPr>
          <a:xfrm>
            <a:off x="323528" y="332656"/>
            <a:ext cx="8820472" cy="1858218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s-ES" sz="3200" dirty="0" smtClean="0"/>
              <a:t>1.3. Funciones sintácticas y formas de realización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800" dirty="0" smtClean="0"/>
              <a:t>Relaciones constitutivas y relaciones funcionales </a:t>
            </a:r>
            <a:r>
              <a:rPr lang="es-ES" sz="2400" dirty="0" smtClean="0">
                <a:hlinkClick r:id="rId2"/>
              </a:rPr>
              <a:t>http://mshang.github.com/syntree/</a:t>
            </a:r>
            <a:r>
              <a:rPr lang="es-ES" sz="2800" dirty="0" smtClean="0"/>
              <a:t>	</a:t>
            </a:r>
            <a:br>
              <a:rPr lang="es-ES" sz="2800" dirty="0" smtClean="0"/>
            </a:br>
            <a:endParaRPr lang="es-ES" sz="2800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s-ES" dirty="0" smtClean="0"/>
              <a:t> 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dirty="0" smtClean="0"/>
              <a:t> </a:t>
            </a:r>
          </a:p>
          <a:p>
            <a:pPr eaLnBrk="1" hangingPunct="1">
              <a:buFont typeface="Arial" charset="0"/>
              <a:buNone/>
              <a:defRPr/>
            </a:pPr>
            <a:endParaRPr lang="es-ES" dirty="0"/>
          </a:p>
        </p:txBody>
      </p:sp>
      <p:pic>
        <p:nvPicPr>
          <p:cNvPr id="5" name="4 Imagen" descr="tree_claus_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348880"/>
            <a:ext cx="7344815" cy="3816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820472" cy="1714202"/>
          </a:xfrm>
        </p:spPr>
        <p:txBody>
          <a:bodyPr/>
          <a:lstStyle/>
          <a:p>
            <a:pPr algn="l" eaLnBrk="1" hangingPunct="1"/>
            <a:r>
              <a:rPr lang="es-ES" sz="3200" dirty="0" smtClean="0"/>
              <a:t>1.3. Funciones sintácticas y formas de realización</a:t>
            </a:r>
            <a:br>
              <a:rPr lang="es-ES" sz="32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800" dirty="0" smtClean="0"/>
              <a:t>Relaciones constitutivas y relaciones funcionales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s-ES" dirty="0" smtClean="0"/>
              <a:t> 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dirty="0" smtClean="0"/>
              <a:t> </a:t>
            </a:r>
          </a:p>
          <a:p>
            <a:pPr eaLnBrk="1" hangingPunct="1">
              <a:buFont typeface="Arial" charset="0"/>
              <a:buNone/>
              <a:defRPr/>
            </a:pPr>
            <a:endParaRPr lang="es-ES" dirty="0"/>
          </a:p>
        </p:txBody>
      </p:sp>
      <p:pic>
        <p:nvPicPr>
          <p:cNvPr id="6" name="5 Imagen" descr="tree_claus_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16832"/>
            <a:ext cx="7992888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820472" cy="1714202"/>
          </a:xfrm>
        </p:spPr>
        <p:txBody>
          <a:bodyPr/>
          <a:lstStyle/>
          <a:p>
            <a:pPr algn="l" eaLnBrk="1" hangingPunct="1"/>
            <a:r>
              <a:rPr lang="es-ES" sz="3200" dirty="0" smtClean="0"/>
              <a:t>1.1.3. Funciones sintácticas y formas de realización</a:t>
            </a:r>
            <a:br>
              <a:rPr lang="es-ES" sz="32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800" dirty="0" smtClean="0"/>
              <a:t>Relaciones constitutivas, funciones y categorías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s-ES" dirty="0" smtClean="0"/>
              <a:t> 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dirty="0" smtClean="0"/>
              <a:t> </a:t>
            </a:r>
          </a:p>
          <a:p>
            <a:pPr eaLnBrk="1" hangingPunct="1">
              <a:buFont typeface="Arial" charset="0"/>
              <a:buNone/>
              <a:defRPr/>
            </a:pPr>
            <a:endParaRPr lang="es-ES" dirty="0"/>
          </a:p>
        </p:txBody>
      </p:sp>
      <p:pic>
        <p:nvPicPr>
          <p:cNvPr id="5" name="4 Imagen" descr="tres_claus_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88840"/>
            <a:ext cx="8352927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820472" cy="1143000"/>
          </a:xfrm>
        </p:spPr>
        <p:txBody>
          <a:bodyPr/>
          <a:lstStyle/>
          <a:p>
            <a:pPr algn="l" eaLnBrk="1" hangingPunct="1"/>
            <a:r>
              <a:rPr lang="es-ES" sz="3200" dirty="0" smtClean="0"/>
              <a:t>1.1.3. Funciones sintácticas y formas de realización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es-ES" dirty="0" smtClean="0"/>
              <a:t> </a:t>
            </a:r>
            <a:r>
              <a:rPr lang="es-ES" sz="2800" dirty="0" smtClean="0"/>
              <a:t>a) </a:t>
            </a:r>
            <a:r>
              <a:rPr lang="es-ES" sz="2800" b="1" dirty="0" smtClean="0"/>
              <a:t>Las funciones sintácticas no son relaciones sintagmáticas entre partes</a:t>
            </a:r>
            <a:endParaRPr lang="es-ES" b="1" dirty="0" smtClean="0"/>
          </a:p>
          <a:p>
            <a:pPr eaLnBrk="1" hangingPunct="1">
              <a:buFont typeface="Arial" charset="0"/>
              <a:buNone/>
              <a:defRPr/>
            </a:pPr>
            <a:endParaRPr lang="es-ES" dirty="0" smtClean="0"/>
          </a:p>
          <a:p>
            <a:pPr marL="449263" indent="-449263" eaLnBrk="1" hangingPunct="1">
              <a:buFont typeface="Arial" charset="0"/>
              <a:buNone/>
              <a:defRPr/>
            </a:pPr>
            <a:r>
              <a:rPr lang="es-ES" dirty="0" smtClean="0"/>
              <a:t>	</a:t>
            </a:r>
            <a:r>
              <a:rPr lang="es-ES" sz="2800" dirty="0" smtClean="0"/>
              <a:t> a.	[Juan] [se olvidó] [de hacer los ejercicios]</a:t>
            </a:r>
          </a:p>
          <a:p>
            <a:pPr marL="173038" indent="-173038" eaLnBrk="1" hangingPunct="1">
              <a:buFont typeface="Arial" charset="0"/>
              <a:buNone/>
              <a:defRPr/>
            </a:pPr>
            <a:r>
              <a:rPr lang="es-ES" sz="2800" dirty="0" smtClean="0"/>
              <a:t>		</a:t>
            </a:r>
            <a:r>
              <a:rPr lang="es-ES" b="1" cap="small" dirty="0" err="1" smtClean="0">
                <a:solidFill>
                  <a:srgbClr val="1F0BB5"/>
                </a:solidFill>
              </a:rPr>
              <a:t>suj</a:t>
            </a:r>
            <a:r>
              <a:rPr lang="es-ES" b="1" cap="small" dirty="0" smtClean="0">
                <a:solidFill>
                  <a:srgbClr val="1F0BB5"/>
                </a:solidFill>
              </a:rPr>
              <a:t>        </a:t>
            </a:r>
            <a:r>
              <a:rPr lang="es-ES" b="1" cap="small" dirty="0" err="1" smtClean="0">
                <a:solidFill>
                  <a:srgbClr val="1F0BB5"/>
                </a:solidFill>
              </a:rPr>
              <a:t>pred</a:t>
            </a:r>
            <a:r>
              <a:rPr lang="es-ES" b="1" cap="small" dirty="0" smtClean="0">
                <a:solidFill>
                  <a:srgbClr val="1F0BB5"/>
                </a:solidFill>
              </a:rPr>
              <a:t>                </a:t>
            </a:r>
            <a:r>
              <a:rPr lang="es-ES" b="1" cap="small" dirty="0" err="1" smtClean="0">
                <a:solidFill>
                  <a:srgbClr val="1F0BB5"/>
                </a:solidFill>
              </a:rPr>
              <a:t>cprep</a:t>
            </a:r>
            <a:endParaRPr lang="es-ES" b="1" dirty="0" smtClean="0">
              <a:solidFill>
                <a:srgbClr val="1F0BB5"/>
              </a:solidFill>
            </a:endParaRPr>
          </a:p>
          <a:p>
            <a:pPr marL="173038" indent="-173038" eaLnBrk="1" hangingPunct="1">
              <a:buFont typeface="Arial" charset="0"/>
              <a:buNone/>
              <a:defRPr/>
            </a:pPr>
            <a:r>
              <a:rPr lang="es-ES" sz="2800" dirty="0" smtClean="0"/>
              <a:t>	   </a:t>
            </a:r>
          </a:p>
          <a:p>
            <a:pPr marL="173038" indent="-173038" eaLnBrk="1" hangingPunct="1">
              <a:buFont typeface="Arial" charset="0"/>
              <a:buNone/>
              <a:defRPr/>
            </a:pPr>
            <a:r>
              <a:rPr lang="es-ES" sz="2800" dirty="0" smtClean="0"/>
              <a:t>       b.	[A Juan]  [se le olvidó]  [hacer los ejercicios]</a:t>
            </a:r>
          </a:p>
          <a:p>
            <a:pPr marL="173038" indent="-173038" eaLnBrk="1" hangingPunct="1">
              <a:buFont typeface="Arial" charset="0"/>
              <a:buNone/>
              <a:defRPr/>
            </a:pPr>
            <a:r>
              <a:rPr lang="es-ES" sz="2800" dirty="0" smtClean="0"/>
              <a:t>		 </a:t>
            </a:r>
            <a:r>
              <a:rPr lang="es-ES" b="1" cap="small" dirty="0" err="1" smtClean="0">
                <a:solidFill>
                  <a:srgbClr val="1F0BB5"/>
                </a:solidFill>
              </a:rPr>
              <a:t>cind</a:t>
            </a:r>
            <a:r>
              <a:rPr lang="es-ES" b="1" cap="small" dirty="0" smtClean="0">
                <a:solidFill>
                  <a:srgbClr val="1F0BB5"/>
                </a:solidFill>
              </a:rPr>
              <a:t>            </a:t>
            </a:r>
            <a:r>
              <a:rPr lang="es-ES" b="1" cap="small" dirty="0" err="1" smtClean="0">
                <a:solidFill>
                  <a:srgbClr val="1F0BB5"/>
                </a:solidFill>
              </a:rPr>
              <a:t>pred</a:t>
            </a:r>
            <a:r>
              <a:rPr lang="es-ES" b="1" cap="small" dirty="0" smtClean="0">
                <a:solidFill>
                  <a:srgbClr val="1F0BB5"/>
                </a:solidFill>
              </a:rPr>
              <a:t>                   </a:t>
            </a:r>
            <a:r>
              <a:rPr lang="es-ES" b="1" cap="small" dirty="0" err="1" smtClean="0">
                <a:solidFill>
                  <a:srgbClr val="1F0BB5"/>
                </a:solidFill>
              </a:rPr>
              <a:t>suj</a:t>
            </a:r>
            <a:endParaRPr lang="es-ES" b="1" dirty="0" smtClean="0">
              <a:solidFill>
                <a:srgbClr val="1F0BB5"/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s-ES" dirty="0" smtClean="0"/>
              <a:t> </a:t>
            </a:r>
          </a:p>
          <a:p>
            <a:pPr eaLnBrk="1" hangingPunct="1">
              <a:buFont typeface="Arial" charset="0"/>
              <a:buNone/>
              <a:defRPr/>
            </a:pPr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1259632" y="2636912"/>
            <a:ext cx="1152128" cy="165618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lipse"/>
          <p:cNvSpPr/>
          <p:nvPr/>
        </p:nvSpPr>
        <p:spPr>
          <a:xfrm>
            <a:off x="4355976" y="3861048"/>
            <a:ext cx="3384376" cy="165618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/>
          <a:lstStyle/>
          <a:p>
            <a:r>
              <a:rPr lang="es-ES" sz="3200" dirty="0" smtClean="0"/>
              <a:t>1.1.3. Funciones sintácticas y formas de realización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525963"/>
          </a:xfrm>
        </p:spPr>
        <p:txBody>
          <a:bodyPr/>
          <a:lstStyle/>
          <a:p>
            <a:pPr>
              <a:buNone/>
            </a:pPr>
            <a:r>
              <a:rPr lang="es-ES" sz="2800" dirty="0" smtClean="0"/>
              <a:t>b) </a:t>
            </a:r>
            <a:r>
              <a:rPr lang="es-ES" sz="2800" b="1" dirty="0" smtClean="0"/>
              <a:t>Una función sintáctica no se identifica con una categoría gramatical en exclusiva</a:t>
            </a:r>
          </a:p>
          <a:p>
            <a:pPr>
              <a:buNone/>
            </a:pPr>
            <a:endParaRPr lang="es-ES" sz="2800" b="1" dirty="0" smtClean="0"/>
          </a:p>
          <a:p>
            <a:pPr marL="811213" indent="-811213">
              <a:buNone/>
            </a:pPr>
            <a:r>
              <a:rPr lang="es-ES_tradnl" sz="2800" dirty="0" smtClean="0"/>
              <a:t>	a. </a:t>
            </a:r>
            <a:r>
              <a:rPr lang="es-ES_tradnl" sz="2800" u="sng" dirty="0" smtClean="0"/>
              <a:t>Aquella tarde </a:t>
            </a:r>
            <a:r>
              <a:rPr lang="es-ES_tradnl" sz="2800" dirty="0" err="1" smtClean="0"/>
              <a:t>Ferlosio</a:t>
            </a:r>
            <a:r>
              <a:rPr lang="es-ES_tradnl" sz="2800" dirty="0" smtClean="0"/>
              <a:t> contó la historia del fusilamiento de su padre</a:t>
            </a:r>
          </a:p>
          <a:p>
            <a:pPr marL="811213" indent="-811213">
              <a:buNone/>
            </a:pPr>
            <a:r>
              <a:rPr lang="es-ES_tradnl" sz="2800" dirty="0" smtClean="0"/>
              <a:t> 		b. Muchos años después, frente al pelotón de fusilamiento, el coronel Aureliano Buendía había de recordar  </a:t>
            </a:r>
            <a:r>
              <a:rPr lang="es-ES_tradnl" sz="2800" u="sng" dirty="0" smtClean="0"/>
              <a:t>aquella tarde </a:t>
            </a:r>
            <a:r>
              <a:rPr lang="es-ES_tradnl" sz="2800" dirty="0" smtClean="0"/>
              <a:t>[…]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/>
          <a:lstStyle/>
          <a:p>
            <a:r>
              <a:rPr lang="es-ES" sz="3200" dirty="0" smtClean="0"/>
              <a:t>1.1.3. Funciones sintácticas y formas de realización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		a. Me gusta la natación</a:t>
            </a:r>
          </a:p>
          <a:p>
            <a:pPr>
              <a:buNone/>
            </a:pPr>
            <a:r>
              <a:rPr lang="es-ES" dirty="0" smtClean="0"/>
              <a:t>		b. Me gusta la segunda</a:t>
            </a:r>
          </a:p>
          <a:p>
            <a:pPr>
              <a:buNone/>
            </a:pPr>
            <a:r>
              <a:rPr lang="es-ES" dirty="0" smtClean="0"/>
              <a:t>		c. Me gusta la de arriba</a:t>
            </a:r>
          </a:p>
          <a:p>
            <a:pPr>
              <a:buNone/>
            </a:pPr>
            <a:r>
              <a:rPr lang="es-ES" dirty="0" smtClean="0"/>
              <a:t>		d. Me gusta la que compuso Carmen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Título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/>
            <a:r>
              <a:rPr lang="es-ES" sz="3200" dirty="0" smtClean="0"/>
              <a:t>Funciones sintácticas, semánticas e informativas</a:t>
            </a:r>
          </a:p>
        </p:txBody>
      </p:sp>
      <p:sp>
        <p:nvSpPr>
          <p:cNvPr id="20483" name="2 Marcador de contenido"/>
          <p:cNvSpPr>
            <a:spLocks noGrp="1"/>
          </p:cNvSpPr>
          <p:nvPr>
            <p:ph idx="1"/>
          </p:nvPr>
        </p:nvSpPr>
        <p:spPr>
          <a:xfrm>
            <a:off x="323528" y="908720"/>
            <a:ext cx="8507413" cy="521811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s-ES" sz="2000" dirty="0" smtClean="0"/>
          </a:p>
          <a:p>
            <a:pPr eaLnBrk="1" hangingPunct="1">
              <a:buNone/>
            </a:pPr>
            <a:r>
              <a:rPr lang="es-ES" sz="2400" b="1" dirty="0" smtClean="0"/>
              <a:t>Definición tradicional de SUJETO (“sujeto lógico”)</a:t>
            </a:r>
            <a:r>
              <a:rPr lang="es-ES" sz="2400" dirty="0" smtClean="0"/>
              <a:t>: </a:t>
            </a:r>
          </a:p>
          <a:p>
            <a:pPr indent="19050" eaLnBrk="1" hangingPunct="1">
              <a:buNone/>
            </a:pPr>
            <a:r>
              <a:rPr lang="es-ES" sz="2800" dirty="0" smtClean="0"/>
              <a:t>“sujeto es el (elemento oracional) que realiza la acción expresada por el verbo”  </a:t>
            </a:r>
          </a:p>
          <a:p>
            <a:pPr eaLnBrk="1" hangingPunct="1">
              <a:buFont typeface="Arial" charset="0"/>
              <a:buNone/>
            </a:pPr>
            <a:endParaRPr lang="es-ES" sz="2800" dirty="0" smtClean="0"/>
          </a:p>
          <a:p>
            <a:pPr eaLnBrk="1" hangingPunct="1">
              <a:buFont typeface="Arial" charset="0"/>
              <a:buNone/>
            </a:pPr>
            <a:r>
              <a:rPr lang="es-ES" sz="2800" dirty="0" smtClean="0"/>
              <a:t>(19)	a.	</a:t>
            </a:r>
            <a:r>
              <a:rPr lang="es-ES" sz="2800" i="1" dirty="0" smtClean="0"/>
              <a:t>Velázquez</a:t>
            </a:r>
            <a:r>
              <a:rPr lang="es-ES" sz="2800" dirty="0" smtClean="0"/>
              <a:t> pintó Las Meninas</a:t>
            </a:r>
          </a:p>
          <a:p>
            <a:pPr>
              <a:buNone/>
            </a:pPr>
            <a:r>
              <a:rPr lang="es-ES" sz="2800" dirty="0" smtClean="0"/>
              <a:t>		b.	</a:t>
            </a:r>
            <a:r>
              <a:rPr lang="es-ES" sz="2800" i="1" dirty="0" smtClean="0"/>
              <a:t>El tesorero </a:t>
            </a:r>
            <a:r>
              <a:rPr lang="es-ES" sz="2800" dirty="0" smtClean="0"/>
              <a:t>llevó el dinero a Suiza</a:t>
            </a:r>
          </a:p>
          <a:p>
            <a:pPr eaLnBrk="1" hangingPunct="1">
              <a:buFont typeface="Arial" charset="0"/>
              <a:buNone/>
            </a:pPr>
            <a:r>
              <a:rPr lang="es-ES" sz="2800" dirty="0" smtClean="0"/>
              <a:t> </a:t>
            </a:r>
          </a:p>
          <a:p>
            <a:pPr eaLnBrk="1" hangingPunct="1">
              <a:buFont typeface="Arial" charset="0"/>
              <a:buNone/>
            </a:pPr>
            <a:endParaRPr lang="es-ES" sz="2000" dirty="0" smtClean="0"/>
          </a:p>
          <a:p>
            <a:pPr eaLnBrk="1" hangingPunct="1">
              <a:buFont typeface="Arial" charset="0"/>
              <a:buNone/>
            </a:pPr>
            <a:endParaRPr lang="es-E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endParaRPr lang="es-ES" sz="2600" dirty="0" smtClean="0"/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s-ES" sz="2600" dirty="0" smtClean="0"/>
              <a:t>La dependienta sorprendió al ladrón de diccionarios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s-ES" sz="2600" dirty="0" smtClean="0"/>
              <a:t>El ladrón de diccionarios sorprendió a la dependienta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s-ES" sz="2600" dirty="0" smtClean="0"/>
              <a:t>El ladrón de diccionarios fue sorprendido por la dependienta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s-ES" sz="2600" dirty="0" smtClean="0"/>
              <a:t> La dependienta se sorprendió con el ladrón de diccionarios</a:t>
            </a:r>
          </a:p>
          <a:p>
            <a:pPr>
              <a:buNone/>
            </a:pPr>
            <a:endParaRPr lang="es-E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s-ES" sz="3200" dirty="0" smtClean="0"/>
              <a:t>Funciones sintácticas, semánticas e informativas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4929411"/>
          </a:xfrm>
        </p:spPr>
        <p:txBody>
          <a:bodyPr>
            <a:normAutofit lnSpcReduction="10000"/>
          </a:bodyPr>
          <a:lstStyle/>
          <a:p>
            <a:pPr eaLnBrk="1" hangingPunct="1">
              <a:buNone/>
            </a:pPr>
            <a:r>
              <a:rPr lang="es-ES" dirty="0" smtClean="0"/>
              <a:t> Pero…</a:t>
            </a:r>
          </a:p>
          <a:p>
            <a:pPr eaLnBrk="1" hangingPunct="1">
              <a:buNone/>
            </a:pPr>
            <a:r>
              <a:rPr lang="es-ES" sz="2800" dirty="0" smtClean="0"/>
              <a:t>(20)	a.	</a:t>
            </a:r>
            <a:r>
              <a:rPr lang="es-ES" sz="2800" i="1" dirty="0" smtClean="0"/>
              <a:t>La helada </a:t>
            </a:r>
            <a:r>
              <a:rPr lang="es-ES" sz="2800" dirty="0" smtClean="0"/>
              <a:t>pudrió la fruta</a:t>
            </a:r>
          </a:p>
          <a:p>
            <a:pPr lvl="0">
              <a:buNone/>
            </a:pPr>
            <a:r>
              <a:rPr lang="es-ES" sz="2800" dirty="0" smtClean="0"/>
              <a:t>		b.	</a:t>
            </a:r>
            <a:r>
              <a:rPr lang="es-ES" sz="2800" i="1" dirty="0" smtClean="0"/>
              <a:t>La corrupción </a:t>
            </a:r>
            <a:r>
              <a:rPr lang="es-ES" sz="2800" dirty="0" smtClean="0"/>
              <a:t>pudre la democracia</a:t>
            </a:r>
          </a:p>
          <a:p>
            <a:pPr eaLnBrk="1" hangingPunct="1">
              <a:buNone/>
            </a:pPr>
            <a:r>
              <a:rPr lang="es-ES" sz="2800" dirty="0" smtClean="0"/>
              <a:t>		c.	</a:t>
            </a:r>
            <a:r>
              <a:rPr lang="es-ES" sz="2800" i="1" dirty="0" smtClean="0"/>
              <a:t>El viento </a:t>
            </a:r>
            <a:r>
              <a:rPr lang="es-ES" sz="2800" dirty="0" smtClean="0"/>
              <a:t>arrastra las hojas</a:t>
            </a:r>
          </a:p>
          <a:p>
            <a:pPr>
              <a:spcBef>
                <a:spcPts val="2400"/>
              </a:spcBef>
              <a:buNone/>
            </a:pPr>
            <a:r>
              <a:rPr lang="es-ES" sz="2800" dirty="0" smtClean="0"/>
              <a:t>(21)	a.	En 2015 murió </a:t>
            </a:r>
            <a:r>
              <a:rPr lang="es-ES" sz="2800" i="1" dirty="0" smtClean="0"/>
              <a:t>Galeano</a:t>
            </a:r>
            <a:endParaRPr lang="es-ES" sz="2800" dirty="0" smtClean="0"/>
          </a:p>
          <a:p>
            <a:pPr marL="898525" indent="-898525">
              <a:buNone/>
            </a:pPr>
            <a:r>
              <a:rPr lang="es-ES" sz="2800" dirty="0" smtClean="0"/>
              <a:t>	b.	</a:t>
            </a:r>
            <a:r>
              <a:rPr lang="es-ES" sz="2800" i="1" dirty="0" smtClean="0"/>
              <a:t>La pancarta</a:t>
            </a:r>
            <a:r>
              <a:rPr lang="es-ES" sz="2800" dirty="0" smtClean="0"/>
              <a:t> cuelga de la pared</a:t>
            </a:r>
          </a:p>
          <a:p>
            <a:pPr marL="898525" indent="-6350" defTabSz="1795463">
              <a:buNone/>
            </a:pPr>
            <a:r>
              <a:rPr lang="es-ES" sz="2800" dirty="0" smtClean="0"/>
              <a:t>	c.	</a:t>
            </a:r>
            <a:r>
              <a:rPr lang="es-ES" sz="2800" i="1" dirty="0" smtClean="0"/>
              <a:t>Los documentos</a:t>
            </a:r>
            <a:r>
              <a:rPr lang="es-ES" sz="2800" dirty="0" smtClean="0"/>
              <a:t> fueron difundidos por </a:t>
            </a:r>
            <a:r>
              <a:rPr lang="es-ES" sz="2800" dirty="0" err="1" smtClean="0"/>
              <a:t>WikiLeaks</a:t>
            </a:r>
            <a:r>
              <a:rPr lang="es-ES" sz="2800" dirty="0" smtClean="0"/>
              <a:t> </a:t>
            </a:r>
          </a:p>
          <a:p>
            <a:pPr marL="898525" indent="-6350">
              <a:buNone/>
            </a:pPr>
            <a:r>
              <a:rPr lang="es-ES" sz="2800" dirty="0" smtClean="0"/>
              <a:t>	d.	</a:t>
            </a:r>
            <a:r>
              <a:rPr lang="es-ES" sz="2800" i="1" dirty="0" smtClean="0"/>
              <a:t>Las asociaciones de pacientes</a:t>
            </a:r>
            <a:r>
              <a:rPr lang="es-ES" sz="2800" dirty="0" smtClean="0"/>
              <a:t> temen nuevos recortes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 anchor="t"/>
          <a:lstStyle/>
          <a:p>
            <a:pPr algn="l" eaLnBrk="1" hangingPunct="1"/>
            <a:r>
              <a:rPr lang="es-ES" sz="3200" dirty="0" smtClean="0"/>
              <a:t>Funciones sintácticas, semánticas e informativas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es-ES" sz="2800" dirty="0" smtClean="0"/>
              <a:t> </a:t>
            </a:r>
            <a:r>
              <a:rPr lang="es-ES" sz="2800" b="1" dirty="0" smtClean="0"/>
              <a:t>Definición tradicional de SUJETO (“sujeto psicológico”)</a:t>
            </a:r>
            <a:r>
              <a:rPr lang="es-ES" sz="2800" dirty="0" smtClean="0"/>
              <a:t>: </a:t>
            </a:r>
          </a:p>
          <a:p>
            <a:pPr indent="19050" eaLnBrk="1" hangingPunct="1">
              <a:buNone/>
            </a:pPr>
            <a:r>
              <a:rPr lang="es-ES" sz="2800" dirty="0" smtClean="0"/>
              <a:t>“En toda oración decimos algo de alguna persona o cosa, la cual se llama sujeto de la oración”  (Gili Gaya 1948  § 11)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Pero…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(22)	a.	</a:t>
            </a:r>
            <a:r>
              <a:rPr lang="es-ES" sz="2800" cap="small" dirty="0" smtClean="0"/>
              <a:t>a </a:t>
            </a:r>
            <a:r>
              <a:rPr lang="es-ES" sz="2800" cap="small" dirty="0" err="1" smtClean="0"/>
              <a:t>héctor</a:t>
            </a:r>
            <a:r>
              <a:rPr lang="es-ES" sz="2800" dirty="0" smtClean="0"/>
              <a:t> le molesta el ruido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		b.	</a:t>
            </a:r>
            <a:r>
              <a:rPr lang="es-ES" sz="2800" cap="small" dirty="0" smtClean="0"/>
              <a:t>A tu hermana </a:t>
            </a:r>
            <a:r>
              <a:rPr lang="es-ES" sz="2800" dirty="0" smtClean="0"/>
              <a:t>la vi yo ayer en el cine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		f.	</a:t>
            </a:r>
            <a:r>
              <a:rPr lang="es-ES" sz="2800" cap="small" dirty="0" smtClean="0"/>
              <a:t>de </a:t>
            </a:r>
            <a:r>
              <a:rPr lang="es-ES" sz="2800" cap="small" dirty="0" err="1" smtClean="0"/>
              <a:t>rodolfo</a:t>
            </a:r>
            <a:r>
              <a:rPr lang="es-ES" sz="2800" dirty="0" smtClean="0"/>
              <a:t> ni me hables</a:t>
            </a:r>
          </a:p>
          <a:p>
            <a:pPr eaLnBrk="1" hangingPunct="1">
              <a:buFont typeface="Arial" charset="0"/>
              <a:buNone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Título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/>
            <a:r>
              <a:rPr lang="es-ES" sz="3200" dirty="0" smtClean="0"/>
              <a:t>Funciones sintácticas, semánticas e informativas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r>
              <a:rPr lang="es-ES" sz="2800" b="1" dirty="0" smtClean="0"/>
              <a:t>Las funciones semánticas</a:t>
            </a:r>
          </a:p>
          <a:p>
            <a:pPr eaLnBrk="1" hangingPunct="1">
              <a:buFont typeface="Arial" charset="0"/>
              <a:buNone/>
              <a:defRPr/>
            </a:pPr>
            <a:endParaRPr lang="es-ES" sz="2800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(23)     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400" dirty="0" smtClean="0"/>
              <a:t>a.</a:t>
            </a:r>
            <a:r>
              <a:rPr lang="es-ES" sz="2600" dirty="0" smtClean="0"/>
              <a:t>	</a:t>
            </a:r>
            <a:r>
              <a:rPr lang="es-ES" sz="2600" i="1" dirty="0" smtClean="0"/>
              <a:t>Los cohetes</a:t>
            </a:r>
            <a:r>
              <a:rPr lang="es-ES" sz="2600" dirty="0" smtClean="0"/>
              <a:t>	aterrorizan 	</a:t>
            </a:r>
            <a:r>
              <a:rPr lang="es-ES" sz="2600" i="1" dirty="0" smtClean="0"/>
              <a:t>a Juan</a:t>
            </a:r>
            <a:endParaRPr lang="es-ES" sz="2600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s-ES" sz="2400" dirty="0" smtClean="0"/>
              <a:t>	</a:t>
            </a:r>
            <a:r>
              <a:rPr lang="es-ES" sz="2400" b="1" cap="small" dirty="0" err="1" smtClean="0">
                <a:solidFill>
                  <a:srgbClr val="1F0BB5"/>
                </a:solidFill>
              </a:rPr>
              <a:t>suj</a:t>
            </a:r>
            <a:r>
              <a:rPr lang="es-ES" sz="2400" b="1" cap="small" dirty="0" smtClean="0">
                <a:solidFill>
                  <a:srgbClr val="1F0BB5"/>
                </a:solidFill>
              </a:rPr>
              <a:t> = causa </a:t>
            </a:r>
            <a:r>
              <a:rPr lang="es-ES" sz="2400" b="1" dirty="0" smtClean="0">
                <a:solidFill>
                  <a:srgbClr val="1F0BB5"/>
                </a:solidFill>
              </a:rPr>
              <a:t>o</a:t>
            </a:r>
            <a:r>
              <a:rPr lang="es-ES" sz="2400" b="1" cap="small" dirty="0" smtClean="0">
                <a:solidFill>
                  <a:srgbClr val="1F0BB5"/>
                </a:solidFill>
              </a:rPr>
              <a:t> estímulo</a:t>
            </a:r>
            <a:r>
              <a:rPr lang="es-ES" sz="2400" cap="small" dirty="0" smtClean="0"/>
              <a:t>		</a:t>
            </a:r>
            <a:r>
              <a:rPr lang="es-ES" sz="2400" b="1" cap="small" dirty="0" err="1" smtClean="0">
                <a:solidFill>
                  <a:srgbClr val="1F0BB5"/>
                </a:solidFill>
              </a:rPr>
              <a:t>cdir</a:t>
            </a:r>
            <a:r>
              <a:rPr lang="es-ES" sz="2400" b="1" cap="small" dirty="0" smtClean="0">
                <a:solidFill>
                  <a:srgbClr val="1F0BB5"/>
                </a:solidFill>
              </a:rPr>
              <a:t> = experimentador</a:t>
            </a:r>
            <a:endParaRPr lang="es-ES" sz="2400" b="1" dirty="0" smtClean="0">
              <a:solidFill>
                <a:srgbClr val="1F0BB5"/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s-ES" sz="2400" dirty="0" smtClean="0"/>
              <a:t>	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400" dirty="0" smtClean="0"/>
              <a:t>b.	</a:t>
            </a:r>
            <a:r>
              <a:rPr lang="es-ES" sz="2600" i="1" dirty="0" smtClean="0"/>
              <a:t>Juan</a:t>
            </a:r>
            <a:r>
              <a:rPr lang="es-ES" sz="2600" dirty="0" smtClean="0"/>
              <a:t>		se aterroriza	</a:t>
            </a:r>
            <a:r>
              <a:rPr lang="es-ES" sz="2600" i="1" dirty="0" smtClean="0"/>
              <a:t>con los cohetes</a:t>
            </a:r>
            <a:endParaRPr lang="es-ES" sz="2600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s-ES" sz="2400" dirty="0" smtClean="0"/>
              <a:t>	</a:t>
            </a:r>
            <a:r>
              <a:rPr lang="es-ES" sz="2400" b="1" cap="small" dirty="0" err="1" smtClean="0">
                <a:solidFill>
                  <a:srgbClr val="1F0BB5"/>
                </a:solidFill>
              </a:rPr>
              <a:t>suj</a:t>
            </a:r>
            <a:r>
              <a:rPr lang="es-ES" sz="2400" b="1" cap="small" dirty="0" smtClean="0">
                <a:solidFill>
                  <a:srgbClr val="1F0BB5"/>
                </a:solidFill>
              </a:rPr>
              <a:t> = experimentador</a:t>
            </a:r>
            <a:r>
              <a:rPr lang="es-ES" sz="2400" dirty="0" smtClean="0"/>
              <a:t>		</a:t>
            </a:r>
            <a:r>
              <a:rPr lang="es-ES" sz="2400" b="1" cap="small" dirty="0" err="1" smtClean="0">
                <a:solidFill>
                  <a:srgbClr val="1F0BB5"/>
                </a:solidFill>
              </a:rPr>
              <a:t>ccir</a:t>
            </a:r>
            <a:r>
              <a:rPr lang="es-ES" sz="2400" b="1" cap="small" dirty="0" smtClean="0">
                <a:solidFill>
                  <a:srgbClr val="1F0BB5"/>
                </a:solidFill>
              </a:rPr>
              <a:t> = causa </a:t>
            </a:r>
            <a:r>
              <a:rPr lang="es-ES" sz="2400" b="1" dirty="0" smtClean="0">
                <a:solidFill>
                  <a:srgbClr val="1F0BB5"/>
                </a:solidFill>
              </a:rPr>
              <a:t>o</a:t>
            </a:r>
            <a:r>
              <a:rPr lang="es-ES" sz="2400" b="1" cap="small" dirty="0" smtClean="0">
                <a:solidFill>
                  <a:srgbClr val="1F0BB5"/>
                </a:solidFill>
              </a:rPr>
              <a:t> estímulo</a:t>
            </a:r>
            <a:endParaRPr lang="es-ES" sz="2400" b="1" dirty="0" smtClean="0">
              <a:solidFill>
                <a:srgbClr val="1F0BB5"/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pPr marL="82550" indent="-82550" algn="l" eaLnBrk="1" hangingPunct="1"/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3100" dirty="0" smtClean="0"/>
              <a:t>1) Una misma función sintáctica puede expresar funciones semánticas diferentes:</a:t>
            </a:r>
            <a:br>
              <a:rPr lang="es-ES" sz="3100" dirty="0" smtClean="0"/>
            </a:br>
            <a:endParaRPr lang="es-ES" sz="3100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557338"/>
            <a:ext cx="8821738" cy="4929187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s-ES" sz="2400" dirty="0" smtClean="0"/>
              <a:t>	</a:t>
            </a:r>
            <a:r>
              <a:rPr lang="es-ES" sz="2800" dirty="0" smtClean="0"/>
              <a:t>(24)</a:t>
            </a:r>
            <a:r>
              <a:rPr lang="es-ES" sz="2400" dirty="0" smtClean="0"/>
              <a:t>	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400" dirty="0" smtClean="0"/>
              <a:t>		</a:t>
            </a:r>
            <a:r>
              <a:rPr lang="es-ES" sz="2800" dirty="0" smtClean="0"/>
              <a:t>a.</a:t>
            </a:r>
            <a:r>
              <a:rPr lang="es-ES" sz="2800" i="1" dirty="0" smtClean="0"/>
              <a:t> 	Roberto</a:t>
            </a:r>
            <a:r>
              <a:rPr lang="es-ES" sz="2800" dirty="0" smtClean="0"/>
              <a:t> arrastró las hojas 	[con una pala</a:t>
            </a:r>
            <a:r>
              <a:rPr lang="es-ES" sz="2800" dirty="0" smtClean="0">
                <a:sym typeface="Symbol"/>
              </a:rPr>
              <a:t></a:t>
            </a:r>
            <a:endParaRPr lang="es-ES" sz="2800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s-ES" sz="2800" cap="small" dirty="0" smtClean="0"/>
              <a:t>			</a:t>
            </a:r>
            <a:r>
              <a:rPr lang="es-ES" sz="2800" cap="small" dirty="0" err="1" smtClean="0"/>
              <a:t>suj</a:t>
            </a:r>
            <a:r>
              <a:rPr lang="es-ES" sz="2800" cap="small" dirty="0" smtClean="0"/>
              <a:t> =  </a:t>
            </a:r>
            <a:r>
              <a:rPr lang="es-ES" sz="2800" dirty="0" smtClean="0"/>
              <a:t>‘iniciador voluntario’, Agente	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		b.	</a:t>
            </a:r>
            <a:r>
              <a:rPr lang="es-ES" sz="2800" i="1" dirty="0" smtClean="0"/>
              <a:t>El viento</a:t>
            </a:r>
            <a:r>
              <a:rPr lang="es-ES" sz="2800" dirty="0" smtClean="0"/>
              <a:t> arrastró las hojas 	[con fuerza</a:t>
            </a:r>
            <a:r>
              <a:rPr lang="es-ES" sz="2800" dirty="0" smtClean="0">
                <a:sym typeface="Symbol"/>
              </a:rPr>
              <a:t></a:t>
            </a:r>
            <a:r>
              <a:rPr lang="es-ES" sz="2800" dirty="0" smtClean="0"/>
              <a:t>	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cap="small" dirty="0" smtClean="0"/>
              <a:t>			</a:t>
            </a:r>
            <a:r>
              <a:rPr lang="es-ES" sz="2800" cap="small" dirty="0" err="1" smtClean="0"/>
              <a:t>suj</a:t>
            </a:r>
            <a:r>
              <a:rPr lang="es-ES" sz="2800" cap="small" dirty="0" smtClean="0"/>
              <a:t> = </a:t>
            </a:r>
            <a:r>
              <a:rPr lang="es-ES" sz="2800" dirty="0" smtClean="0"/>
              <a:t>‘iniciador involuntario’, Causa o Fuerza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		c.	</a:t>
            </a:r>
            <a:r>
              <a:rPr lang="es-ES" sz="2800" i="1" dirty="0" smtClean="0"/>
              <a:t>Las hojas </a:t>
            </a:r>
            <a:r>
              <a:rPr lang="es-ES" sz="2800" dirty="0" smtClean="0"/>
              <a:t>se secaron	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			SUJ = ‘experimenta un cambio de estado’, 			Paciente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Título"/>
          <p:cNvSpPr>
            <a:spLocks noGrp="1"/>
          </p:cNvSpPr>
          <p:nvPr>
            <p:ph type="title"/>
          </p:nvPr>
        </p:nvSpPr>
        <p:spPr>
          <a:xfrm>
            <a:off x="250825" y="274638"/>
            <a:ext cx="8713788" cy="1642194"/>
          </a:xfrm>
        </p:spPr>
        <p:txBody>
          <a:bodyPr>
            <a:noAutofit/>
          </a:bodyPr>
          <a:lstStyle/>
          <a:p>
            <a:pPr algn="l"/>
            <a:r>
              <a:rPr lang="es-ES" sz="2800" b="1" dirty="0" smtClean="0"/>
              <a:t/>
            </a:r>
            <a:br>
              <a:rPr lang="es-ES" sz="2800" b="1" dirty="0" smtClean="0"/>
            </a:br>
            <a:r>
              <a:rPr lang="es-ES" sz="2800" dirty="0" smtClean="0"/>
              <a:t>2) Una misma función semántica puede tener como correlato sintáctico diversas funciones sintácticas:</a:t>
            </a:r>
            <a:r>
              <a:rPr lang="es-ES" sz="2800" b="1" dirty="0" smtClean="0"/>
              <a:t/>
            </a:r>
            <a:br>
              <a:rPr lang="es-ES" sz="2800" b="1" dirty="0" smtClean="0"/>
            </a:br>
            <a:endParaRPr lang="es-ES" sz="2800" b="1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  <a:defRPr/>
            </a:pPr>
            <a:r>
              <a:rPr lang="es-ES" dirty="0" smtClean="0"/>
              <a:t> </a:t>
            </a:r>
          </a:p>
          <a:p>
            <a:pPr>
              <a:buFont typeface="Arial" charset="0"/>
              <a:buNone/>
              <a:defRPr/>
            </a:pPr>
            <a:r>
              <a:rPr lang="es-ES" cap="small" dirty="0" smtClean="0"/>
              <a:t>término (o paciente)</a:t>
            </a:r>
            <a:r>
              <a:rPr lang="es-ES" dirty="0" smtClean="0"/>
              <a:t>		</a:t>
            </a:r>
          </a:p>
          <a:p>
            <a:pPr>
              <a:buFont typeface="Arial" charset="0"/>
              <a:buNone/>
              <a:defRPr/>
            </a:pPr>
            <a:r>
              <a:rPr lang="es-ES" dirty="0" smtClean="0"/>
              <a:t>(25)	a.	</a:t>
            </a:r>
            <a:r>
              <a:rPr lang="es-ES" u="sng" dirty="0" smtClean="0"/>
              <a:t>La ventana</a:t>
            </a:r>
            <a:r>
              <a:rPr lang="es-ES" dirty="0" smtClean="0"/>
              <a:t> fue cerrada por María</a:t>
            </a:r>
          </a:p>
          <a:p>
            <a:pPr>
              <a:spcBef>
                <a:spcPts val="600"/>
              </a:spcBef>
              <a:buFont typeface="Arial" charset="0"/>
              <a:buNone/>
              <a:defRPr/>
            </a:pPr>
            <a:r>
              <a:rPr lang="es-ES" dirty="0" smtClean="0"/>
              <a:t>			</a:t>
            </a:r>
            <a:r>
              <a:rPr lang="es-ES" b="1" cap="small" dirty="0" smtClean="0">
                <a:solidFill>
                  <a:srgbClr val="1F0BB5"/>
                </a:solidFill>
              </a:rPr>
              <a:t>sujeto</a:t>
            </a:r>
            <a:r>
              <a:rPr lang="es-ES" dirty="0" smtClean="0"/>
              <a:t>			</a:t>
            </a:r>
          </a:p>
          <a:p>
            <a:pPr>
              <a:buFont typeface="Arial" charset="0"/>
              <a:buNone/>
              <a:defRPr/>
            </a:pPr>
            <a:r>
              <a:rPr lang="es-ES" dirty="0" smtClean="0"/>
              <a:t>		b.	María cerró </a:t>
            </a:r>
            <a:r>
              <a:rPr lang="es-ES" u="sng" dirty="0" smtClean="0"/>
              <a:t>la ventana</a:t>
            </a:r>
          </a:p>
          <a:p>
            <a:pPr>
              <a:buFont typeface="Arial" charset="0"/>
              <a:buNone/>
              <a:defRPr/>
            </a:pPr>
            <a:r>
              <a:rPr lang="es-ES" dirty="0" smtClean="0"/>
              <a:t>	</a:t>
            </a:r>
            <a:r>
              <a:rPr lang="es-ES" cap="small" dirty="0" smtClean="0"/>
              <a:t>		             		</a:t>
            </a:r>
            <a:r>
              <a:rPr lang="es-ES" b="1" cap="small" dirty="0" err="1" smtClean="0">
                <a:solidFill>
                  <a:srgbClr val="1F0BB5"/>
                </a:solidFill>
              </a:rPr>
              <a:t>cd</a:t>
            </a:r>
            <a:endParaRPr lang="es-ES" b="1" dirty="0" smtClean="0">
              <a:solidFill>
                <a:srgbClr val="1F0BB5"/>
              </a:solidFill>
            </a:endParaRPr>
          </a:p>
          <a:p>
            <a:pPr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b="1" dirty="0" smtClean="0"/>
              <a:t>Las funciones informativas</a:t>
            </a:r>
            <a:endParaRPr lang="es-E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Distinciones:</a:t>
            </a:r>
          </a:p>
          <a:p>
            <a:pPr>
              <a:buNone/>
            </a:pPr>
            <a:endParaRPr lang="es-ES" dirty="0" smtClean="0"/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Información dada / información nueva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Tema / Rema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Información contrastiva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Definido / indefinido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Específico / inespecífico / genérico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b="1" dirty="0" smtClean="0"/>
              <a:t>Las funciones informativas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s-ES" sz="2400" dirty="0" smtClean="0"/>
              <a:t>[…] por ejemplo / para  fin de año /  </a:t>
            </a:r>
            <a:r>
              <a:rPr lang="es-ES" sz="2400" u="sng" dirty="0" smtClean="0"/>
              <a:t>él </a:t>
            </a:r>
            <a:r>
              <a:rPr lang="es-ES" sz="2400" dirty="0" smtClean="0"/>
              <a:t>es el que manda /</a:t>
            </a:r>
            <a:r>
              <a:rPr lang="es-ES" sz="2400" u="sng" dirty="0" smtClean="0"/>
              <a:t> yo</a:t>
            </a:r>
            <a:r>
              <a:rPr lang="es-ES" sz="2400" dirty="0" smtClean="0"/>
              <a:t> soy la que</a:t>
            </a:r>
          </a:p>
          <a:p>
            <a:pPr>
              <a:buNone/>
            </a:pPr>
            <a:r>
              <a:rPr lang="es-ES" sz="2400" dirty="0" smtClean="0"/>
              <a:t>				</a:t>
            </a:r>
            <a:r>
              <a:rPr lang="es-ES" sz="2400" b="1" dirty="0" smtClean="0">
                <a:solidFill>
                  <a:srgbClr val="1F0BB5"/>
                </a:solidFill>
              </a:rPr>
              <a:t>              </a:t>
            </a:r>
            <a:r>
              <a:rPr lang="es-ES" sz="2400" b="1" cap="small" dirty="0" smtClean="0">
                <a:solidFill>
                  <a:srgbClr val="1F0BB5"/>
                </a:solidFill>
              </a:rPr>
              <a:t> </a:t>
            </a:r>
            <a:r>
              <a:rPr lang="es-ES" sz="2400" b="1" cap="small" dirty="0" err="1" smtClean="0">
                <a:solidFill>
                  <a:srgbClr val="1F0BB5"/>
                </a:solidFill>
              </a:rPr>
              <a:t>inf</a:t>
            </a:r>
            <a:r>
              <a:rPr lang="es-ES" sz="2400" b="1" cap="small" dirty="0" smtClean="0">
                <a:solidFill>
                  <a:srgbClr val="1F0BB5"/>
                </a:solidFill>
              </a:rPr>
              <a:t>. contrastiva	   </a:t>
            </a:r>
            <a:r>
              <a:rPr lang="es-ES" sz="2400" b="1" cap="small" dirty="0" err="1" smtClean="0">
                <a:solidFill>
                  <a:srgbClr val="1F0BB5"/>
                </a:solidFill>
              </a:rPr>
              <a:t>inf</a:t>
            </a:r>
            <a:r>
              <a:rPr lang="es-ES" sz="2400" b="1" cap="small" dirty="0" smtClean="0">
                <a:solidFill>
                  <a:srgbClr val="1F0BB5"/>
                </a:solidFill>
              </a:rPr>
              <a:t>. contrastiva</a:t>
            </a:r>
            <a:r>
              <a:rPr lang="es-ES" sz="2400" cap="small" dirty="0" smtClean="0"/>
              <a:t>	</a:t>
            </a:r>
            <a:endParaRPr lang="es-ES" sz="2400" dirty="0" smtClean="0"/>
          </a:p>
          <a:p>
            <a:pPr>
              <a:lnSpc>
                <a:spcPct val="150000"/>
              </a:lnSpc>
              <a:buNone/>
            </a:pPr>
            <a:r>
              <a:rPr lang="es-ES" sz="2400" dirty="0" smtClean="0"/>
              <a:t>hago / pero  </a:t>
            </a:r>
            <a:r>
              <a:rPr lang="es-ES" sz="2400" u="sng" dirty="0" smtClean="0"/>
              <a:t>lo  </a:t>
            </a:r>
            <a:r>
              <a:rPr lang="es-ES" sz="2400" dirty="0" smtClean="0"/>
              <a:t>hacemos </a:t>
            </a:r>
            <a:r>
              <a:rPr lang="es-ES" sz="2400" u="sng" dirty="0" smtClean="0"/>
              <a:t>entre los dos</a:t>
            </a:r>
            <a:r>
              <a:rPr lang="es-ES" sz="2400" dirty="0" smtClean="0"/>
              <a:t> / siempre / sí /</a:t>
            </a:r>
          </a:p>
          <a:p>
            <a:pPr>
              <a:buNone/>
            </a:pPr>
            <a:r>
              <a:rPr lang="es-ES" sz="2400" b="1" dirty="0" smtClean="0">
                <a:solidFill>
                  <a:srgbClr val="1F0BB5"/>
                </a:solidFill>
              </a:rPr>
              <a:t>                     </a:t>
            </a:r>
            <a:r>
              <a:rPr lang="es-ES" sz="2400" b="1" cap="small" dirty="0" err="1" smtClean="0">
                <a:solidFill>
                  <a:srgbClr val="1F0BB5"/>
                </a:solidFill>
              </a:rPr>
              <a:t>inf</a:t>
            </a:r>
            <a:r>
              <a:rPr lang="es-ES" sz="2400" b="1" cap="small" dirty="0" smtClean="0">
                <a:solidFill>
                  <a:srgbClr val="1F0BB5"/>
                </a:solidFill>
              </a:rPr>
              <a:t>. dada</a:t>
            </a:r>
            <a:r>
              <a:rPr lang="es-ES" sz="2400" b="1" dirty="0" smtClean="0">
                <a:solidFill>
                  <a:srgbClr val="1F0BB5"/>
                </a:solidFill>
              </a:rPr>
              <a:t>          </a:t>
            </a:r>
            <a:r>
              <a:rPr lang="es-ES" sz="2400" b="1" cap="small" dirty="0" err="1" smtClean="0">
                <a:solidFill>
                  <a:srgbClr val="1F0BB5"/>
                </a:solidFill>
              </a:rPr>
              <a:t>inf</a:t>
            </a:r>
            <a:r>
              <a:rPr lang="es-ES" sz="2400" b="1" cap="small" dirty="0" smtClean="0">
                <a:solidFill>
                  <a:srgbClr val="1F0BB5"/>
                </a:solidFill>
              </a:rPr>
              <a:t>. nueva</a:t>
            </a:r>
            <a:r>
              <a:rPr lang="es-ES" sz="2400" b="1" dirty="0" smtClean="0">
                <a:solidFill>
                  <a:srgbClr val="1F0BB5"/>
                </a:solidFill>
              </a:rPr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s-ES" sz="2400" dirty="0" smtClean="0"/>
              <a:t>nos gusta mucho / cocinamos mucho los fines de semana /</a:t>
            </a:r>
          </a:p>
          <a:p>
            <a:pPr>
              <a:lnSpc>
                <a:spcPct val="150000"/>
              </a:lnSpc>
              <a:buNone/>
            </a:pPr>
            <a:r>
              <a:rPr lang="es-ES" sz="2400" u="sng" dirty="0" smtClean="0"/>
              <a:t>nosotros</a:t>
            </a:r>
            <a:r>
              <a:rPr lang="es-ES" sz="2400" dirty="0" smtClean="0"/>
              <a:t> </a:t>
            </a:r>
            <a:r>
              <a:rPr lang="es-ES" sz="2400" u="sng" dirty="0" smtClean="0"/>
              <a:t>tenemos una chica que trabaja  / aquí</a:t>
            </a:r>
            <a:r>
              <a:rPr lang="es-ES" sz="2400" dirty="0" smtClean="0"/>
              <a:t> / […] (SCOM_M13_008)</a:t>
            </a:r>
          </a:p>
          <a:p>
            <a:pPr>
              <a:buNone/>
            </a:pPr>
            <a:r>
              <a:rPr lang="es-ES" sz="2400" b="1" cap="small" dirty="0" smtClean="0">
                <a:solidFill>
                  <a:srgbClr val="1F0BB5"/>
                </a:solidFill>
              </a:rPr>
              <a:t>    tema	    		rema</a:t>
            </a:r>
            <a:endParaRPr lang="es-ES" sz="2400" b="1" dirty="0" smtClean="0">
              <a:solidFill>
                <a:srgbClr val="1F0BB5"/>
              </a:solidFill>
            </a:endParaRP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4000" dirty="0" smtClean="0"/>
              <a:t>Índice</a:t>
            </a:r>
            <a:br>
              <a:rPr lang="es-ES" sz="4000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79388" y="1557338"/>
            <a:ext cx="8686800" cy="47513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1. </a:t>
            </a:r>
            <a:r>
              <a:rPr lang="es-ES" dirty="0"/>
              <a:t>El análisis sintáctico </a:t>
            </a:r>
            <a:endParaRPr lang="es-E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/>
              <a:t>	</a:t>
            </a:r>
            <a:r>
              <a:rPr lang="es-ES" sz="2800" dirty="0" smtClean="0"/>
              <a:t>1.1. </a:t>
            </a:r>
            <a:r>
              <a:rPr lang="es-ES" sz="2800" dirty="0"/>
              <a:t>La estructura de constituyentes </a:t>
            </a:r>
            <a:endParaRPr lang="es-ES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/>
              <a:t>	1.2</a:t>
            </a:r>
            <a:r>
              <a:rPr lang="es-ES" sz="2800" dirty="0"/>
              <a:t>. Información categorial e información </a:t>
            </a:r>
            <a:r>
              <a:rPr lang="es-ES" sz="2800" dirty="0" smtClean="0"/>
              <a:t>		funcional </a:t>
            </a:r>
            <a:endParaRPr lang="es-ES" sz="2800" dirty="0"/>
          </a:p>
          <a:p>
            <a:pPr marL="989013" indent="-6286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/>
              <a:t>1.3</a:t>
            </a:r>
            <a:r>
              <a:rPr lang="es-ES" sz="2800" dirty="0"/>
              <a:t>. Funciones sintácticas y formas de realización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b="1" dirty="0" smtClean="0">
                <a:solidFill>
                  <a:srgbClr val="1F0BB5"/>
                </a:solidFill>
              </a:rPr>
              <a:t>	1.4</a:t>
            </a:r>
            <a:r>
              <a:rPr lang="es-ES" sz="2800" b="1" dirty="0">
                <a:solidFill>
                  <a:srgbClr val="1F0BB5"/>
                </a:solidFill>
              </a:rPr>
              <a:t>. Orden de constituyentes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2</a:t>
            </a:r>
            <a:r>
              <a:rPr lang="es-ES" dirty="0"/>
              <a:t>. Unidades sintácticas y unidades del discurso. El enunciado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200" dirty="0" smtClean="0"/>
              <a:t>1.4. Orden de constituyentes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997152"/>
          </a:xfrm>
        </p:spPr>
        <p:txBody>
          <a:bodyPr/>
          <a:lstStyle/>
          <a:p>
            <a:pPr>
              <a:buNone/>
            </a:pPr>
            <a:r>
              <a:rPr lang="es-ES" sz="2800" dirty="0" smtClean="0"/>
              <a:t>(27) 	</a:t>
            </a:r>
          </a:p>
          <a:p>
            <a:pPr marL="896938" lvl="1" indent="-361950">
              <a:buNone/>
            </a:pPr>
            <a:r>
              <a:rPr lang="es-ES" dirty="0" smtClean="0"/>
              <a:t>a. 	El fiscal enviará mañana su informe a la jueza</a:t>
            </a:r>
          </a:p>
          <a:p>
            <a:pPr marL="896938" lvl="1" indent="-361950">
              <a:buNone/>
            </a:pPr>
            <a:r>
              <a:rPr lang="es-ES" dirty="0" smtClean="0"/>
              <a:t>b. 	A la jueza (le) enviará mañana el fiscal su informe</a:t>
            </a:r>
          </a:p>
          <a:p>
            <a:pPr marL="896938" lvl="1" indent="-361950">
              <a:buNone/>
            </a:pPr>
            <a:r>
              <a:rPr lang="es-ES" dirty="0" smtClean="0"/>
              <a:t>c. 	Mañana enviará el fiscal su informe a la jueza</a:t>
            </a:r>
          </a:p>
          <a:p>
            <a:pPr marL="1049338" lvl="1" indent="-514350">
              <a:buAutoNum type="alphaLcPeriod" startAt="4"/>
            </a:pPr>
            <a:r>
              <a:rPr lang="es-ES" dirty="0" smtClean="0"/>
              <a:t>Enviará el fiscal mañana su informe a la jueza</a:t>
            </a:r>
          </a:p>
          <a:p>
            <a:pPr marL="1049338" lvl="1" indent="-514350">
              <a:buAutoNum type="alphaLcPeriod" startAt="4"/>
            </a:pPr>
            <a:r>
              <a:rPr lang="es-ES" dirty="0" smtClean="0"/>
              <a:t>Su informe mañana el fiscal a la jueza enviará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dirty="0" smtClean="0"/>
              <a:t>1.4. Orden de constituyentes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sz="3000" dirty="0" smtClean="0"/>
              <a:t>(29)	De este, pues, formidable de la tierra </a:t>
            </a:r>
            <a:br>
              <a:rPr lang="es-ES" sz="3000" dirty="0" smtClean="0"/>
            </a:br>
            <a:r>
              <a:rPr lang="es-ES" sz="3000" dirty="0" smtClean="0"/>
              <a:t>	Bostezo, el melancólico vacío </a:t>
            </a:r>
            <a:br>
              <a:rPr lang="es-ES" sz="3000" dirty="0" smtClean="0"/>
            </a:br>
            <a:r>
              <a:rPr lang="es-ES" sz="3000" dirty="0" smtClean="0"/>
              <a:t>	A Polifemo, horror de aquella sierra, </a:t>
            </a:r>
            <a:br>
              <a:rPr lang="es-ES" sz="3000" dirty="0" smtClean="0"/>
            </a:br>
            <a:r>
              <a:rPr lang="es-ES" sz="3000" dirty="0" smtClean="0"/>
              <a:t>	Bárbara choza es, albergue umbrío </a:t>
            </a:r>
            <a:br>
              <a:rPr lang="es-ES" sz="3000" dirty="0" smtClean="0"/>
            </a:br>
            <a:r>
              <a:rPr lang="es-ES" sz="3000" dirty="0" smtClean="0"/>
              <a:t>	Y redil espacioso donde encierra </a:t>
            </a:r>
            <a:br>
              <a:rPr lang="es-ES" sz="3000" dirty="0" smtClean="0"/>
            </a:br>
            <a:r>
              <a:rPr lang="es-ES" sz="3000" dirty="0" smtClean="0"/>
              <a:t>	Cuanto las cumbres ásperas cabrío, </a:t>
            </a:r>
            <a:br>
              <a:rPr lang="es-ES" sz="3000" dirty="0" smtClean="0"/>
            </a:br>
            <a:r>
              <a:rPr lang="es-ES" sz="3000" dirty="0" smtClean="0"/>
              <a:t>	De los montes esconde: copia bella </a:t>
            </a:r>
            <a:br>
              <a:rPr lang="es-ES" sz="3000" dirty="0" smtClean="0"/>
            </a:br>
            <a:r>
              <a:rPr lang="es-ES" sz="3000" dirty="0" smtClean="0"/>
              <a:t>	Que un silbo junta y un peñasco sella.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628800"/>
            <a:ext cx="8964488" cy="4453955"/>
          </a:xfrm>
        </p:spPr>
        <p:txBody>
          <a:bodyPr/>
          <a:lstStyle/>
          <a:p>
            <a:pPr>
              <a:buNone/>
            </a:pPr>
            <a:endParaRPr lang="en-US" sz="2200" b="1" dirty="0" smtClean="0"/>
          </a:p>
          <a:p>
            <a:pPr>
              <a:buNone/>
            </a:pPr>
            <a:endParaRPr lang="en-US" sz="2200" b="1" dirty="0" smtClean="0"/>
          </a:p>
          <a:p>
            <a:pPr>
              <a:buNone/>
            </a:pPr>
            <a:r>
              <a:rPr lang="es-ES" sz="2400" dirty="0" smtClean="0"/>
              <a:t>La	 dependienta     sorprendió      al (</a:t>
            </a:r>
            <a:r>
              <a:rPr lang="es-ES" sz="2400" dirty="0" err="1" smtClean="0"/>
              <a:t>a+el</a:t>
            </a:r>
            <a:r>
              <a:rPr lang="es-ES" sz="2400" dirty="0" smtClean="0"/>
              <a:t>)	ladrón  de   diccionarios</a:t>
            </a:r>
          </a:p>
          <a:p>
            <a:pPr>
              <a:buNone/>
            </a:pPr>
            <a:r>
              <a:rPr lang="es-ES" sz="2400" dirty="0" smtClean="0"/>
              <a:t>La	 dependienta        pegó	      al (</a:t>
            </a:r>
            <a:r>
              <a:rPr lang="es-ES" sz="2400" dirty="0" err="1" smtClean="0"/>
              <a:t>a+el</a:t>
            </a:r>
            <a:r>
              <a:rPr lang="es-ES" sz="2400" dirty="0" smtClean="0"/>
              <a:t>) 	ladrón   de   repente*</a:t>
            </a:r>
          </a:p>
          <a:p>
            <a:pPr>
              <a:buNone/>
            </a:pPr>
            <a:r>
              <a:rPr lang="es-ES" sz="2400" dirty="0" smtClean="0"/>
              <a:t>La dependienta         fue	   a	la   	librería  en   chanclas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endParaRPr lang="es-ES" sz="2400" b="1" dirty="0" smtClean="0"/>
          </a:p>
          <a:p>
            <a:pPr>
              <a:buNone/>
            </a:pPr>
            <a:r>
              <a:rPr lang="en-US" sz="2400" b="1" dirty="0" smtClean="0"/>
              <a:t>							 		</a:t>
            </a:r>
          </a:p>
          <a:p>
            <a:pPr>
              <a:buNone/>
            </a:pPr>
            <a:endParaRPr lang="es-ES" sz="2400" dirty="0"/>
          </a:p>
        </p:txBody>
      </p:sp>
      <p:sp>
        <p:nvSpPr>
          <p:cNvPr id="8" name="7 Flecha abajo"/>
          <p:cNvSpPr/>
          <p:nvPr/>
        </p:nvSpPr>
        <p:spPr>
          <a:xfrm>
            <a:off x="4860032" y="3717032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Flecha abajo"/>
          <p:cNvSpPr/>
          <p:nvPr/>
        </p:nvSpPr>
        <p:spPr>
          <a:xfrm>
            <a:off x="7596336" y="3717032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abajo"/>
          <p:cNvSpPr/>
          <p:nvPr/>
        </p:nvSpPr>
        <p:spPr>
          <a:xfrm>
            <a:off x="5940152" y="3717032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Flecha abajo"/>
          <p:cNvSpPr/>
          <p:nvPr/>
        </p:nvSpPr>
        <p:spPr>
          <a:xfrm>
            <a:off x="6876256" y="3717032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Flecha abajo"/>
          <p:cNvSpPr/>
          <p:nvPr/>
        </p:nvSpPr>
        <p:spPr>
          <a:xfrm>
            <a:off x="395536" y="3717032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Flecha abajo"/>
          <p:cNvSpPr/>
          <p:nvPr/>
        </p:nvSpPr>
        <p:spPr>
          <a:xfrm>
            <a:off x="1331640" y="3717032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Flecha abajo"/>
          <p:cNvSpPr/>
          <p:nvPr/>
        </p:nvSpPr>
        <p:spPr>
          <a:xfrm>
            <a:off x="2915816" y="3717032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Flecha abajo"/>
          <p:cNvSpPr/>
          <p:nvPr/>
        </p:nvSpPr>
        <p:spPr>
          <a:xfrm>
            <a:off x="4139952" y="3717032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Rectángulo"/>
          <p:cNvSpPr/>
          <p:nvPr/>
        </p:nvSpPr>
        <p:spPr>
          <a:xfrm>
            <a:off x="0" y="4581128"/>
            <a:ext cx="864096" cy="576064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Art</a:t>
            </a:r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1043608" y="4581128"/>
            <a:ext cx="864096" cy="576064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Sust</a:t>
            </a:r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2483768" y="4581128"/>
            <a:ext cx="864096" cy="576064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Verbo</a:t>
            </a:r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3779912" y="4581128"/>
            <a:ext cx="864096" cy="576064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Prep</a:t>
            </a:r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4644008" y="4584982"/>
            <a:ext cx="864096" cy="576064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Art</a:t>
            </a:r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5724128" y="4581128"/>
            <a:ext cx="864096" cy="576064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Sust</a:t>
            </a:r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6660232" y="4581128"/>
            <a:ext cx="864096" cy="576064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Prep</a:t>
            </a:r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7452320" y="4581128"/>
            <a:ext cx="864096" cy="576064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Sust</a:t>
            </a:r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eaLnBrk="1" hangingPunct="1"/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>1.4. Orden de constituyentes</a:t>
            </a:r>
            <a:br>
              <a:rPr lang="es-ES" sz="3200" dirty="0" smtClean="0"/>
            </a:br>
            <a:endParaRPr lang="es-ES" sz="3200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340768"/>
            <a:ext cx="8686800" cy="4857403"/>
          </a:xfrm>
        </p:spPr>
        <p:txBody>
          <a:bodyPr/>
          <a:lstStyle/>
          <a:p>
            <a:pPr marL="85725" indent="-85725" eaLnBrk="1" hangingPunct="1">
              <a:buNone/>
              <a:defRPr/>
            </a:pPr>
            <a:endParaRPr lang="es-ES" sz="2800" b="1" dirty="0" smtClean="0"/>
          </a:p>
          <a:p>
            <a:pPr marL="85725" indent="-85725" eaLnBrk="1" hangingPunct="1">
              <a:buNone/>
              <a:defRPr/>
            </a:pPr>
            <a:r>
              <a:rPr lang="es-ES" sz="2800" b="1" dirty="0" smtClean="0"/>
              <a:t>Diferencias secuenciales con repercusiones  gramaticales</a:t>
            </a:r>
          </a:p>
          <a:p>
            <a:pPr marL="85725" indent="-85725" eaLnBrk="1" hangingPunct="1">
              <a:buNone/>
              <a:defRPr/>
            </a:pPr>
            <a:endParaRPr lang="es-ES" sz="2800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(31)	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		a.	Esperaba una cierta respuesta / Esperaba 		una respuesta cierta</a:t>
            </a:r>
          </a:p>
          <a:p>
            <a:pPr marL="981075" indent="-981075" eaLnBrk="1" hangingPunct="1">
              <a:buFont typeface="Arial" charset="0"/>
              <a:buNone/>
              <a:defRPr/>
            </a:pPr>
            <a:r>
              <a:rPr lang="es-ES" sz="2800" dirty="0" smtClean="0"/>
              <a:t>	b.	Alquilé el piso amueblado</a:t>
            </a:r>
            <a:r>
              <a:rPr lang="es-ES" sz="2800" cap="small" dirty="0" smtClean="0"/>
              <a:t> /</a:t>
            </a:r>
            <a:r>
              <a:rPr lang="es-ES" sz="2800" dirty="0" smtClean="0"/>
              <a:t>  Alquilé amueblado el piso			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s-ES" sz="3200" dirty="0" smtClean="0"/>
              <a:t>1.4. Orden de constituyentes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925144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s-ES" sz="2800" b="1" dirty="0" smtClean="0"/>
              <a:t>Diferencias secuenciales con repercusiones  gramaticales</a:t>
            </a:r>
          </a:p>
          <a:p>
            <a:pPr eaLnBrk="1" hangingPunct="1">
              <a:buFont typeface="Arial" charset="0"/>
              <a:buNone/>
              <a:defRPr/>
            </a:pPr>
            <a:endParaRPr lang="es-ES" sz="2400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s-ES" sz="2400" dirty="0" smtClean="0"/>
              <a:t>(32)		</a:t>
            </a:r>
            <a:r>
              <a:rPr lang="es-ES" sz="2400" b="1" cap="small" dirty="0" err="1" smtClean="0"/>
              <a:t>suj–pred</a:t>
            </a:r>
            <a:r>
              <a:rPr lang="es-ES" sz="2400" b="1" cap="small" dirty="0" smtClean="0"/>
              <a:t>	/ </a:t>
            </a:r>
            <a:r>
              <a:rPr lang="es-ES" sz="2400" b="1" cap="small" dirty="0" err="1" smtClean="0"/>
              <a:t>pred–cdir</a:t>
            </a:r>
            <a:endParaRPr lang="es-ES" sz="2400" b="1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s-ES" sz="2400" dirty="0" smtClean="0"/>
              <a:t>	a. 	Las puertas (se) abren / Abren las puertas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400" dirty="0" smtClean="0"/>
              <a:t>	b.	El agua hierve               / Hierve el agua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400" dirty="0" smtClean="0"/>
              <a:t> 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400" dirty="0" smtClean="0"/>
              <a:t>(33)	</a:t>
            </a:r>
            <a:r>
              <a:rPr lang="es-ES" sz="2400" b="1" cap="small" dirty="0" smtClean="0"/>
              <a:t>intercambio de funciones sintácticas</a:t>
            </a:r>
            <a:endParaRPr lang="es-ES" sz="2400" b="1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s-ES" sz="2400" dirty="0" smtClean="0"/>
              <a:t>	a.	El público abucheó al ministro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400" dirty="0" smtClean="0"/>
              <a:t>	b.	El ministro abucheó al público</a:t>
            </a:r>
          </a:p>
          <a:p>
            <a:pPr eaLnBrk="1" hangingPunct="1">
              <a:buFont typeface="Arial" charset="0"/>
              <a:buNone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 anchor="t">
            <a:normAutofit fontScale="90000"/>
          </a:bodyPr>
          <a:lstStyle/>
          <a:p>
            <a:pPr algn="l"/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600" dirty="0" smtClean="0"/>
              <a:t>1.4. Orden de constituyentes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484784"/>
            <a:ext cx="8640960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800" b="1" dirty="0" smtClean="0"/>
              <a:t>Diferencias secuenciales con repercusiones informativas</a:t>
            </a:r>
          </a:p>
          <a:p>
            <a:pPr>
              <a:buNone/>
            </a:pPr>
            <a:endParaRPr lang="es-ES" sz="2800" dirty="0" smtClean="0"/>
          </a:p>
          <a:p>
            <a:pPr>
              <a:buNone/>
            </a:pPr>
            <a:r>
              <a:rPr lang="es-ES" sz="2800" dirty="0" smtClean="0"/>
              <a:t>(34)	</a:t>
            </a:r>
          </a:p>
          <a:p>
            <a:pPr>
              <a:buNone/>
            </a:pPr>
            <a:r>
              <a:rPr lang="es-ES" sz="2800" dirty="0" smtClean="0"/>
              <a:t>	a	</a:t>
            </a:r>
            <a:r>
              <a:rPr lang="es-ES" sz="2800" i="1" dirty="0" smtClean="0"/>
              <a:t>María</a:t>
            </a:r>
            <a:r>
              <a:rPr lang="es-ES" sz="2800" dirty="0" smtClean="0"/>
              <a:t> </a:t>
            </a:r>
            <a:r>
              <a:rPr lang="es-ES" sz="2800" cap="small" baseline="-25000" dirty="0" smtClean="0"/>
              <a:t>tema no marcado</a:t>
            </a:r>
            <a:r>
              <a:rPr lang="es-ES" sz="2800" dirty="0" smtClean="0"/>
              <a:t> quiere esa bicicleta </a:t>
            </a:r>
          </a:p>
          <a:p>
            <a:pPr>
              <a:buNone/>
            </a:pPr>
            <a:r>
              <a:rPr lang="es-ES" sz="2800" dirty="0" smtClean="0"/>
              <a:t>	b.	</a:t>
            </a:r>
            <a:r>
              <a:rPr lang="es-ES" sz="2800" b="1" dirty="0" smtClean="0"/>
              <a:t>Esa bicicleta</a:t>
            </a:r>
            <a:r>
              <a:rPr lang="es-ES" sz="2800" dirty="0" smtClean="0"/>
              <a:t> quiere María</a:t>
            </a:r>
          </a:p>
          <a:p>
            <a:pPr>
              <a:buNone/>
            </a:pPr>
            <a:r>
              <a:rPr lang="es-ES" sz="2800" dirty="0" smtClean="0"/>
              <a:t>	c.	</a:t>
            </a:r>
            <a:r>
              <a:rPr lang="es-ES" sz="2800" i="1" dirty="0" smtClean="0"/>
              <a:t>Esa bicicleta</a:t>
            </a:r>
            <a:r>
              <a:rPr lang="es-ES" sz="2800" cap="small" baseline="-25000" dirty="0" smtClean="0"/>
              <a:t> tema marcado</a:t>
            </a:r>
            <a:r>
              <a:rPr lang="es-ES" sz="2800" dirty="0" smtClean="0"/>
              <a:t> </a:t>
            </a:r>
            <a:r>
              <a:rPr lang="es-ES" sz="2800" i="1" dirty="0" smtClean="0"/>
              <a:t>la</a:t>
            </a:r>
            <a:r>
              <a:rPr lang="es-ES" sz="2800" dirty="0" smtClean="0"/>
              <a:t> quiere María</a:t>
            </a:r>
          </a:p>
          <a:p>
            <a:pPr>
              <a:buNone/>
            </a:pPr>
            <a:r>
              <a:rPr lang="es-ES" sz="2800" dirty="0" smtClean="0"/>
              <a:t>	d.	? Esa bicicleta María quiere</a:t>
            </a:r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dirty="0" smtClean="0"/>
              <a:t>1.4. Orden de constituyentes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2800" dirty="0" smtClean="0"/>
              <a:t>(35)</a:t>
            </a:r>
          </a:p>
          <a:p>
            <a:pPr>
              <a:buNone/>
            </a:pPr>
            <a:r>
              <a:rPr lang="es-ES" sz="2800" dirty="0" smtClean="0"/>
              <a:t>	a.	</a:t>
            </a:r>
            <a:r>
              <a:rPr lang="es-ES" sz="2800" i="1" dirty="0" smtClean="0"/>
              <a:t>Pedro</a:t>
            </a:r>
            <a:r>
              <a:rPr lang="es-ES" sz="2800" dirty="0" smtClean="0"/>
              <a:t> </a:t>
            </a:r>
            <a:r>
              <a:rPr lang="es-ES" sz="2800" cap="small" baseline="-25000" dirty="0" smtClean="0"/>
              <a:t>tema no marcado</a:t>
            </a:r>
            <a:r>
              <a:rPr lang="es-ES" sz="2800" dirty="0" smtClean="0"/>
              <a:t> cuida de los enfermos del hospital</a:t>
            </a:r>
          </a:p>
          <a:p>
            <a:pPr>
              <a:buNone/>
            </a:pPr>
            <a:r>
              <a:rPr lang="es-ES" sz="2800" dirty="0" smtClean="0"/>
              <a:t>	b.	</a:t>
            </a:r>
            <a:r>
              <a:rPr lang="es-ES" sz="2800" i="1" dirty="0" smtClean="0"/>
              <a:t>De los enfermos del hospital</a:t>
            </a:r>
            <a:r>
              <a:rPr lang="es-ES" sz="2800" dirty="0" smtClean="0"/>
              <a:t> </a:t>
            </a:r>
            <a:r>
              <a:rPr lang="es-ES" sz="2800" cap="small" baseline="-25000" dirty="0" smtClean="0"/>
              <a:t>tema marcado</a:t>
            </a:r>
            <a:r>
              <a:rPr lang="es-ES" sz="2800" dirty="0" smtClean="0"/>
              <a:t>  cuida Pedro</a:t>
            </a:r>
          </a:p>
          <a:p>
            <a:pPr>
              <a:buNone/>
            </a:pPr>
            <a:r>
              <a:rPr lang="es-ES" sz="2800" dirty="0" smtClean="0"/>
              <a:t>	c.	</a:t>
            </a:r>
            <a:r>
              <a:rPr lang="es-ES" sz="2800" i="1" dirty="0" smtClean="0"/>
              <a:t>Pedro</a:t>
            </a:r>
            <a:r>
              <a:rPr lang="es-ES" sz="2800" dirty="0" smtClean="0"/>
              <a:t> </a:t>
            </a:r>
            <a:r>
              <a:rPr lang="es-ES" sz="2800" cap="small" baseline="-25000" dirty="0" smtClean="0"/>
              <a:t>tema no marcado</a:t>
            </a:r>
            <a:r>
              <a:rPr lang="es-ES" sz="2800" dirty="0" smtClean="0"/>
              <a:t> sabe de música clásica</a:t>
            </a:r>
          </a:p>
          <a:p>
            <a:pPr>
              <a:buNone/>
            </a:pPr>
            <a:r>
              <a:rPr lang="es-ES" sz="2800" dirty="0" smtClean="0"/>
              <a:t>	d.	</a:t>
            </a:r>
            <a:r>
              <a:rPr lang="es-ES" sz="2800" i="1" dirty="0" smtClean="0"/>
              <a:t>De música clásica</a:t>
            </a:r>
            <a:r>
              <a:rPr lang="es-ES" sz="2800" dirty="0" smtClean="0"/>
              <a:t> </a:t>
            </a:r>
            <a:r>
              <a:rPr lang="es-ES_tradnl" sz="2800" cap="small" baseline="-25000" dirty="0" smtClean="0"/>
              <a:t>tema marcado</a:t>
            </a:r>
            <a:r>
              <a:rPr lang="es-ES_tradnl" sz="2800" dirty="0" smtClean="0"/>
              <a:t>  </a:t>
            </a:r>
            <a:r>
              <a:rPr lang="es-ES" sz="2800" dirty="0" err="1" smtClean="0"/>
              <a:t>sabePedro</a:t>
            </a:r>
            <a:endParaRPr lang="es-ES" sz="2800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200" dirty="0" smtClean="0"/>
              <a:t>1.4. Orden de constituyentes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4525963"/>
          </a:xfrm>
        </p:spPr>
        <p:txBody>
          <a:bodyPr/>
          <a:lstStyle/>
          <a:p>
            <a:pPr>
              <a:buNone/>
            </a:pPr>
            <a:r>
              <a:rPr lang="es-ES" sz="2800" dirty="0" smtClean="0"/>
              <a:t>(36)	a.	</a:t>
            </a:r>
            <a:r>
              <a:rPr lang="es-ES" sz="2800" i="1" dirty="0" smtClean="0"/>
              <a:t>A su examen</a:t>
            </a:r>
            <a:r>
              <a:rPr lang="es-ES" sz="2800" dirty="0" smtClean="0"/>
              <a:t> le faltan dos preguntas</a:t>
            </a:r>
          </a:p>
          <a:p>
            <a:pPr>
              <a:buNone/>
            </a:pPr>
            <a:r>
              <a:rPr lang="es-ES" sz="2800" dirty="0" smtClean="0"/>
              <a:t>		b.	?Dos preguntas le faltan a su examen</a:t>
            </a:r>
          </a:p>
          <a:p>
            <a:pPr>
              <a:buNone/>
            </a:pPr>
            <a:r>
              <a:rPr lang="es-ES" sz="2800" dirty="0" smtClean="0"/>
              <a:t>		c.	</a:t>
            </a:r>
            <a:r>
              <a:rPr lang="es-ES" sz="2800" i="1" dirty="0" smtClean="0"/>
              <a:t>Al jurado le</a:t>
            </a:r>
            <a:r>
              <a:rPr lang="es-ES" sz="2800" dirty="0" smtClean="0"/>
              <a:t> urge contactar con el escritor</a:t>
            </a:r>
          </a:p>
          <a:p>
            <a:pPr>
              <a:buNone/>
            </a:pPr>
            <a:r>
              <a:rPr lang="es-ES" sz="2800" dirty="0" smtClean="0"/>
              <a:t>		d.	?Contactar con el escritor le urge al jurado</a:t>
            </a:r>
          </a:p>
          <a:p>
            <a:pPr>
              <a:lnSpc>
                <a:spcPct val="150000"/>
              </a:lnSpc>
              <a:buNone/>
            </a:pPr>
            <a:r>
              <a:rPr lang="es-ES" sz="2800" dirty="0" smtClean="0"/>
              <a:t>(37)	a.	</a:t>
            </a:r>
            <a:r>
              <a:rPr lang="es-ES" sz="2800" i="1" dirty="0" smtClean="0"/>
              <a:t>Me</a:t>
            </a:r>
            <a:r>
              <a:rPr lang="es-ES" sz="2800" dirty="0" smtClean="0"/>
              <a:t> parece que Juan no vendrá</a:t>
            </a:r>
          </a:p>
          <a:p>
            <a:pPr>
              <a:buNone/>
            </a:pPr>
            <a:r>
              <a:rPr lang="es-ES" sz="2800" dirty="0" smtClean="0"/>
              <a:t>		b.	?? Que Juan no vendrá me parece</a:t>
            </a:r>
          </a:p>
          <a:p>
            <a:pPr>
              <a:buNone/>
            </a:pPr>
            <a:r>
              <a:rPr lang="es-ES" sz="2800" dirty="0" smtClean="0"/>
              <a:t>		c.	</a:t>
            </a:r>
            <a:r>
              <a:rPr lang="es-ES" sz="2800" i="1" dirty="0" smtClean="0"/>
              <a:t>Le</a:t>
            </a:r>
            <a:r>
              <a:rPr lang="es-ES" sz="2800" dirty="0" smtClean="0"/>
              <a:t> interesa que asistas</a:t>
            </a:r>
          </a:p>
          <a:p>
            <a:pPr>
              <a:buNone/>
            </a:pPr>
            <a:r>
              <a:rPr lang="es-ES" sz="2800" dirty="0" smtClean="0"/>
              <a:t>		d.	??Que asistas le interesa</a:t>
            </a:r>
          </a:p>
          <a:p>
            <a:pPr>
              <a:buNone/>
            </a:pPr>
            <a:endParaRPr lang="es-ES" sz="2800" dirty="0" smtClean="0"/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200" dirty="0" smtClean="0"/>
              <a:t>1.4. Orden de constituyentes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" sz="2800" dirty="0" smtClean="0"/>
              <a:t>(38)	</a:t>
            </a:r>
          </a:p>
          <a:p>
            <a:pPr>
              <a:buNone/>
            </a:pPr>
            <a:r>
              <a:rPr lang="es-ES" sz="2800" dirty="0" smtClean="0"/>
              <a:t>	</a:t>
            </a:r>
            <a:r>
              <a:rPr lang="es-ES" sz="3000" dirty="0" smtClean="0"/>
              <a:t>a.	</a:t>
            </a:r>
            <a:r>
              <a:rPr lang="es-ES" sz="3000" i="1" dirty="0" smtClean="0"/>
              <a:t>Arturo</a:t>
            </a:r>
            <a:r>
              <a:rPr lang="es-ES" sz="3000" dirty="0" smtClean="0"/>
              <a:t> ha llegado</a:t>
            </a:r>
          </a:p>
          <a:p>
            <a:pPr>
              <a:buNone/>
            </a:pPr>
            <a:r>
              <a:rPr lang="es-ES" sz="3000" dirty="0" smtClean="0"/>
              <a:t>	b.	Ha llegado </a:t>
            </a:r>
            <a:r>
              <a:rPr lang="es-ES" sz="3000" i="1" dirty="0" smtClean="0"/>
              <a:t>Arturo</a:t>
            </a:r>
            <a:endParaRPr lang="es-ES" sz="3000" dirty="0" smtClean="0"/>
          </a:p>
          <a:p>
            <a:pPr>
              <a:buNone/>
            </a:pPr>
            <a:endParaRPr lang="es-ES" sz="3000" dirty="0" smtClean="0"/>
          </a:p>
          <a:p>
            <a:pPr>
              <a:buNone/>
            </a:pPr>
            <a:r>
              <a:rPr lang="es-ES" sz="3000" dirty="0" smtClean="0"/>
              <a:t>(39)	</a:t>
            </a:r>
          </a:p>
          <a:p>
            <a:pPr marL="896938" indent="-896938">
              <a:buNone/>
            </a:pPr>
            <a:r>
              <a:rPr lang="es-ES" sz="3000" dirty="0" smtClean="0"/>
              <a:t>    a.	Arrecia </a:t>
            </a:r>
            <a:r>
              <a:rPr lang="es-ES" sz="3000" i="1" dirty="0" smtClean="0"/>
              <a:t>la lluvia</a:t>
            </a:r>
            <a:endParaRPr lang="es-ES" sz="3000" dirty="0" smtClean="0"/>
          </a:p>
          <a:p>
            <a:pPr>
              <a:buNone/>
            </a:pPr>
            <a:r>
              <a:rPr lang="es-ES" sz="3000" dirty="0" smtClean="0"/>
              <a:t>	b.	Escasea </a:t>
            </a:r>
            <a:r>
              <a:rPr lang="es-ES" sz="3000" i="1" dirty="0" smtClean="0"/>
              <a:t>la aceituna</a:t>
            </a:r>
            <a:endParaRPr lang="es-ES" sz="3000" dirty="0" smtClean="0"/>
          </a:p>
          <a:p>
            <a:pPr>
              <a:buNone/>
            </a:pPr>
            <a:r>
              <a:rPr lang="es-ES" sz="3000" dirty="0" smtClean="0"/>
              <a:t>	c.	Resuenan </a:t>
            </a:r>
            <a:r>
              <a:rPr lang="es-ES" sz="3000" i="1" dirty="0" smtClean="0"/>
              <a:t>los tambores</a:t>
            </a:r>
            <a:endParaRPr lang="es-ES" sz="3000" dirty="0" smtClean="0"/>
          </a:p>
          <a:p>
            <a:pPr>
              <a:buNone/>
            </a:pPr>
            <a:r>
              <a:rPr lang="es-ES" sz="3000" dirty="0" smtClean="0"/>
              <a:t>	d.	Ha ocurrido </a:t>
            </a:r>
            <a:r>
              <a:rPr lang="es-ES" sz="3000" i="1" dirty="0" smtClean="0"/>
              <a:t>un accidente</a:t>
            </a:r>
            <a:r>
              <a:rPr lang="es-ES" sz="3000" dirty="0" smtClean="0"/>
              <a:t>	/ ?? Un accidente ha ocurrido		</a:t>
            </a:r>
            <a:endParaRPr lang="es-E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200" dirty="0" smtClean="0"/>
              <a:t>1.4.  Orden de constituyentes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752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600" dirty="0" smtClean="0"/>
              <a:t>(40)		SUJ-PRED</a:t>
            </a:r>
          </a:p>
          <a:p>
            <a:pPr lvl="1">
              <a:spcBef>
                <a:spcPts val="400"/>
              </a:spcBef>
              <a:buNone/>
            </a:pPr>
            <a:r>
              <a:rPr lang="es-ES" sz="2000" dirty="0" smtClean="0"/>
              <a:t>	a.	</a:t>
            </a:r>
            <a:r>
              <a:rPr lang="es-ES" sz="2000" i="1" dirty="0" smtClean="0"/>
              <a:t>Juana</a:t>
            </a:r>
            <a:r>
              <a:rPr lang="es-ES" sz="2000" dirty="0" smtClean="0"/>
              <a:t> trabaja	</a:t>
            </a:r>
          </a:p>
          <a:p>
            <a:pPr lvl="1">
              <a:spcBef>
                <a:spcPts val="400"/>
              </a:spcBef>
              <a:buNone/>
            </a:pPr>
            <a:r>
              <a:rPr lang="es-ES" sz="2000" dirty="0" smtClean="0"/>
              <a:t>	b.	</a:t>
            </a:r>
            <a:r>
              <a:rPr lang="es-ES" sz="2000" i="1" dirty="0" smtClean="0"/>
              <a:t>El recepcionista</a:t>
            </a:r>
            <a:r>
              <a:rPr lang="es-ES" sz="2000" dirty="0" smtClean="0"/>
              <a:t> sonríe</a:t>
            </a:r>
          </a:p>
          <a:p>
            <a:pPr lvl="1">
              <a:spcBef>
                <a:spcPts val="400"/>
              </a:spcBef>
              <a:buNone/>
            </a:pPr>
            <a:r>
              <a:rPr lang="es-ES" sz="2000" dirty="0" smtClean="0"/>
              <a:t>	c.	</a:t>
            </a:r>
            <a:r>
              <a:rPr lang="es-ES" sz="2000" i="1" dirty="0" smtClean="0"/>
              <a:t>El ministro</a:t>
            </a:r>
            <a:r>
              <a:rPr lang="es-ES" sz="2000" dirty="0" smtClean="0"/>
              <a:t> miente</a:t>
            </a:r>
          </a:p>
          <a:p>
            <a:pPr lvl="1">
              <a:spcBef>
                <a:spcPts val="400"/>
              </a:spcBef>
              <a:buNone/>
            </a:pPr>
            <a:r>
              <a:rPr lang="es-ES" sz="2000" dirty="0" smtClean="0"/>
              <a:t>	d. 	</a:t>
            </a:r>
            <a:r>
              <a:rPr lang="es-ES" sz="2000" i="1" dirty="0" smtClean="0"/>
              <a:t>Las parejas </a:t>
            </a:r>
            <a:r>
              <a:rPr lang="es-ES" sz="2000" dirty="0" smtClean="0"/>
              <a:t>bailan</a:t>
            </a:r>
          </a:p>
          <a:p>
            <a:pPr>
              <a:buNone/>
            </a:pPr>
            <a:r>
              <a:rPr lang="es-ES" sz="2600" dirty="0" smtClean="0"/>
              <a:t>(41)		PRED-SUJ</a:t>
            </a:r>
          </a:p>
          <a:p>
            <a:pPr lvl="1">
              <a:buNone/>
            </a:pPr>
            <a:r>
              <a:rPr lang="es-ES" sz="2000" dirty="0" smtClean="0"/>
              <a:t>	a.	Falta </a:t>
            </a:r>
            <a:r>
              <a:rPr lang="es-ES" sz="2000" i="1" dirty="0" smtClean="0"/>
              <a:t>café</a:t>
            </a:r>
            <a:endParaRPr lang="es-ES" sz="2000" dirty="0" smtClean="0"/>
          </a:p>
          <a:p>
            <a:pPr lvl="1">
              <a:buNone/>
            </a:pPr>
            <a:r>
              <a:rPr lang="es-ES" sz="2000" dirty="0" smtClean="0"/>
              <a:t>	b.	Cayó </a:t>
            </a:r>
            <a:r>
              <a:rPr lang="es-ES" sz="2000" i="1" dirty="0" smtClean="0"/>
              <a:t>granizo</a:t>
            </a:r>
            <a:endParaRPr lang="es-ES" sz="2000" dirty="0" smtClean="0"/>
          </a:p>
          <a:p>
            <a:pPr lvl="1">
              <a:buNone/>
            </a:pPr>
            <a:r>
              <a:rPr lang="es-ES" sz="2000" dirty="0" smtClean="0"/>
              <a:t>	c.	Han florecido </a:t>
            </a:r>
            <a:r>
              <a:rPr lang="es-ES" sz="2000" i="1" dirty="0" smtClean="0"/>
              <a:t>los cerezos</a:t>
            </a:r>
          </a:p>
          <a:p>
            <a:pPr lvl="1">
              <a:buNone/>
            </a:pPr>
            <a:r>
              <a:rPr lang="es-ES" sz="2000" dirty="0" smtClean="0"/>
              <a:t>	d.	Murieron </a:t>
            </a:r>
            <a:r>
              <a:rPr lang="es-ES" sz="2000" i="1" dirty="0" smtClean="0"/>
              <a:t>cinco niños</a:t>
            </a:r>
          </a:p>
          <a:p>
            <a:pPr>
              <a:buNone/>
            </a:pPr>
            <a:r>
              <a:rPr lang="es-ES" sz="2400" dirty="0" smtClean="0"/>
              <a:t>(42)	</a:t>
            </a:r>
            <a:r>
              <a:rPr lang="es-ES" sz="2000" dirty="0" smtClean="0"/>
              <a:t>a.	¿A quién ha llamado Juan?</a:t>
            </a:r>
          </a:p>
          <a:p>
            <a:pPr>
              <a:buNone/>
            </a:pPr>
            <a:r>
              <a:rPr lang="es-ES" sz="2000" dirty="0" smtClean="0"/>
              <a:t>		b.	*¿A quién Juan ha llamado?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>
              <a:defRPr/>
            </a:pPr>
            <a:r>
              <a:rPr lang="es-ES" sz="3600" cap="small" dirty="0" smtClean="0"/>
              <a:t/>
            </a:r>
            <a:br>
              <a:rPr lang="es-ES" sz="3600" cap="small" dirty="0" smtClean="0"/>
            </a:br>
            <a:r>
              <a:rPr lang="es-ES" sz="3600" cap="small" dirty="0" smtClean="0"/>
              <a:t>2. </a:t>
            </a:r>
            <a:r>
              <a:rPr lang="es-ES" sz="3600" dirty="0" smtClean="0"/>
              <a:t>Unidades sintácticas y unidades del discurso. El enunciado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>
            <a:normAutofit/>
          </a:bodyPr>
          <a:lstStyle/>
          <a:p>
            <a:pPr marL="0" indent="0">
              <a:buFont typeface="Arial" charset="0"/>
              <a:buNone/>
              <a:defRPr/>
            </a:pPr>
            <a:r>
              <a:rPr lang="es-ES" sz="2800" dirty="0" smtClean="0"/>
              <a:t>Llamaremos </a:t>
            </a:r>
            <a:r>
              <a:rPr lang="es-ES" sz="2800" b="1" dirty="0" smtClean="0"/>
              <a:t>enunciado</a:t>
            </a:r>
            <a:r>
              <a:rPr lang="es-ES" sz="2800" dirty="0" smtClean="0"/>
              <a:t> a todo fragmento o porción de texto que posea independencia sintáctica y autosuficiencia semántica.</a:t>
            </a:r>
          </a:p>
          <a:p>
            <a:pPr marL="0" indent="0">
              <a:buFont typeface="Arial" charset="0"/>
              <a:buNone/>
              <a:defRPr/>
            </a:pPr>
            <a:r>
              <a:rPr lang="es-ES" sz="2800" smtClean="0"/>
              <a:t>(43)</a:t>
            </a:r>
            <a:endParaRPr lang="es-ES" sz="2800" dirty="0" smtClean="0"/>
          </a:p>
          <a:p>
            <a:pPr marL="914400" lvl="1" indent="-457200">
              <a:buFont typeface="Arial" charset="0"/>
              <a:buAutoNum type="alphaLcPeriod"/>
              <a:defRPr/>
            </a:pPr>
            <a:r>
              <a:rPr lang="es-ES" dirty="0" smtClean="0"/>
              <a:t>Manifestaciones en Washington (titular)		</a:t>
            </a:r>
          </a:p>
          <a:p>
            <a:pPr lvl="1">
              <a:buFont typeface="Arial" charset="0"/>
              <a:buNone/>
              <a:defRPr/>
            </a:pPr>
            <a:r>
              <a:rPr lang="es-ES" dirty="0" smtClean="0"/>
              <a:t>b.		Salida de emergencia  (en un local) </a:t>
            </a:r>
          </a:p>
          <a:p>
            <a:pPr lvl="1">
              <a:buFont typeface="Arial" charset="0"/>
              <a:buNone/>
              <a:defRPr/>
            </a:pPr>
            <a:r>
              <a:rPr lang="es-ES" dirty="0" smtClean="0"/>
              <a:t>c.	– ¿Cuándo iremos al cine?	</a:t>
            </a:r>
          </a:p>
          <a:p>
            <a:pPr lvl="1">
              <a:buFont typeface="Arial" charset="0"/>
              <a:buNone/>
              <a:defRPr/>
            </a:pPr>
            <a:r>
              <a:rPr lang="es-ES" dirty="0" smtClean="0"/>
              <a:t>	– Mañana</a:t>
            </a:r>
          </a:p>
          <a:p>
            <a:pPr lvl="1">
              <a:buFont typeface="Arial" charset="0"/>
              <a:buNone/>
              <a:defRPr/>
            </a:pPr>
            <a:r>
              <a:rPr lang="es-ES" sz="2400" dirty="0" smtClean="0"/>
              <a:t>	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09675"/>
          </a:xfrm>
        </p:spPr>
        <p:txBody>
          <a:bodyPr/>
          <a:lstStyle/>
          <a:p>
            <a:pPr algn="l"/>
            <a:r>
              <a:rPr lang="es-ES" sz="3200" dirty="0" smtClean="0"/>
              <a:t>2. Unidades sintácticas y unidades del discurso. El enunciado</a:t>
            </a:r>
          </a:p>
        </p:txBody>
      </p:sp>
      <p:pic>
        <p:nvPicPr>
          <p:cNvPr id="28675" name="Picture 2" descr="E:\Documentos\Gramatica_esp_2_sintaxis\2011_2012\Tema 1\unidad gram vs enunciado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412875"/>
            <a:ext cx="8964613" cy="5458991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/>
          </a:bodyPr>
          <a:lstStyle/>
          <a:p>
            <a:r>
              <a:rPr lang="es-ES" sz="3600" dirty="0" smtClean="0"/>
              <a:t>1.1. La estructura de constituyentes.</a:t>
            </a:r>
            <a:br>
              <a:rPr lang="es-ES" sz="3600" dirty="0" smtClean="0"/>
            </a:br>
            <a:r>
              <a:rPr lang="es-ES" sz="2800" b="1" dirty="0" smtClean="0"/>
              <a:t>Tipos de unidades sintácticas</a:t>
            </a:r>
            <a:endParaRPr lang="es-ES" sz="2800" b="1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1043608" y="1600200"/>
          <a:ext cx="7704856" cy="4425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2428"/>
                <a:gridCol w="3852428"/>
              </a:tblGrid>
              <a:tr h="688843"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Términos empleados en clase</a:t>
                      </a:r>
                      <a:endParaRPr lang="es-E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Otras alternativas terminológicas</a:t>
                      </a:r>
                      <a:endParaRPr lang="es-ES" sz="2200" dirty="0"/>
                    </a:p>
                  </a:txBody>
                  <a:tcPr anchor="ctr"/>
                </a:tc>
              </a:tr>
              <a:tr h="688843"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Palabra</a:t>
                      </a:r>
                      <a:endParaRPr lang="es-E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Palabra</a:t>
                      </a:r>
                    </a:p>
                    <a:p>
                      <a:endParaRPr lang="es-ES" sz="2200" dirty="0"/>
                    </a:p>
                  </a:txBody>
                  <a:tcPr anchor="ctr"/>
                </a:tc>
              </a:tr>
              <a:tr h="688843"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Frase</a:t>
                      </a:r>
                      <a:endParaRPr lang="es-E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Sintagma, grupo</a:t>
                      </a:r>
                    </a:p>
                  </a:txBody>
                  <a:tcPr anchor="ctr"/>
                </a:tc>
              </a:tr>
              <a:tr h="688843"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Cláusula simple</a:t>
                      </a:r>
                      <a:endParaRPr lang="es-E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Oración simple, proposición</a:t>
                      </a:r>
                      <a:endParaRPr lang="es-ES" sz="2200" dirty="0"/>
                    </a:p>
                  </a:txBody>
                  <a:tcPr anchor="ctr"/>
                </a:tc>
              </a:tr>
              <a:tr h="688843"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Cláusula compleja</a:t>
                      </a:r>
                      <a:endParaRPr lang="es-E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Oración compleja,</a:t>
                      </a:r>
                      <a:r>
                        <a:rPr lang="es-ES" sz="2200" baseline="0" dirty="0" smtClean="0"/>
                        <a:t> oración compuesta</a:t>
                      </a:r>
                      <a:endParaRPr lang="es-ES" sz="2200" dirty="0"/>
                    </a:p>
                  </a:txBody>
                  <a:tcPr anchor="ctr"/>
                </a:tc>
              </a:tr>
              <a:tr h="688843"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Oración bipolar</a:t>
                      </a:r>
                      <a:endParaRPr lang="es-E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2200" dirty="0" smtClean="0"/>
                        <a:t>Oración compuesta por</a:t>
                      </a:r>
                      <a:r>
                        <a:rPr lang="es-ES" sz="2200" baseline="0" dirty="0" smtClean="0"/>
                        <a:t> </a:t>
                      </a:r>
                      <a:r>
                        <a:rPr lang="es-ES" sz="2200" dirty="0" smtClean="0"/>
                        <a:t>subordinación adverbial</a:t>
                      </a:r>
                      <a:endParaRPr lang="es-ES" sz="2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None/>
            </a:pPr>
            <a:r>
              <a:rPr lang="es-ES" b="1" dirty="0" smtClean="0">
                <a:solidFill>
                  <a:schemeClr val="tx2"/>
                </a:solidFill>
              </a:rPr>
              <a:t>Unidad sintáctica </a:t>
            </a:r>
          </a:p>
          <a:p>
            <a:pPr eaLnBrk="1" hangingPunct="1">
              <a:buNone/>
            </a:pPr>
            <a:r>
              <a:rPr lang="es-ES" sz="2800" dirty="0" smtClean="0"/>
              <a:t>Características:</a:t>
            </a:r>
          </a:p>
          <a:p>
            <a:pPr marL="514350" indent="-514350" eaLnBrk="1" hangingPunct="1">
              <a:buFont typeface="+mj-lt"/>
              <a:buAutoNum type="alphaLcParenR"/>
            </a:pPr>
            <a:r>
              <a:rPr lang="es-ES" sz="2800" dirty="0" smtClean="0"/>
              <a:t>sus constituyentes mantienen entre sí relaciones gramaticales;</a:t>
            </a:r>
          </a:p>
          <a:p>
            <a:pPr marL="514350" indent="-514350" eaLnBrk="1" hangingPunct="1">
              <a:buFont typeface="+mj-lt"/>
              <a:buAutoNum type="alphaLcParenR"/>
            </a:pPr>
            <a:r>
              <a:rPr lang="es-ES_tradnl" sz="2800" dirty="0" smtClean="0"/>
              <a:t>actúa como un todo capaz de desempeñar una función en la secuencia más amplia en la que se integre.</a:t>
            </a:r>
            <a:endParaRPr lang="es-ES" sz="2800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713387"/>
          </a:xfrm>
        </p:spPr>
        <p:txBody>
          <a:bodyPr/>
          <a:lstStyle/>
          <a:p>
            <a:pPr marL="514350" indent="-514350" algn="ctr" eaLnBrk="1" fontAlgn="auto" hangingPunct="1">
              <a:spcAft>
                <a:spcPts val="0"/>
              </a:spcAft>
              <a:buNone/>
              <a:defRPr/>
            </a:pPr>
            <a:r>
              <a:rPr lang="es-ES_tradnl" sz="2800" b="1" dirty="0" smtClean="0">
                <a:solidFill>
                  <a:schemeClr val="tx2"/>
                </a:solidFill>
              </a:rPr>
              <a:t>Identificación de constituyentes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s-ES_tradnl" sz="2800" dirty="0" smtClean="0"/>
          </a:p>
          <a:p>
            <a:pPr marL="571500" indent="-571500" eaLnBrk="1" fontAlgn="auto" hangingPunct="1">
              <a:spcAft>
                <a:spcPts val="0"/>
              </a:spcAft>
              <a:buFont typeface="+mj-lt"/>
              <a:buAutoNum type="romanUcPeriod"/>
              <a:defRPr/>
            </a:pPr>
            <a:r>
              <a:rPr lang="es-ES_tradnl" sz="2800" b="1" dirty="0" smtClean="0"/>
              <a:t>Transferencia</a:t>
            </a:r>
            <a:r>
              <a:rPr lang="es-ES_tradnl" sz="2800" dirty="0" smtClean="0"/>
              <a:t> en bloque a un contexto distinto de modo que se modifican sus relaciones externas  pero se mantienen constantes sus relaciones internas: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s-ES_tradnl" dirty="0" smtClean="0"/>
              <a:t>Desplazamiento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s-ES_tradnl" dirty="0" smtClean="0"/>
              <a:t>Inserción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s-ES_tradnl" dirty="0" smtClean="0"/>
              <a:t>Focalización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600" dirty="0" smtClean="0"/>
              <a:t>1.1. La estructura de constituyentes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pPr marL="742950" indent="-742950" algn="ctr">
              <a:buFont typeface="+mj-lt"/>
              <a:buAutoNum type="arabicPeriod"/>
              <a:defRPr/>
            </a:pPr>
            <a:r>
              <a:rPr lang="es-ES_tradnl" dirty="0" smtClean="0"/>
              <a:t>Desplazamiento en la propia secuencia:</a:t>
            </a:r>
          </a:p>
          <a:p>
            <a:pPr marL="914400" lvl="1" indent="-514350" eaLnBrk="1" fontAlgn="auto" hangingPunct="1">
              <a:spcAft>
                <a:spcPts val="0"/>
              </a:spcAft>
              <a:buNone/>
              <a:defRPr/>
            </a:pPr>
            <a:endParaRPr lang="es-ES_tradnl" sz="2400" i="1" dirty="0" smtClean="0"/>
          </a:p>
          <a:p>
            <a:pPr marL="514350" indent="-514350" eaLnBrk="1" fontAlgn="auto" hangingPunct="1">
              <a:spcBef>
                <a:spcPts val="180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" sz="2800" b="1" dirty="0" smtClean="0">
                <a:solidFill>
                  <a:srgbClr val="2A8635"/>
                </a:solidFill>
              </a:rPr>
              <a:t>Durante mi adolescencia </a:t>
            </a:r>
            <a:r>
              <a:rPr lang="es-ES" sz="2800" dirty="0" smtClean="0"/>
              <a:t>estuve </a:t>
            </a:r>
            <a:r>
              <a:rPr lang="es-ES" sz="2800" b="1" dirty="0" smtClean="0">
                <a:solidFill>
                  <a:srgbClr val="FF0000"/>
                </a:solidFill>
              </a:rPr>
              <a:t>varios meses </a:t>
            </a:r>
            <a:r>
              <a:rPr lang="es-ES" sz="2800" dirty="0" smtClean="0"/>
              <a:t>planeando </a:t>
            </a:r>
            <a:r>
              <a:rPr lang="es-ES" sz="2800" b="1" dirty="0" smtClean="0">
                <a:solidFill>
                  <a:srgbClr val="7030A0"/>
                </a:solidFill>
              </a:rPr>
              <a:t>un asalto a la Casa del Libro</a:t>
            </a:r>
          </a:p>
          <a:p>
            <a:pPr marL="514350" indent="-514350" eaLnBrk="1" fontAlgn="auto" hangingPunct="1">
              <a:spcBef>
                <a:spcPts val="180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" sz="2800" b="1" dirty="0" smtClean="0">
                <a:solidFill>
                  <a:srgbClr val="FF0000"/>
                </a:solidFill>
              </a:rPr>
              <a:t>V</a:t>
            </a:r>
            <a:r>
              <a:rPr lang="es-ES_tradnl" sz="2800" b="1" dirty="0" smtClean="0">
                <a:solidFill>
                  <a:srgbClr val="FF0000"/>
                </a:solidFill>
              </a:rPr>
              <a:t>arios meses </a:t>
            </a:r>
            <a:r>
              <a:rPr lang="es-ES_tradnl" sz="2800" dirty="0" smtClean="0"/>
              <a:t>estuve planeando </a:t>
            </a:r>
            <a:r>
              <a:rPr lang="es-ES_tradnl" sz="2800" b="1" dirty="0" smtClean="0">
                <a:solidFill>
                  <a:srgbClr val="7030A0"/>
                </a:solidFill>
              </a:rPr>
              <a:t>un asalto a la Casa del Libro</a:t>
            </a:r>
            <a:r>
              <a:rPr lang="es-ES_tradnl" sz="2800" dirty="0" smtClean="0"/>
              <a:t> </a:t>
            </a:r>
            <a:r>
              <a:rPr lang="es-ES_tradnl" sz="2800" b="1" dirty="0" smtClean="0">
                <a:solidFill>
                  <a:srgbClr val="2A8635"/>
                </a:solidFill>
              </a:rPr>
              <a:t>durante mi adolescencia</a:t>
            </a:r>
            <a:endParaRPr lang="es-ES" sz="2800" b="1" dirty="0" smtClean="0">
              <a:solidFill>
                <a:srgbClr val="2A8635"/>
              </a:solidFill>
            </a:endParaRPr>
          </a:p>
          <a:p>
            <a:pPr marL="514350" indent="-514350" eaLnBrk="1" fontAlgn="auto" hangingPunct="1">
              <a:spcBef>
                <a:spcPts val="180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_tradnl" sz="2800" b="1" dirty="0" smtClean="0">
                <a:solidFill>
                  <a:srgbClr val="7030A0"/>
                </a:solidFill>
              </a:rPr>
              <a:t>Un asalto a la Casa del Libro </a:t>
            </a:r>
            <a:r>
              <a:rPr lang="es-ES_tradnl" sz="2800" dirty="0" smtClean="0"/>
              <a:t>estuve planeando </a:t>
            </a:r>
            <a:r>
              <a:rPr lang="es-ES_tradnl" sz="2800" b="1" dirty="0" smtClean="0">
                <a:solidFill>
                  <a:srgbClr val="FF0000"/>
                </a:solidFill>
              </a:rPr>
              <a:t>varios meses</a:t>
            </a:r>
            <a:r>
              <a:rPr lang="es-ES_tradnl" sz="2800" dirty="0" smtClean="0"/>
              <a:t> </a:t>
            </a:r>
            <a:r>
              <a:rPr lang="es-ES_tradnl" sz="2800" b="1" dirty="0" smtClean="0">
                <a:solidFill>
                  <a:srgbClr val="2A8635"/>
                </a:solidFill>
              </a:rPr>
              <a:t>durante mi adolescencia</a:t>
            </a:r>
            <a:endParaRPr lang="es-ES" sz="2800" b="1" dirty="0" smtClean="0">
              <a:solidFill>
                <a:srgbClr val="2A8635"/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endParaRPr lang="es-ES" sz="2800" b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1752</TotalTime>
  <Words>1426</Words>
  <Application>Microsoft Office PowerPoint</Application>
  <PresentationFormat>Presentación en pantalla (4:3)</PresentationFormat>
  <Paragraphs>453</Paragraphs>
  <Slides>58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58</vt:i4>
      </vt:variant>
    </vt:vector>
  </HeadingPairs>
  <TitlesOfParts>
    <vt:vector size="59" baseType="lpstr">
      <vt:lpstr>Tema de Office</vt:lpstr>
      <vt:lpstr>  TEMA 1 Conceptos básicos de sintaxis funcional  </vt:lpstr>
      <vt:lpstr>  Índice  </vt:lpstr>
      <vt:lpstr>1. El análisis sintáctico</vt:lpstr>
      <vt:lpstr>1.1. La estructura de constituyentes</vt:lpstr>
      <vt:lpstr>1.1. La estructura de constituyentes</vt:lpstr>
      <vt:lpstr>1.1. La estructura de constituyentes. Tipos de unidades sintácticas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1.1. La estructura de constituyentes</vt:lpstr>
      <vt:lpstr>  Índice  </vt:lpstr>
      <vt:lpstr>1.2. Información categorial e información funcional</vt:lpstr>
      <vt:lpstr>1.2. Información categorial e información funcional</vt:lpstr>
      <vt:lpstr>1.2. Información categorial e información funcional</vt:lpstr>
      <vt:lpstr>  Índice  </vt:lpstr>
      <vt:lpstr>1.3. Funciones sintácticas y formas de realización  Relaciones constitutivas y relaciones funcionales http://mshang.github.com/syntree/  </vt:lpstr>
      <vt:lpstr>1.3. Funciones sintácticas y formas de realización  Relaciones constitutivas y relaciones funcionales</vt:lpstr>
      <vt:lpstr>1.1.3. Funciones sintácticas y formas de realización  Relaciones constitutivas, funciones y categorías</vt:lpstr>
      <vt:lpstr>1.1.3. Funciones sintácticas y formas de realización</vt:lpstr>
      <vt:lpstr>1.1.3. Funciones sintácticas y formas de realización</vt:lpstr>
      <vt:lpstr>1.1.3. Funciones sintácticas y formas de realización</vt:lpstr>
      <vt:lpstr>Funciones sintácticas, semánticas e informativas</vt:lpstr>
      <vt:lpstr>Funciones sintácticas, semánticas e informativas</vt:lpstr>
      <vt:lpstr>Funciones sintácticas, semánticas e informativas</vt:lpstr>
      <vt:lpstr>Funciones sintácticas, semánticas e informativas</vt:lpstr>
      <vt:lpstr> 1) Una misma función sintáctica puede expresar funciones semánticas diferentes: </vt:lpstr>
      <vt:lpstr> 2) Una misma función semántica puede tener como correlato sintáctico diversas funciones sintácticas: </vt:lpstr>
      <vt:lpstr>Las funciones informativas</vt:lpstr>
      <vt:lpstr>Las funciones informativas</vt:lpstr>
      <vt:lpstr>  Índice  </vt:lpstr>
      <vt:lpstr>1.4. Orden de constituyentes</vt:lpstr>
      <vt:lpstr>1.4. Orden de constituyentes</vt:lpstr>
      <vt:lpstr> 1.4. Orden de constituyentes </vt:lpstr>
      <vt:lpstr>1.4. Orden de constituyentes</vt:lpstr>
      <vt:lpstr> 1.4. Orden de constituyentes</vt:lpstr>
      <vt:lpstr>1.4. Orden de constituyentes</vt:lpstr>
      <vt:lpstr>1.4. Orden de constituyentes</vt:lpstr>
      <vt:lpstr>1.4. Orden de constituyentes</vt:lpstr>
      <vt:lpstr>1.4.  Orden de constituyentes</vt:lpstr>
      <vt:lpstr> 2. Unidades sintácticas y unidades del discurso. El enunciado </vt:lpstr>
      <vt:lpstr>2. Unidades sintácticas y unidades del discurso. El enunciado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 Conceptos básicos de sintaxis funcional Parte 2</dc:title>
  <dc:creator>victoria.vazquez</dc:creator>
  <cp:lastModifiedBy>root</cp:lastModifiedBy>
  <cp:revision>114</cp:revision>
  <dcterms:created xsi:type="dcterms:W3CDTF">2013-02-17T19:42:18Z</dcterms:created>
  <dcterms:modified xsi:type="dcterms:W3CDTF">2017-02-05T23:37:17Z</dcterms:modified>
</cp:coreProperties>
</file>