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4047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8158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5711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932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5401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4444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1808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9328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8041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5546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922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DAC63-3592-46A9-B5FB-D9CFE41C7738}" type="datetimeFigureOut">
              <a:rPr lang="es-ES" smtClean="0"/>
              <a:pPr/>
              <a:t>01/02/2017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4DDFD-22D7-4C57-BCA7-0311DD5019B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0752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 de unidad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53136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3600" b="1" dirty="0" smtClean="0">
                <a:solidFill>
                  <a:srgbClr val="0066FF"/>
                </a:solidFill>
              </a:rPr>
              <a:t>[</a:t>
            </a:r>
            <a:r>
              <a:rPr lang="es-ES" sz="3600" dirty="0" smtClean="0"/>
              <a:t>El </a:t>
            </a:r>
            <a:r>
              <a:rPr lang="es-ES" sz="3600" dirty="0"/>
              <a:t>Gobierno renuncia a intervenir para bajar el precio de la </a:t>
            </a:r>
            <a:r>
              <a:rPr lang="es-ES" sz="3600" dirty="0" smtClean="0"/>
              <a:t>electricidad</a:t>
            </a:r>
            <a:r>
              <a:rPr lang="es-ES" sz="3600" b="1" dirty="0" smtClean="0">
                <a:solidFill>
                  <a:srgbClr val="0066FF"/>
                </a:solidFill>
              </a:rPr>
              <a:t>]</a:t>
            </a:r>
            <a:r>
              <a:rPr lang="es-ES" sz="3600" dirty="0" smtClean="0"/>
              <a:t>   </a:t>
            </a:r>
            <a:r>
              <a:rPr lang="es-ES" sz="3600" dirty="0" smtClean="0">
                <a:solidFill>
                  <a:srgbClr val="FF0000"/>
                </a:solidFill>
              </a:rPr>
              <a:t>y </a:t>
            </a:r>
          </a:p>
          <a:p>
            <a:pPr marL="0" indent="0">
              <a:buNone/>
            </a:pPr>
            <a:r>
              <a:rPr lang="es-ES" sz="3600" b="1" dirty="0" smtClean="0">
                <a:solidFill>
                  <a:srgbClr val="0066FF"/>
                </a:solidFill>
              </a:rPr>
              <a:t>[</a:t>
            </a:r>
            <a:r>
              <a:rPr lang="es-ES" sz="3600" dirty="0" smtClean="0"/>
              <a:t>el </a:t>
            </a:r>
            <a:r>
              <a:rPr lang="es-ES" sz="3600" dirty="0"/>
              <a:t>presidente afirma que los problemas se van </a:t>
            </a:r>
            <a:r>
              <a:rPr lang="es-ES" sz="3600" dirty="0" smtClean="0"/>
              <a:t>a </a:t>
            </a:r>
            <a:r>
              <a:rPr lang="es-ES" sz="3600" dirty="0"/>
              <a:t>resolver porque va a </a:t>
            </a:r>
            <a:r>
              <a:rPr lang="es-ES" sz="3600" dirty="0" smtClean="0"/>
              <a:t>llover</a:t>
            </a:r>
            <a:r>
              <a:rPr lang="es-ES" sz="3600" b="1" dirty="0" smtClean="0">
                <a:solidFill>
                  <a:srgbClr val="0066FF"/>
                </a:solidFill>
              </a:rPr>
              <a:t>]</a:t>
            </a:r>
          </a:p>
          <a:p>
            <a:pPr marL="0" indent="0">
              <a:buNone/>
            </a:pPr>
            <a:endParaRPr lang="es-ES" sz="3600" dirty="0" smtClean="0">
              <a:sym typeface="Symbol"/>
            </a:endParaRPr>
          </a:p>
          <a:p>
            <a:pPr marL="0" indent="0">
              <a:buNone/>
            </a:pPr>
            <a:r>
              <a:rPr lang="es-ES" sz="3600" dirty="0" smtClean="0">
                <a:sym typeface="Symbol"/>
              </a:rPr>
              <a:t></a:t>
            </a:r>
            <a:r>
              <a:rPr lang="es-ES" sz="3600" dirty="0" smtClean="0"/>
              <a:t> </a:t>
            </a:r>
            <a:r>
              <a:rPr lang="es-ES" sz="3600" dirty="0"/>
              <a:t>Cláusula simple</a:t>
            </a:r>
          </a:p>
          <a:p>
            <a:pPr marL="0" indent="0">
              <a:buNone/>
            </a:pPr>
            <a:r>
              <a:rPr lang="es-ES" sz="3600" dirty="0">
                <a:sym typeface="Symbol"/>
              </a:rPr>
              <a:t></a:t>
            </a:r>
            <a:r>
              <a:rPr lang="es-ES" sz="3600" dirty="0"/>
              <a:t> Cláusula compleja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rgbClr val="0066FF"/>
                </a:solidFill>
                <a:sym typeface="Symbol"/>
              </a:rPr>
              <a:t></a:t>
            </a:r>
            <a:r>
              <a:rPr lang="es-ES" sz="3600" dirty="0" smtClean="0">
                <a:solidFill>
                  <a:srgbClr val="0066FF"/>
                </a:solidFill>
              </a:rPr>
              <a:t> </a:t>
            </a:r>
            <a:r>
              <a:rPr lang="es-ES" sz="3600" dirty="0">
                <a:solidFill>
                  <a:srgbClr val="0066FF"/>
                </a:solidFill>
              </a:rPr>
              <a:t>Estructura coordinada de dos cláusulas</a:t>
            </a:r>
          </a:p>
          <a:p>
            <a:pPr marL="0" indent="0">
              <a:buNone/>
            </a:pPr>
            <a:r>
              <a:rPr lang="es-ES" sz="3600" dirty="0">
                <a:sym typeface="Symbol"/>
              </a:rPr>
              <a:t></a:t>
            </a:r>
            <a:r>
              <a:rPr lang="es-ES" sz="3600" dirty="0"/>
              <a:t> Oración bipolar causal</a:t>
            </a:r>
            <a:endParaRPr lang="es-ES" sz="36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5703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 de unidad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b="1" dirty="0" smtClean="0">
                <a:solidFill>
                  <a:srgbClr val="0066FF"/>
                </a:solidFill>
              </a:rPr>
              <a:t>[</a:t>
            </a:r>
            <a:r>
              <a:rPr lang="es-ES" sz="3600" dirty="0"/>
              <a:t>e</a:t>
            </a:r>
            <a:r>
              <a:rPr lang="es-ES" sz="3600" dirty="0" smtClean="0"/>
              <a:t>l </a:t>
            </a:r>
            <a:r>
              <a:rPr lang="es-ES" sz="3600" dirty="0"/>
              <a:t>presidente </a:t>
            </a:r>
            <a:r>
              <a:rPr lang="es-ES" sz="3600" b="1" dirty="0"/>
              <a:t>afirma</a:t>
            </a:r>
            <a:r>
              <a:rPr lang="es-ES" sz="3600" dirty="0"/>
              <a:t> </a:t>
            </a:r>
            <a:r>
              <a:rPr lang="es-ES" sz="3600" dirty="0" smtClean="0"/>
              <a:t> [ que </a:t>
            </a:r>
            <a:r>
              <a:rPr lang="es-ES" sz="3600" dirty="0"/>
              <a:t>los problemas se van </a:t>
            </a:r>
            <a:r>
              <a:rPr lang="es-ES" sz="3600" dirty="0" smtClean="0"/>
              <a:t>a </a:t>
            </a:r>
            <a:r>
              <a:rPr lang="es-ES" sz="3600" dirty="0"/>
              <a:t>resolver porque va a </a:t>
            </a:r>
            <a:r>
              <a:rPr lang="es-ES" sz="3600" dirty="0" smtClean="0"/>
              <a:t>llover ] </a:t>
            </a:r>
            <a:r>
              <a:rPr lang="es-ES" sz="3600" b="1" dirty="0" smtClean="0">
                <a:solidFill>
                  <a:srgbClr val="0066FF"/>
                </a:solidFill>
              </a:rPr>
              <a:t>]</a:t>
            </a:r>
          </a:p>
          <a:p>
            <a:pPr marL="0" indent="0">
              <a:buNone/>
            </a:pPr>
            <a:endParaRPr lang="es-ES" sz="3600" dirty="0" smtClean="0">
              <a:sym typeface="Symbol"/>
            </a:endParaRPr>
          </a:p>
          <a:p>
            <a:pPr marL="0" indent="0">
              <a:buNone/>
            </a:pPr>
            <a:r>
              <a:rPr lang="es-ES" sz="3600" dirty="0" smtClean="0">
                <a:sym typeface="Symbol"/>
              </a:rPr>
              <a:t></a:t>
            </a:r>
            <a:r>
              <a:rPr lang="es-ES" sz="3600" dirty="0" smtClean="0"/>
              <a:t> </a:t>
            </a:r>
            <a:r>
              <a:rPr lang="es-ES" sz="3600" dirty="0"/>
              <a:t>Cláusula simple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rgbClr val="0066FF"/>
                </a:solidFill>
                <a:sym typeface="Symbol"/>
              </a:rPr>
              <a:t></a:t>
            </a:r>
            <a:r>
              <a:rPr lang="es-ES" sz="3600" dirty="0" smtClean="0">
                <a:solidFill>
                  <a:srgbClr val="0066FF"/>
                </a:solidFill>
              </a:rPr>
              <a:t> </a:t>
            </a:r>
            <a:r>
              <a:rPr lang="es-ES" sz="3600" dirty="0">
                <a:solidFill>
                  <a:srgbClr val="0066FF"/>
                </a:solidFill>
              </a:rPr>
              <a:t>Cláusula compleja</a:t>
            </a:r>
          </a:p>
          <a:p>
            <a:pPr marL="0" indent="0">
              <a:buNone/>
            </a:pPr>
            <a:r>
              <a:rPr lang="es-ES" sz="3600" dirty="0" smtClean="0">
                <a:sym typeface="Symbol"/>
              </a:rPr>
              <a:t> </a:t>
            </a:r>
            <a:r>
              <a:rPr lang="es-ES" sz="3600" dirty="0" smtClean="0"/>
              <a:t>Estructura </a:t>
            </a:r>
            <a:r>
              <a:rPr lang="es-ES" sz="3600" dirty="0"/>
              <a:t>coordinada de dos cláusulas</a:t>
            </a:r>
          </a:p>
          <a:p>
            <a:pPr marL="0" indent="0">
              <a:buNone/>
            </a:pPr>
            <a:r>
              <a:rPr lang="es-ES" sz="3600" dirty="0">
                <a:sym typeface="Symbol"/>
              </a:rPr>
              <a:t></a:t>
            </a:r>
            <a:r>
              <a:rPr lang="es-ES" sz="3600" dirty="0"/>
              <a:t> Oración bipolar causal</a:t>
            </a:r>
            <a:endParaRPr lang="es-ES" sz="36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3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 de predicado verbal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53136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 smtClean="0">
                <a:solidFill>
                  <a:srgbClr val="0066FF"/>
                </a:solidFill>
              </a:rPr>
              <a:t>[</a:t>
            </a:r>
            <a:r>
              <a:rPr lang="es-ES" dirty="0" smtClean="0"/>
              <a:t>El </a:t>
            </a:r>
            <a:r>
              <a:rPr lang="es-ES" dirty="0"/>
              <a:t>Gobierno </a:t>
            </a:r>
            <a:r>
              <a:rPr lang="es-ES" b="1" dirty="0">
                <a:solidFill>
                  <a:srgbClr val="0066FF"/>
                </a:solidFill>
              </a:rPr>
              <a:t>renuncia </a:t>
            </a:r>
            <a:r>
              <a:rPr lang="es-ES" dirty="0"/>
              <a:t>a intervenir para </a:t>
            </a:r>
            <a:r>
              <a:rPr lang="es-ES" dirty="0" smtClean="0"/>
              <a:t>bajar </a:t>
            </a:r>
            <a:r>
              <a:rPr lang="es-ES" dirty="0"/>
              <a:t>el precio de la </a:t>
            </a:r>
            <a:r>
              <a:rPr lang="es-ES" dirty="0" smtClean="0"/>
              <a:t>electricidad</a:t>
            </a:r>
            <a:r>
              <a:rPr lang="es-ES" b="1" dirty="0" smtClean="0">
                <a:solidFill>
                  <a:srgbClr val="0066FF"/>
                </a:solidFill>
              </a:rPr>
              <a:t>]</a:t>
            </a:r>
          </a:p>
          <a:p>
            <a:pPr marL="0" indent="0">
              <a:buNone/>
            </a:pPr>
            <a:endParaRPr lang="es-ES" dirty="0" smtClean="0"/>
          </a:p>
          <a:p>
            <a:pPr marL="452438" indent="-452438">
              <a:buNone/>
            </a:pPr>
            <a:r>
              <a:rPr lang="es-ES" dirty="0">
                <a:sym typeface="Symbol"/>
              </a:rPr>
              <a:t></a:t>
            </a:r>
            <a:r>
              <a:rPr lang="es-ES" dirty="0"/>
              <a:t> Un verbo de movimiento	</a:t>
            </a:r>
          </a:p>
          <a:p>
            <a:pPr marL="452438" indent="-452438">
              <a:buNone/>
            </a:pPr>
            <a:r>
              <a:rPr lang="es-ES" dirty="0">
                <a:sym typeface="Symbol"/>
              </a:rPr>
              <a:t></a:t>
            </a:r>
            <a:r>
              <a:rPr lang="es-ES" dirty="0"/>
              <a:t> Una perífrasis de infinitivo</a:t>
            </a:r>
          </a:p>
          <a:p>
            <a:pPr marL="452438" indent="-452438">
              <a:buNone/>
            </a:pPr>
            <a:r>
              <a:rPr lang="es-ES" dirty="0" smtClean="0">
                <a:solidFill>
                  <a:srgbClr val="0066FF"/>
                </a:solidFill>
                <a:sym typeface="Symbol"/>
              </a:rPr>
              <a:t></a:t>
            </a:r>
            <a:r>
              <a:rPr lang="es-ES" dirty="0" smtClean="0">
                <a:solidFill>
                  <a:srgbClr val="0066FF"/>
                </a:solidFill>
              </a:rPr>
              <a:t> </a:t>
            </a:r>
            <a:r>
              <a:rPr lang="es-ES" dirty="0">
                <a:solidFill>
                  <a:srgbClr val="0066FF"/>
                </a:solidFill>
              </a:rPr>
              <a:t>Un verbo con un complemento introducido por la preposición </a:t>
            </a:r>
            <a:r>
              <a:rPr lang="es-ES" i="1" dirty="0">
                <a:solidFill>
                  <a:srgbClr val="0066FF"/>
                </a:solidFill>
              </a:rPr>
              <a:t>a</a:t>
            </a:r>
            <a:endParaRPr lang="es-ES" dirty="0">
              <a:solidFill>
                <a:srgbClr val="0066FF"/>
              </a:solidFill>
            </a:endParaRPr>
          </a:p>
          <a:p>
            <a:pPr marL="355600" indent="-355600">
              <a:buNone/>
              <a:tabLst>
                <a:tab pos="355600" algn="l"/>
              </a:tabLst>
            </a:pPr>
            <a:r>
              <a:rPr lang="es-ES" sz="3600" dirty="0">
                <a:sym typeface="Symbol"/>
              </a:rPr>
              <a:t>	</a:t>
            </a:r>
            <a:r>
              <a:rPr lang="es-ES" sz="3600" dirty="0" smtClean="0">
                <a:sym typeface="Symbol"/>
              </a:rPr>
              <a:t>Cf. renuncia </a:t>
            </a:r>
            <a:r>
              <a:rPr lang="es-ES" sz="3600" dirty="0" smtClean="0">
                <a:solidFill>
                  <a:srgbClr val="0066FF"/>
                </a:solidFill>
                <a:sym typeface="Symbol"/>
              </a:rPr>
              <a:t>a ello </a:t>
            </a:r>
            <a:r>
              <a:rPr lang="es-ES" sz="3600" dirty="0" smtClean="0">
                <a:sym typeface="Symbol"/>
              </a:rPr>
              <a:t>/ </a:t>
            </a:r>
            <a:r>
              <a:rPr lang="es-ES" sz="3600" dirty="0" smtClean="0">
                <a:solidFill>
                  <a:srgbClr val="0066FF"/>
                </a:solidFill>
                <a:sym typeface="Symbol"/>
              </a:rPr>
              <a:t>a que intervenga la CNMV para bajar el precio </a:t>
            </a:r>
            <a:r>
              <a:rPr lang="es-ES" sz="3600" dirty="0" smtClean="0">
                <a:sym typeface="Symbol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1824577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 de predicado verbal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9715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b="1" dirty="0" smtClean="0">
                <a:solidFill>
                  <a:srgbClr val="0066FF"/>
                </a:solidFill>
              </a:rPr>
              <a:t>[</a:t>
            </a:r>
            <a:r>
              <a:rPr lang="es-ES" dirty="0" smtClean="0"/>
              <a:t>los problemas </a:t>
            </a:r>
            <a:r>
              <a:rPr lang="es-ES" dirty="0" smtClean="0">
                <a:solidFill>
                  <a:srgbClr val="0066FF"/>
                </a:solidFill>
              </a:rPr>
              <a:t>se van a resolver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0066FF"/>
                </a:solidFill>
              </a:rPr>
              <a:t>]</a:t>
            </a:r>
          </a:p>
          <a:p>
            <a:pPr marL="0" indent="0">
              <a:buNone/>
            </a:pPr>
            <a:endParaRPr lang="es-ES" dirty="0" smtClean="0"/>
          </a:p>
          <a:p>
            <a:pPr marL="452438" indent="-452438">
              <a:buNone/>
            </a:pPr>
            <a:r>
              <a:rPr lang="es-ES" dirty="0">
                <a:sym typeface="Symbol"/>
              </a:rPr>
              <a:t></a:t>
            </a:r>
            <a:r>
              <a:rPr lang="es-ES" dirty="0"/>
              <a:t> Un verbo de movimiento	</a:t>
            </a:r>
          </a:p>
          <a:p>
            <a:pPr marL="452438" indent="-452438">
              <a:buNone/>
            </a:pPr>
            <a:r>
              <a:rPr lang="es-ES" dirty="0" smtClean="0">
                <a:solidFill>
                  <a:srgbClr val="0066FF"/>
                </a:solidFill>
                <a:sym typeface="Symbol"/>
              </a:rPr>
              <a:t> </a:t>
            </a:r>
            <a:r>
              <a:rPr lang="es-ES" dirty="0" smtClean="0">
                <a:solidFill>
                  <a:srgbClr val="0066FF"/>
                </a:solidFill>
              </a:rPr>
              <a:t>Una </a:t>
            </a:r>
            <a:r>
              <a:rPr lang="es-ES" dirty="0">
                <a:solidFill>
                  <a:srgbClr val="0066FF"/>
                </a:solidFill>
              </a:rPr>
              <a:t>perífrasis de infinitivo</a:t>
            </a:r>
          </a:p>
          <a:p>
            <a:pPr marL="452438" indent="-452438">
              <a:buNone/>
            </a:pPr>
            <a:r>
              <a:rPr lang="es-ES" dirty="0" smtClean="0">
                <a:sym typeface="Symbol"/>
              </a:rPr>
              <a:t></a:t>
            </a:r>
            <a:r>
              <a:rPr lang="es-ES" dirty="0" smtClean="0"/>
              <a:t> </a:t>
            </a:r>
            <a:r>
              <a:rPr lang="es-ES" dirty="0"/>
              <a:t>Un verbo con un complemento introducido por la preposición </a:t>
            </a:r>
            <a:r>
              <a:rPr lang="es-ES" i="1" dirty="0"/>
              <a:t>a</a:t>
            </a:r>
            <a:endParaRPr lang="es-ES" dirty="0"/>
          </a:p>
          <a:p>
            <a:pPr marL="0" indent="0">
              <a:buNone/>
              <a:tabLst>
                <a:tab pos="355600" algn="l"/>
              </a:tabLst>
            </a:pPr>
            <a:r>
              <a:rPr lang="es-ES" sz="3600" dirty="0" smtClean="0">
                <a:sym typeface="Symbol"/>
              </a:rPr>
              <a:t>	 </a:t>
            </a:r>
            <a:r>
              <a:rPr lang="es-ES" dirty="0" smtClean="0">
                <a:sym typeface="Symbol"/>
              </a:rPr>
              <a:t>Cf. *se van a eso / *se van a que se 			resuelvan</a:t>
            </a:r>
          </a:p>
          <a:p>
            <a:pPr marL="0" indent="0">
              <a:buNone/>
              <a:tabLst>
                <a:tab pos="355600" algn="l"/>
              </a:tabLst>
            </a:pPr>
            <a:r>
              <a:rPr lang="es-ES" dirty="0">
                <a:sym typeface="Symbol"/>
              </a:rPr>
              <a:t>	</a:t>
            </a:r>
            <a:r>
              <a:rPr lang="es-ES" dirty="0" smtClean="0">
                <a:sym typeface="Symbol"/>
              </a:rPr>
              <a:t> ¿Valor que aporta </a:t>
            </a:r>
            <a:r>
              <a:rPr lang="es-ES" i="1" dirty="0" smtClean="0">
                <a:sym typeface="Symbol"/>
              </a:rPr>
              <a:t>ir</a:t>
            </a:r>
            <a:r>
              <a:rPr lang="es-ES" dirty="0" smtClean="0">
                <a:sym typeface="Symbol"/>
              </a:rPr>
              <a:t>?	</a:t>
            </a:r>
            <a:r>
              <a:rPr lang="es-ES" strike="dblStrike" dirty="0" smtClean="0">
                <a:sym typeface="Symbol"/>
              </a:rPr>
              <a:t>¿Movimiento?</a:t>
            </a:r>
          </a:p>
          <a:p>
            <a:pPr marL="0" indent="0">
              <a:buNone/>
              <a:tabLst>
                <a:tab pos="355600" algn="l"/>
              </a:tabLst>
            </a:pPr>
            <a:r>
              <a:rPr lang="es-ES" dirty="0">
                <a:sym typeface="Symbol"/>
              </a:rPr>
              <a:t>	</a:t>
            </a:r>
            <a:r>
              <a:rPr lang="es-ES" dirty="0" smtClean="0">
                <a:sym typeface="Symbol"/>
              </a:rPr>
              <a:t>					Orientación futura</a:t>
            </a:r>
          </a:p>
        </p:txBody>
      </p:sp>
    </p:spTree>
    <p:extLst>
      <p:ext uri="{BB962C8B-B14F-4D97-AF65-F5344CB8AC3E}">
        <p14:creationId xmlns:p14="http://schemas.microsoft.com/office/powerpoint/2010/main" xmlns="" val="1818872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Localiza una unidad que funcione como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5.1</a:t>
            </a:r>
            <a:r>
              <a:rPr lang="es-ES" dirty="0"/>
              <a:t>. Complemento directo</a:t>
            </a:r>
          </a:p>
          <a:p>
            <a:pPr marL="355600" indent="0">
              <a:buNone/>
              <a:tabLst>
                <a:tab pos="539750" algn="l"/>
              </a:tabLst>
            </a:pPr>
            <a:r>
              <a:rPr lang="es-ES" sz="2800" dirty="0" smtClean="0"/>
              <a:t>(i) </a:t>
            </a:r>
            <a:r>
              <a:rPr lang="es-ES" sz="2800" dirty="0" smtClean="0">
                <a:solidFill>
                  <a:srgbClr val="0066FF"/>
                </a:solidFill>
              </a:rPr>
              <a:t>El precio de la electricidad </a:t>
            </a:r>
            <a:r>
              <a:rPr lang="es-ES" sz="2800" dirty="0" smtClean="0"/>
              <a:t>(&gt; </a:t>
            </a:r>
            <a:r>
              <a:rPr lang="es-ES" sz="2800" i="1" dirty="0" smtClean="0"/>
              <a:t>bajar</a:t>
            </a:r>
            <a:r>
              <a:rPr lang="es-ES" sz="2800" i="1" dirty="0" smtClean="0">
                <a:solidFill>
                  <a:srgbClr val="0066FF"/>
                </a:solidFill>
              </a:rPr>
              <a:t>lo</a:t>
            </a:r>
            <a:r>
              <a:rPr lang="es-ES" sz="2800" dirty="0" smtClean="0"/>
              <a:t>)</a:t>
            </a:r>
          </a:p>
          <a:p>
            <a:pPr marL="355600" indent="0">
              <a:buNone/>
              <a:tabLst>
                <a:tab pos="722313" algn="l"/>
              </a:tabLst>
            </a:pPr>
            <a:r>
              <a:rPr lang="es-ES" sz="2800" dirty="0" smtClean="0"/>
              <a:t>(ii) </a:t>
            </a:r>
            <a:r>
              <a:rPr lang="es-ES" sz="2800" dirty="0" smtClean="0">
                <a:solidFill>
                  <a:srgbClr val="0066FF"/>
                </a:solidFill>
              </a:rPr>
              <a:t>Que los problemas se van a resolver porque va a 	llover </a:t>
            </a:r>
            <a:r>
              <a:rPr lang="es-ES" sz="2800" dirty="0" smtClean="0"/>
              <a:t>(&gt; </a:t>
            </a:r>
            <a:r>
              <a:rPr lang="es-ES" sz="2800" i="1" dirty="0" smtClean="0">
                <a:solidFill>
                  <a:srgbClr val="0066FF"/>
                </a:solidFill>
              </a:rPr>
              <a:t>lo</a:t>
            </a:r>
            <a:r>
              <a:rPr lang="es-ES" sz="2800" i="1" dirty="0" smtClean="0"/>
              <a:t> afirma</a:t>
            </a:r>
            <a:r>
              <a:rPr lang="es-ES" sz="2800" dirty="0" smtClean="0"/>
              <a:t>)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5.2</a:t>
            </a:r>
            <a:r>
              <a:rPr lang="es-ES" dirty="0"/>
              <a:t>. Sujeto (de referente animado)</a:t>
            </a:r>
          </a:p>
          <a:p>
            <a:pPr marL="355600" indent="0">
              <a:buNone/>
              <a:tabLst>
                <a:tab pos="355600" algn="l"/>
              </a:tabLst>
            </a:pPr>
            <a:r>
              <a:rPr lang="es-ES" sz="2800" dirty="0" smtClean="0"/>
              <a:t>(i) </a:t>
            </a:r>
            <a:r>
              <a:rPr lang="es-ES" sz="2800" dirty="0" smtClean="0">
                <a:solidFill>
                  <a:srgbClr val="0066FF"/>
                </a:solidFill>
              </a:rPr>
              <a:t>El gobierno </a:t>
            </a:r>
            <a:r>
              <a:rPr lang="es-ES" sz="2800" dirty="0" smtClean="0"/>
              <a:t>(colectivo singular)</a:t>
            </a:r>
          </a:p>
          <a:p>
            <a:pPr marL="355600" indent="0">
              <a:buNone/>
              <a:tabLst>
                <a:tab pos="355600" algn="l"/>
              </a:tabLst>
            </a:pPr>
            <a:r>
              <a:rPr lang="es-ES" sz="2800" dirty="0" smtClean="0"/>
              <a:t>(ii) </a:t>
            </a:r>
            <a:r>
              <a:rPr lang="es-ES" sz="2800" dirty="0" smtClean="0">
                <a:solidFill>
                  <a:srgbClr val="0066FF"/>
                </a:solidFill>
              </a:rPr>
              <a:t>El presidente </a:t>
            </a:r>
            <a:r>
              <a:rPr lang="es-ES" sz="2800" dirty="0" smtClean="0"/>
              <a:t>(individual singular)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425278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Localiza una unidad que funcione como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5.3</a:t>
            </a:r>
            <a:r>
              <a:rPr lang="es-ES" dirty="0"/>
              <a:t>. Causa</a:t>
            </a:r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dirty="0" smtClean="0">
                <a:solidFill>
                  <a:srgbClr val="0066FF"/>
                </a:solidFill>
              </a:rPr>
              <a:t>porque va a llover </a:t>
            </a:r>
            <a:r>
              <a:rPr lang="es-ES" dirty="0" smtClean="0"/>
              <a:t>	[A    porque B]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					CAUSA</a:t>
            </a:r>
          </a:p>
          <a:p>
            <a:pPr marL="0" indent="0">
              <a:buNone/>
            </a:pPr>
            <a:r>
              <a:rPr lang="es-ES" dirty="0" smtClean="0"/>
              <a:t>5.4</a:t>
            </a:r>
            <a:r>
              <a:rPr lang="es-ES" dirty="0"/>
              <a:t>. Fin</a:t>
            </a:r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dirty="0" smtClean="0">
                <a:solidFill>
                  <a:srgbClr val="0066FF"/>
                </a:solidFill>
              </a:rPr>
              <a:t>para bajar el precio de la electricidad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5.5</a:t>
            </a:r>
            <a:r>
              <a:rPr lang="es-ES" dirty="0"/>
              <a:t>. Predicado </a:t>
            </a:r>
            <a:r>
              <a:rPr lang="es-ES" dirty="0" smtClean="0"/>
              <a:t>impersonal	(sin sujeto)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dirty="0" smtClean="0">
                <a:solidFill>
                  <a:srgbClr val="0066FF"/>
                </a:solidFill>
              </a:rPr>
              <a:t>llover</a:t>
            </a:r>
            <a:endParaRPr lang="es-ES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4529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170</Words>
  <Application>Microsoft Office PowerPoint</Application>
  <PresentationFormat>Presentación en pantalla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Tipo de unidad</vt:lpstr>
      <vt:lpstr>Tipo de unidad</vt:lpstr>
      <vt:lpstr>Tipo de predicado verbal</vt:lpstr>
      <vt:lpstr>Tipo de predicado verbal</vt:lpstr>
      <vt:lpstr>Localiza una unidad que funcione como</vt:lpstr>
      <vt:lpstr>Localiza una unidad que funcione como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 de unidad</dc:title>
  <dc:creator>Admin</dc:creator>
  <cp:lastModifiedBy>Admin</cp:lastModifiedBy>
  <cp:revision>3</cp:revision>
  <dcterms:created xsi:type="dcterms:W3CDTF">2017-01-31T11:35:38Z</dcterms:created>
  <dcterms:modified xsi:type="dcterms:W3CDTF">2017-02-01T09:34:13Z</dcterms:modified>
</cp:coreProperties>
</file>