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7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9" r:id="rId13"/>
    <p:sldId id="271" r:id="rId14"/>
    <p:sldId id="272" r:id="rId15"/>
    <p:sldId id="273" r:id="rId16"/>
    <p:sldId id="274" r:id="rId17"/>
    <p:sldId id="277" r:id="rId18"/>
    <p:sldId id="275" r:id="rId19"/>
    <p:sldId id="279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  <a:srgbClr val="02025E"/>
    <a:srgbClr val="BB42B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96" autoAdjust="0"/>
  </p:normalViewPr>
  <p:slideViewPr>
    <p:cSldViewPr>
      <p:cViewPr varScale="1">
        <p:scale>
          <a:sx n="104" d="100"/>
          <a:sy n="104" d="100"/>
        </p:scale>
        <p:origin x="-90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3851-66CD-4725-A23A-3A25CCDB5FDF}" type="datetimeFigureOut">
              <a:rPr lang="es-ES" smtClean="0"/>
              <a:pPr/>
              <a:t>26/01/2017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61386-F74D-4C7D-99B1-6D3BBE7AD3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3851-66CD-4725-A23A-3A25CCDB5FDF}" type="datetimeFigureOut">
              <a:rPr lang="es-ES" smtClean="0"/>
              <a:pPr/>
              <a:t>26/01/2017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61386-F74D-4C7D-99B1-6D3BBE7AD3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3851-66CD-4725-A23A-3A25CCDB5FDF}" type="datetimeFigureOut">
              <a:rPr lang="es-ES" smtClean="0"/>
              <a:pPr/>
              <a:t>26/01/2017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61386-F74D-4C7D-99B1-6D3BBE7AD3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3851-66CD-4725-A23A-3A25CCDB5FDF}" type="datetimeFigureOut">
              <a:rPr lang="es-ES" smtClean="0"/>
              <a:pPr/>
              <a:t>26/01/2017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61386-F74D-4C7D-99B1-6D3BBE7AD3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3851-66CD-4725-A23A-3A25CCDB5FDF}" type="datetimeFigureOut">
              <a:rPr lang="es-ES" smtClean="0"/>
              <a:pPr/>
              <a:t>26/01/2017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61386-F74D-4C7D-99B1-6D3BBE7AD3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3851-66CD-4725-A23A-3A25CCDB5FDF}" type="datetimeFigureOut">
              <a:rPr lang="es-ES" smtClean="0"/>
              <a:pPr/>
              <a:t>26/01/2017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61386-F74D-4C7D-99B1-6D3BBE7AD3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3851-66CD-4725-A23A-3A25CCDB5FDF}" type="datetimeFigureOut">
              <a:rPr lang="es-ES" smtClean="0"/>
              <a:pPr/>
              <a:t>26/01/2017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61386-F74D-4C7D-99B1-6D3BBE7AD3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3851-66CD-4725-A23A-3A25CCDB5FDF}" type="datetimeFigureOut">
              <a:rPr lang="es-ES" smtClean="0"/>
              <a:pPr/>
              <a:t>26/01/2017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61386-F74D-4C7D-99B1-6D3BBE7AD3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3851-66CD-4725-A23A-3A25CCDB5FDF}" type="datetimeFigureOut">
              <a:rPr lang="es-ES" smtClean="0"/>
              <a:pPr/>
              <a:t>26/01/2017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61386-F74D-4C7D-99B1-6D3BBE7AD3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3851-66CD-4725-A23A-3A25CCDB5FDF}" type="datetimeFigureOut">
              <a:rPr lang="es-ES" smtClean="0"/>
              <a:pPr/>
              <a:t>26/01/2017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61386-F74D-4C7D-99B1-6D3BBE7AD3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3851-66CD-4725-A23A-3A25CCDB5FDF}" type="datetimeFigureOut">
              <a:rPr lang="es-ES" smtClean="0"/>
              <a:pPr/>
              <a:t>26/01/2017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61386-F74D-4C7D-99B1-6D3BBE7AD3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F3851-66CD-4725-A23A-3A25CCDB5FDF}" type="datetimeFigureOut">
              <a:rPr lang="es-ES" smtClean="0"/>
              <a:pPr/>
              <a:t>26/01/2017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61386-F74D-4C7D-99B1-6D3BBE7AD3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bibliotecadigital.ceibal.edu.uy/recurso/1076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e.es/recursos/diccionarios/dpd" TargetMode="External"/><Relationship Id="rId2" Type="http://schemas.openxmlformats.org/officeDocument/2006/relationships/hyperlink" Target="http://dle.rae.es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gramatica.usc.es/~vvazq/sintaxis/" TargetMode="External"/><Relationship Id="rId2" Type="http://schemas.openxmlformats.org/officeDocument/2006/relationships/hyperlink" Target="http://www.usc.es/export/sites/default/gl/centros/filoloxia/guiacentros/arquivos/ESPANOL/GRAMTICA_ESPAOLA_2.pd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victoria.vazquez@usc.es" TargetMode="External"/><Relationship Id="rId2" Type="http://schemas.openxmlformats.org/officeDocument/2006/relationships/hyperlink" Target="mailto:mjose.rodriguez.espineira@usc.e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Gramática española 2:</a:t>
            </a:r>
            <a:br>
              <a:rPr lang="es-ES" dirty="0" smtClean="0"/>
            </a:br>
            <a:r>
              <a:rPr lang="es-ES" dirty="0" smtClean="0"/>
              <a:t>Sintaxis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Presentación de la asignatura</a:t>
            </a:r>
          </a:p>
          <a:p>
            <a:r>
              <a:rPr lang="es-ES" dirty="0" smtClean="0"/>
              <a:t>Curso 2016-2017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2800" dirty="0"/>
              <a:t>Gramática española 2: Sintaxis</a:t>
            </a:r>
            <a:r>
              <a:rPr lang="es-ES" sz="6600" dirty="0"/>
              <a:t/>
            </a:r>
            <a:br>
              <a:rPr lang="es-ES" sz="6600" dirty="0"/>
            </a:br>
            <a:r>
              <a:rPr lang="es-ES" sz="4000" dirty="0" smtClean="0"/>
              <a:t>Contenidos</a:t>
            </a:r>
            <a:br>
              <a:rPr lang="es-ES" sz="4000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79388" y="1557338"/>
            <a:ext cx="8686800" cy="4751387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b="1" dirty="0" smtClean="0">
                <a:solidFill>
                  <a:schemeClr val="tx2"/>
                </a:solidFill>
              </a:rPr>
              <a:t>Tema 1: Conceptos básicos de sintaxis funcional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1. </a:t>
            </a:r>
            <a:r>
              <a:rPr lang="es-ES" dirty="0"/>
              <a:t>El análisis sintáctico </a:t>
            </a:r>
            <a:endParaRPr lang="es-E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/>
              <a:t>	</a:t>
            </a:r>
            <a:r>
              <a:rPr lang="es-ES" sz="2800" dirty="0" smtClean="0"/>
              <a:t>1.1. </a:t>
            </a:r>
            <a:r>
              <a:rPr lang="es-ES" sz="2800" dirty="0"/>
              <a:t>La estructura de constituyentes </a:t>
            </a:r>
            <a:endParaRPr lang="es-ES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/>
              <a:t>	1.2</a:t>
            </a:r>
            <a:r>
              <a:rPr lang="es-ES" sz="2800" dirty="0"/>
              <a:t>. Información categorial e información </a:t>
            </a:r>
            <a:r>
              <a:rPr lang="es-ES" sz="2800" dirty="0" smtClean="0"/>
              <a:t>		funcional </a:t>
            </a:r>
            <a:endParaRPr lang="es-ES" sz="2800" dirty="0"/>
          </a:p>
          <a:p>
            <a:pPr marL="989013" indent="-6286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/>
              <a:t>1.3</a:t>
            </a:r>
            <a:r>
              <a:rPr lang="es-ES" sz="2800" dirty="0"/>
              <a:t>. Funciones sintácticas y formas de realización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800" dirty="0" smtClean="0"/>
              <a:t>	1.4</a:t>
            </a:r>
            <a:r>
              <a:rPr lang="es-ES" sz="2800" dirty="0"/>
              <a:t>. Orden de constituyentes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2</a:t>
            </a:r>
            <a:r>
              <a:rPr lang="es-ES" dirty="0"/>
              <a:t>. Unidades sintácticas y unidades del discurso. El enunciado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2800" dirty="0"/>
              <a:t>Gramática española 2: Sintaxis</a:t>
            </a:r>
            <a:r>
              <a:rPr lang="es-ES" sz="6600" dirty="0"/>
              <a:t/>
            </a:r>
            <a:br>
              <a:rPr lang="es-ES" sz="6600" dirty="0"/>
            </a:br>
            <a:r>
              <a:rPr lang="es-ES" sz="4000" dirty="0" smtClean="0"/>
              <a:t>Contenidos</a:t>
            </a:r>
            <a:br>
              <a:rPr lang="es-ES" sz="4000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79388" y="1557338"/>
            <a:ext cx="8686800" cy="4751387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b="1" dirty="0" smtClean="0">
                <a:solidFill>
                  <a:schemeClr val="tx2"/>
                </a:solidFill>
              </a:rPr>
              <a:t>Tema 2: Estructura sintáctico-semántica de la cláusula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sz="2600" dirty="0" smtClean="0"/>
              <a:t>Tipos de situaciones, participantes y clases de entidades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sz="2600" dirty="0" smtClean="0"/>
              <a:t>Las funciones informativas. Tema y foco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sz="2600" dirty="0" smtClean="0"/>
              <a:t>Esquemas sintácticos</a:t>
            </a:r>
          </a:p>
          <a:p>
            <a:pPr marL="1371600" lvl="2" indent="-457200">
              <a:buNone/>
            </a:pPr>
            <a:r>
              <a:rPr lang="es-ES" sz="2600" dirty="0" smtClean="0"/>
              <a:t>3.1. Verbos copulativos y esquemas atributivos</a:t>
            </a:r>
          </a:p>
          <a:p>
            <a:pPr marL="1371600" lvl="2" indent="-457200">
              <a:buNone/>
            </a:pPr>
            <a:r>
              <a:rPr lang="pt-BR" sz="2600" dirty="0" smtClean="0"/>
              <a:t>3.2. Esquemas transitivos e intransitivos</a:t>
            </a:r>
            <a:endParaRPr lang="es-ES" sz="26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pt-BR" sz="2600" dirty="0" smtClean="0"/>
              <a:t> </a:t>
            </a:r>
            <a:r>
              <a:rPr lang="es-ES" sz="2600" dirty="0" smtClean="0"/>
              <a:t>Relaciones entre cláusulas. Diátesis</a:t>
            </a:r>
          </a:p>
          <a:p>
            <a:pPr marL="1371600" lvl="2" indent="-457200">
              <a:buNone/>
            </a:pPr>
            <a:r>
              <a:rPr lang="es-ES" sz="2600" dirty="0" smtClean="0"/>
              <a:t>4.1. Construcciones activas, pasivas y pronominales</a:t>
            </a:r>
          </a:p>
          <a:p>
            <a:pPr marL="1371600" lvl="2" indent="-457200">
              <a:buNone/>
            </a:pPr>
            <a:r>
              <a:rPr lang="es-ES" sz="2600" dirty="0" smtClean="0"/>
              <a:t>4.2. Construcciones impersonales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2800" dirty="0"/>
              <a:t>Gramática española 2: Sintaxis</a:t>
            </a:r>
            <a:r>
              <a:rPr lang="es-ES" sz="6600" dirty="0"/>
              <a:t/>
            </a:r>
            <a:br>
              <a:rPr lang="es-ES" sz="6600" dirty="0"/>
            </a:br>
            <a:r>
              <a:rPr lang="es-ES" sz="4000" dirty="0" smtClean="0"/>
              <a:t>Contenidos</a:t>
            </a:r>
            <a:br>
              <a:rPr lang="es-ES" sz="4000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79388" y="1557338"/>
            <a:ext cx="8964612" cy="4968006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b="1" dirty="0" smtClean="0">
                <a:solidFill>
                  <a:schemeClr val="tx2"/>
                </a:solidFill>
              </a:rPr>
              <a:t>Tema 3: Las unidades complejas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sz="2600" dirty="0" smtClean="0"/>
              <a:t>Las cláusulas integradas: completivas, relativas y adverbiales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sz="2600" dirty="0" smtClean="0"/>
              <a:t>Construcciones con completivas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sz="2600" dirty="0" smtClean="0"/>
              <a:t>Las cláusulas relativas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sz="2600" dirty="0" smtClean="0"/>
              <a:t>Las estructuras coordinadas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sz="2600" dirty="0" smtClean="0"/>
              <a:t>La estructura bipolar</a:t>
            </a:r>
          </a:p>
          <a:p>
            <a:pPr marL="1371600" lvl="2" indent="-457200">
              <a:buNone/>
            </a:pPr>
            <a:r>
              <a:rPr lang="es-ES" sz="2600" dirty="0"/>
              <a:t>5</a:t>
            </a:r>
            <a:r>
              <a:rPr lang="es-ES" sz="2600" dirty="0" smtClean="0"/>
              <a:t>.1. Comparativas y consecutivas</a:t>
            </a:r>
          </a:p>
          <a:p>
            <a:pPr marL="1371600" lvl="2" indent="-457200">
              <a:buNone/>
            </a:pPr>
            <a:r>
              <a:rPr lang="es-ES" sz="2600" dirty="0"/>
              <a:t>5</a:t>
            </a:r>
            <a:r>
              <a:rPr lang="es-ES" sz="2600" dirty="0" smtClean="0"/>
              <a:t>.2. Causales y finales</a:t>
            </a:r>
          </a:p>
          <a:p>
            <a:pPr marL="1371600" lvl="2" indent="-457200">
              <a:buNone/>
            </a:pPr>
            <a:r>
              <a:rPr lang="es-ES" sz="2600" dirty="0" smtClean="0"/>
              <a:t>5.3. Condicionales, concesivas y adversativas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2800" dirty="0"/>
              <a:t>Gramática española 2: Sintaxis</a:t>
            </a:r>
            <a:r>
              <a:rPr lang="es-ES" sz="6600" dirty="0"/>
              <a:t/>
            </a:r>
            <a:br>
              <a:rPr lang="es-ES" sz="6600" dirty="0"/>
            </a:br>
            <a:r>
              <a:rPr lang="es-ES" sz="4000" dirty="0" smtClean="0"/>
              <a:t>Bibliografía complementaria</a:t>
            </a:r>
            <a:br>
              <a:rPr lang="es-ES" sz="4000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79388" y="1412776"/>
            <a:ext cx="8964612" cy="5445224"/>
          </a:xfrm>
        </p:spPr>
        <p:txBody>
          <a:bodyPr rtlCol="0">
            <a:normAutofit fontScale="55000" lnSpcReduction="20000"/>
          </a:bodyPr>
          <a:lstStyle/>
          <a:p>
            <a:pPr>
              <a:buNone/>
            </a:pPr>
            <a:r>
              <a:rPr lang="es-ES" sz="4200" b="1" dirty="0">
                <a:solidFill>
                  <a:srgbClr val="C00000"/>
                </a:solidFill>
              </a:rPr>
              <a:t>I. </a:t>
            </a:r>
            <a:r>
              <a:rPr lang="es-ES" sz="4200" b="1" dirty="0" smtClean="0">
                <a:solidFill>
                  <a:srgbClr val="C00000"/>
                </a:solidFill>
              </a:rPr>
              <a:t>Gramáticas </a:t>
            </a:r>
            <a:r>
              <a:rPr lang="es-ES" sz="4200" dirty="0" smtClean="0">
                <a:solidFill>
                  <a:srgbClr val="FF0000"/>
                </a:solidFill>
              </a:rPr>
              <a:t>(vid. relación completa en la Guía docente)</a:t>
            </a:r>
            <a:endParaRPr lang="es-ES" sz="4200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s-ES" sz="4200" b="1" dirty="0"/>
              <a:t> </a:t>
            </a:r>
            <a:r>
              <a:rPr lang="es-ES" dirty="0" smtClean="0"/>
              <a:t>Academia</a:t>
            </a:r>
            <a:r>
              <a:rPr lang="es-ES" dirty="0"/>
              <a:t>, Real ___ Española y Asociación de Academias de la lengua española, </a:t>
            </a:r>
            <a:r>
              <a:rPr lang="es-ES" i="1" dirty="0"/>
              <a:t>Nueva gramática de la lengua española</a:t>
            </a:r>
            <a:r>
              <a:rPr lang="es-ES" dirty="0"/>
              <a:t>, Madrid, Espasa, 2009 (2 volúmenes).</a:t>
            </a:r>
          </a:p>
          <a:p>
            <a:pPr>
              <a:buNone/>
            </a:pPr>
            <a:r>
              <a:rPr lang="es-ES" dirty="0"/>
              <a:t>Alarcos Llorach, Emilio, </a:t>
            </a:r>
            <a:r>
              <a:rPr lang="es-ES" i="1" dirty="0"/>
              <a:t>Gramática de la lengua española</a:t>
            </a:r>
            <a:r>
              <a:rPr lang="es-ES" dirty="0"/>
              <a:t>. Madrid, Espasa-Calpe, 1994.</a:t>
            </a:r>
          </a:p>
          <a:p>
            <a:pPr>
              <a:buNone/>
            </a:pPr>
            <a:r>
              <a:rPr lang="es-ES" dirty="0" smtClean="0"/>
              <a:t>Bello</a:t>
            </a:r>
            <a:r>
              <a:rPr lang="es-ES" dirty="0"/>
              <a:t>, Andrés, </a:t>
            </a:r>
            <a:r>
              <a:rPr lang="es-ES" i="1" dirty="0"/>
              <a:t>Gramática de la lengua castellana destinada al uso de los americanos</a:t>
            </a:r>
            <a:r>
              <a:rPr lang="es-ES" dirty="0"/>
              <a:t>, Santiago de Chile, 1847. Reeditada con las notas de R.J. Cuervo, Madrid Arco/Libros, 1988 (2 volúmenes).</a:t>
            </a:r>
          </a:p>
          <a:p>
            <a:pPr>
              <a:buNone/>
            </a:pPr>
            <a:r>
              <a:rPr lang="es-ES" dirty="0"/>
              <a:t>Bosque, Ignacio y Violeta </a:t>
            </a:r>
            <a:r>
              <a:rPr lang="es-ES" dirty="0" err="1"/>
              <a:t>Demonte</a:t>
            </a:r>
            <a:r>
              <a:rPr lang="es-ES" dirty="0"/>
              <a:t>, </a:t>
            </a:r>
            <a:r>
              <a:rPr lang="es-ES" dirty="0" err="1"/>
              <a:t>dirs</a:t>
            </a:r>
            <a:r>
              <a:rPr lang="es-ES" dirty="0"/>
              <a:t>., </a:t>
            </a:r>
            <a:r>
              <a:rPr lang="es-ES" i="1" dirty="0"/>
              <a:t>Gramática descriptiva de la lengua española</a:t>
            </a:r>
            <a:r>
              <a:rPr lang="es-ES" dirty="0"/>
              <a:t>, 3 </a:t>
            </a:r>
            <a:r>
              <a:rPr lang="es-ES" dirty="0" err="1"/>
              <a:t>vols</a:t>
            </a:r>
            <a:r>
              <a:rPr lang="es-ES" dirty="0"/>
              <a:t>, Madrid, Espasa-Calpe, 1999 (3 volúmenes) [vol. 2: </a:t>
            </a:r>
            <a:r>
              <a:rPr lang="es-ES" i="1" dirty="0"/>
              <a:t>Las construcciones sintácticas fundamentales</a:t>
            </a:r>
            <a:r>
              <a:rPr lang="es-ES" dirty="0"/>
              <a:t>; vol. 3: </a:t>
            </a:r>
            <a:r>
              <a:rPr lang="es-ES" i="1" dirty="0"/>
              <a:t>Entre la oración y el discurso</a:t>
            </a:r>
            <a:r>
              <a:rPr lang="es-ES" dirty="0"/>
              <a:t>].</a:t>
            </a:r>
          </a:p>
          <a:p>
            <a:pPr>
              <a:buNone/>
            </a:pPr>
            <a:r>
              <a:rPr lang="en-GB" dirty="0"/>
              <a:t>Butt, John y Carmen Benjamin, </a:t>
            </a:r>
            <a:r>
              <a:rPr lang="en-GB" i="1" dirty="0"/>
              <a:t>A New Reference Grammar of Modern Spanish</a:t>
            </a:r>
            <a:r>
              <a:rPr lang="en-GB" dirty="0"/>
              <a:t>, </a:t>
            </a:r>
            <a:r>
              <a:rPr lang="en-GB" dirty="0" err="1"/>
              <a:t>Londres</a:t>
            </a:r>
            <a:r>
              <a:rPr lang="en-GB" dirty="0"/>
              <a:t>, Arnold, 1994</a:t>
            </a:r>
            <a:r>
              <a:rPr lang="en-GB" baseline="30000" dirty="0"/>
              <a:t>2</a:t>
            </a:r>
            <a:r>
              <a:rPr lang="en-GB" dirty="0"/>
              <a:t>.</a:t>
            </a:r>
            <a:endParaRPr lang="es-ES" dirty="0"/>
          </a:p>
          <a:p>
            <a:pPr>
              <a:buNone/>
            </a:pPr>
            <a:r>
              <a:rPr lang="es-ES" dirty="0"/>
              <a:t>Di </a:t>
            </a:r>
            <a:r>
              <a:rPr lang="es-ES" dirty="0" err="1"/>
              <a:t>Tullio</a:t>
            </a:r>
            <a:r>
              <a:rPr lang="es-ES" dirty="0"/>
              <a:t>, Ángela, </a:t>
            </a:r>
            <a:r>
              <a:rPr lang="es-ES" i="1" dirty="0"/>
              <a:t>Manual de gramática española</a:t>
            </a:r>
            <a:r>
              <a:rPr lang="es-ES" dirty="0"/>
              <a:t>, Buenos Aires, La isla de la luna, 2005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 smtClean="0"/>
              <a:t>Di </a:t>
            </a:r>
            <a:r>
              <a:rPr lang="es-ES" dirty="0" err="1" smtClean="0"/>
              <a:t>Tullio</a:t>
            </a:r>
            <a:r>
              <a:rPr lang="es-ES" dirty="0" smtClean="0"/>
              <a:t>, Ángela y Marisa </a:t>
            </a:r>
            <a:r>
              <a:rPr lang="es-ES" dirty="0" err="1" smtClean="0"/>
              <a:t>Malcuori</a:t>
            </a:r>
            <a:r>
              <a:rPr lang="es-ES" dirty="0" smtClean="0"/>
              <a:t>, </a:t>
            </a:r>
            <a:r>
              <a:rPr lang="es-ES" i="1" dirty="0" smtClean="0"/>
              <a:t>Manual de gramática del español para maestros y profesores del Uruguay. Montevideo, </a:t>
            </a:r>
            <a:r>
              <a:rPr lang="es-ES" i="1" dirty="0" err="1" smtClean="0"/>
              <a:t>ANEP.ProLEE</a:t>
            </a:r>
            <a:r>
              <a:rPr lang="es-ES" i="1" dirty="0" smtClean="0"/>
              <a:t>. 2012. URL: </a:t>
            </a:r>
            <a:r>
              <a:rPr lang="es-ES" i="1" dirty="0" smtClean="0">
                <a:hlinkClick r:id="rId2"/>
              </a:rPr>
              <a:t>http://bibliotecadigital.ceibal.edu.uy/recurso/1076/</a:t>
            </a:r>
            <a:r>
              <a:rPr lang="es-ES" i="1" dirty="0" smtClean="0"/>
              <a:t>	</a:t>
            </a:r>
            <a:endParaRPr lang="es-ES" dirty="0"/>
          </a:p>
          <a:p>
            <a:pPr>
              <a:buNone/>
            </a:pPr>
            <a:r>
              <a:rPr lang="es-ES" dirty="0"/>
              <a:t>Fernández Ramírez, Salvador, </a:t>
            </a:r>
            <a:r>
              <a:rPr lang="es-ES" i="1" dirty="0"/>
              <a:t>Gramática española. Los sonidos, el nombre y el pronombre</a:t>
            </a:r>
            <a:r>
              <a:rPr lang="es-ES" dirty="0"/>
              <a:t>, Madrid, 1951. Reeditada por J. Polo e I. Bosque, Madrid, Arco libros, 1985-1991 (5 volúmenes).</a:t>
            </a:r>
          </a:p>
          <a:p>
            <a:pPr>
              <a:buNone/>
            </a:pPr>
            <a:r>
              <a:rPr lang="es-ES" dirty="0"/>
              <a:t>Gili Gaya, Samuel, </a:t>
            </a:r>
            <a:r>
              <a:rPr lang="es-ES" i="1" dirty="0"/>
              <a:t>Curso superior de sintaxis española</a:t>
            </a:r>
            <a:r>
              <a:rPr lang="es-ES" dirty="0"/>
              <a:t>, México, Minerva, 1943.  Edición corregida y aumentada, Barcelona, </a:t>
            </a:r>
            <a:r>
              <a:rPr lang="es-ES" dirty="0" err="1"/>
              <a:t>Biblograf</a:t>
            </a:r>
            <a:r>
              <a:rPr lang="es-ES" dirty="0"/>
              <a:t>, 1961</a:t>
            </a:r>
            <a:r>
              <a:rPr lang="es-ES" baseline="30000" dirty="0"/>
              <a:t>8</a:t>
            </a:r>
            <a:r>
              <a:rPr lang="es-ES" dirty="0"/>
              <a:t>.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2800" dirty="0"/>
              <a:t>Gramática española 2: Sintaxis</a:t>
            </a:r>
            <a:r>
              <a:rPr lang="es-ES" sz="6600" dirty="0"/>
              <a:t/>
            </a:r>
            <a:br>
              <a:rPr lang="es-ES" sz="6600" dirty="0"/>
            </a:br>
            <a:r>
              <a:rPr lang="es-ES" sz="4000" dirty="0" smtClean="0"/>
              <a:t>Bibliografía complementaria</a:t>
            </a:r>
            <a:br>
              <a:rPr lang="es-ES" sz="4000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79388" y="1412776"/>
            <a:ext cx="8964612" cy="5445224"/>
          </a:xfrm>
        </p:spPr>
        <p:txBody>
          <a:bodyPr rtlCol="0">
            <a:normAutofit fontScale="55000" lnSpcReduction="20000"/>
          </a:bodyPr>
          <a:lstStyle/>
          <a:p>
            <a:pPr>
              <a:buNone/>
            </a:pPr>
            <a:r>
              <a:rPr lang="es-ES" sz="4400" b="1" dirty="0">
                <a:solidFill>
                  <a:srgbClr val="C00000"/>
                </a:solidFill>
              </a:rPr>
              <a:t>II.</a:t>
            </a:r>
            <a:r>
              <a:rPr lang="es-ES" sz="4400" dirty="0">
                <a:solidFill>
                  <a:srgbClr val="C00000"/>
                </a:solidFill>
              </a:rPr>
              <a:t> </a:t>
            </a:r>
            <a:r>
              <a:rPr lang="es-ES" sz="4400" b="1" dirty="0">
                <a:solidFill>
                  <a:srgbClr val="C00000"/>
                </a:solidFill>
              </a:rPr>
              <a:t>Diccionarios </a:t>
            </a:r>
            <a:endParaRPr lang="es-ES" sz="4400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s-ES" dirty="0"/>
              <a:t> </a:t>
            </a:r>
          </a:p>
          <a:p>
            <a:pPr>
              <a:buNone/>
            </a:pPr>
            <a:r>
              <a:rPr lang="es-ES" dirty="0"/>
              <a:t>Academia, </a:t>
            </a:r>
            <a:r>
              <a:rPr lang="es-ES" dirty="0" err="1"/>
              <a:t>Real___Española</a:t>
            </a:r>
            <a:r>
              <a:rPr lang="es-ES" dirty="0"/>
              <a:t>, </a:t>
            </a:r>
            <a:r>
              <a:rPr lang="es-ES" i="1" dirty="0"/>
              <a:t>Diccionario de la lengua española</a:t>
            </a:r>
            <a:r>
              <a:rPr lang="es-ES" dirty="0"/>
              <a:t> [</a:t>
            </a:r>
            <a:r>
              <a:rPr lang="es-ES" dirty="0" smtClean="0"/>
              <a:t>DLE], 23.ª ed. Madrid: Espasa, 2014. </a:t>
            </a:r>
            <a:r>
              <a:rPr lang="es-ES" dirty="0"/>
              <a:t>URL: </a:t>
            </a:r>
            <a:r>
              <a:rPr lang="es-ES" dirty="0" smtClean="0">
                <a:hlinkClick r:id="rId2"/>
              </a:rPr>
              <a:t>http://dle.rae.es/</a:t>
            </a:r>
            <a:r>
              <a:rPr lang="es-ES" dirty="0" smtClean="0"/>
              <a:t>	 	</a:t>
            </a:r>
            <a:r>
              <a:rPr lang="es-ES" dirty="0"/>
              <a:t>		</a:t>
            </a:r>
          </a:p>
          <a:p>
            <a:pPr>
              <a:buNone/>
            </a:pPr>
            <a:r>
              <a:rPr lang="es-ES" dirty="0"/>
              <a:t>Academia, </a:t>
            </a:r>
            <a:r>
              <a:rPr lang="es-ES" dirty="0" err="1"/>
              <a:t>Real___Española</a:t>
            </a:r>
            <a:r>
              <a:rPr lang="es-ES" dirty="0"/>
              <a:t>, </a:t>
            </a:r>
            <a:r>
              <a:rPr lang="es-ES" i="1" dirty="0"/>
              <a:t>Diccionario panhispánico de dudas</a:t>
            </a:r>
            <a:r>
              <a:rPr lang="es-ES" dirty="0"/>
              <a:t>, 2006. URL: </a:t>
            </a:r>
            <a:r>
              <a:rPr lang="es-ES" dirty="0" smtClean="0">
                <a:hlinkClick r:id="rId3"/>
              </a:rPr>
              <a:t>http://www.rae.es/recursos/diccionarios/dpd</a:t>
            </a:r>
            <a:r>
              <a:rPr lang="es-ES" dirty="0" smtClean="0"/>
              <a:t>	 		</a:t>
            </a:r>
            <a:r>
              <a:rPr lang="es-ES" dirty="0"/>
              <a:t>	</a:t>
            </a:r>
          </a:p>
          <a:p>
            <a:pPr>
              <a:buNone/>
            </a:pPr>
            <a:r>
              <a:rPr lang="es-ES" dirty="0"/>
              <a:t>Alvar, Manuel: </a:t>
            </a:r>
            <a:r>
              <a:rPr lang="es-ES" i="1" dirty="0"/>
              <a:t>Diccionario actual de la lengua española, </a:t>
            </a:r>
            <a:r>
              <a:rPr lang="es-ES" dirty="0"/>
              <a:t>Vox, Barcelona, </a:t>
            </a:r>
            <a:r>
              <a:rPr lang="es-ES" dirty="0" err="1"/>
              <a:t>Biblograf</a:t>
            </a:r>
            <a:r>
              <a:rPr lang="es-ES" dirty="0"/>
              <a:t>, 1990. </a:t>
            </a:r>
          </a:p>
          <a:p>
            <a:pPr>
              <a:buNone/>
            </a:pPr>
            <a:r>
              <a:rPr lang="es-ES" dirty="0"/>
              <a:t>Bosque, I. y M.P. Fernández: </a:t>
            </a:r>
            <a:r>
              <a:rPr lang="es-ES" i="1" dirty="0"/>
              <a:t>Diccionario inverso de la lengua española</a:t>
            </a:r>
            <a:r>
              <a:rPr lang="es-ES" dirty="0"/>
              <a:t>, Madrid, Gredos, 1987. </a:t>
            </a:r>
          </a:p>
          <a:p>
            <a:pPr>
              <a:buNone/>
            </a:pPr>
            <a:r>
              <a:rPr lang="es-ES" dirty="0"/>
              <a:t>Gutiérrez Cuadrado, Juan, </a:t>
            </a:r>
            <a:r>
              <a:rPr lang="es-ES" dirty="0" err="1"/>
              <a:t>dir.</a:t>
            </a:r>
            <a:r>
              <a:rPr lang="es-ES" dirty="0"/>
              <a:t>, </a:t>
            </a:r>
            <a:r>
              <a:rPr lang="es-ES" i="1" dirty="0"/>
              <a:t>SALAMANCA,</a:t>
            </a:r>
            <a:r>
              <a:rPr lang="es-ES" dirty="0"/>
              <a:t> </a:t>
            </a:r>
            <a:r>
              <a:rPr lang="es-ES" i="1" dirty="0"/>
              <a:t>Diccionario Salamanca de la lengua española</a:t>
            </a:r>
            <a:r>
              <a:rPr lang="es-ES" dirty="0"/>
              <a:t>, Madrid, Santillana / Universidad de Salamanca, 1996.</a:t>
            </a:r>
          </a:p>
          <a:p>
            <a:pPr>
              <a:buNone/>
            </a:pPr>
            <a:r>
              <a:rPr lang="es-ES" dirty="0"/>
              <a:t>Maldonado, Concepción, </a:t>
            </a:r>
            <a:r>
              <a:rPr lang="es-ES" dirty="0" err="1"/>
              <a:t>dir.</a:t>
            </a:r>
            <a:r>
              <a:rPr lang="es-ES" dirty="0"/>
              <a:t>, </a:t>
            </a:r>
            <a:r>
              <a:rPr lang="es-ES" i="1" dirty="0"/>
              <a:t>CLAVE, Diccionario de uso del español actual</a:t>
            </a:r>
            <a:r>
              <a:rPr lang="es-ES" dirty="0"/>
              <a:t>, Madrid, SM, 2006</a:t>
            </a:r>
            <a:r>
              <a:rPr lang="es-ES" baseline="30000" dirty="0"/>
              <a:t>2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s-ES" dirty="0"/>
              <a:t>Martínez de Sousa, José, </a:t>
            </a:r>
            <a:r>
              <a:rPr lang="es-ES" i="1" dirty="0"/>
              <a:t>Diccionario de usos y dudas del español actual</a:t>
            </a:r>
            <a:r>
              <a:rPr lang="es-ES" dirty="0"/>
              <a:t>, Gijón, </a:t>
            </a:r>
            <a:r>
              <a:rPr lang="es-ES" dirty="0" err="1"/>
              <a:t>Trea</a:t>
            </a:r>
            <a:r>
              <a:rPr lang="es-ES" dirty="0"/>
              <a:t>, 2008</a:t>
            </a:r>
            <a:r>
              <a:rPr lang="es-ES" baseline="30000" dirty="0"/>
              <a:t>4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s-ES" dirty="0"/>
              <a:t>Moliner, María, </a:t>
            </a:r>
            <a:r>
              <a:rPr lang="es-ES" i="1" dirty="0"/>
              <a:t>Diccionario de uso del español</a:t>
            </a:r>
            <a:r>
              <a:rPr lang="es-ES" dirty="0"/>
              <a:t> [DUE], Madrid, Gredos, 1966-67, 2008</a:t>
            </a:r>
            <a:r>
              <a:rPr lang="es-ES" baseline="30000" dirty="0"/>
              <a:t>3</a:t>
            </a:r>
            <a:r>
              <a:rPr lang="es-ES" dirty="0"/>
              <a:t> (2 volúmenes).</a:t>
            </a:r>
          </a:p>
          <a:p>
            <a:pPr>
              <a:buNone/>
            </a:pPr>
            <a:r>
              <a:rPr lang="es-ES" dirty="0"/>
              <a:t>Seco, Manuel,  </a:t>
            </a:r>
            <a:r>
              <a:rPr lang="es-ES" i="1" dirty="0"/>
              <a:t>Diccionario de dudas y dificultades de la lengua española</a:t>
            </a:r>
            <a:r>
              <a:rPr lang="es-ES" dirty="0"/>
              <a:t>, 1961, Madrid, Espasa-Calpe, 1998</a:t>
            </a:r>
            <a:r>
              <a:rPr lang="es-ES" baseline="30000" dirty="0"/>
              <a:t>10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s-ES" dirty="0"/>
              <a:t>Seco, Manuel, Olimpia Andrés y Gabino Ramos, </a:t>
            </a:r>
            <a:r>
              <a:rPr lang="es-ES" i="1" dirty="0"/>
              <a:t>Diccionario del español actual</a:t>
            </a:r>
            <a:r>
              <a:rPr lang="es-ES" dirty="0"/>
              <a:t> [DEA], Madrid, Aguilar, 1999 (2 volúmenes</a:t>
            </a:r>
            <a:r>
              <a:rPr lang="es-ES" dirty="0" smtClean="0"/>
              <a:t>).</a:t>
            </a:r>
            <a:r>
              <a:rPr lang="es-ES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2800" dirty="0"/>
              <a:t>Gramática española 2: Sintaxis</a:t>
            </a:r>
            <a:r>
              <a:rPr lang="es-ES" sz="6600" dirty="0"/>
              <a:t/>
            </a:r>
            <a:br>
              <a:rPr lang="es-ES" sz="6600" dirty="0"/>
            </a:br>
            <a:r>
              <a:rPr lang="es-ES" sz="4000" dirty="0" smtClean="0"/>
              <a:t>Bibliografía complementaria</a:t>
            </a:r>
            <a:br>
              <a:rPr lang="es-ES" sz="4000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79388" y="1412776"/>
            <a:ext cx="8964612" cy="5445224"/>
          </a:xfrm>
        </p:spPr>
        <p:txBody>
          <a:bodyPr rtlCol="0">
            <a:normAutofit fontScale="70000" lnSpcReduction="20000"/>
          </a:bodyPr>
          <a:lstStyle/>
          <a:p>
            <a:pPr>
              <a:buNone/>
            </a:pPr>
            <a:r>
              <a:rPr lang="es-ES" sz="4000" b="1" dirty="0">
                <a:solidFill>
                  <a:srgbClr val="C00000"/>
                </a:solidFill>
              </a:rPr>
              <a:t>III. Libros de ejercicios recomendados</a:t>
            </a:r>
          </a:p>
          <a:p>
            <a:pPr>
              <a:buNone/>
            </a:pPr>
            <a:r>
              <a:rPr lang="es-ES" b="1" dirty="0"/>
              <a:t> </a:t>
            </a:r>
          </a:p>
          <a:p>
            <a:pPr>
              <a:buNone/>
            </a:pPr>
            <a:r>
              <a:rPr lang="es-ES" dirty="0"/>
              <a:t>Bosque, Ignacio, </a:t>
            </a:r>
            <a:r>
              <a:rPr lang="es-ES" i="1" dirty="0"/>
              <a:t>Repaso de sintaxis tradicional: ejercicios de autocomprobación</a:t>
            </a:r>
            <a:r>
              <a:rPr lang="es-ES" dirty="0"/>
              <a:t>, Madrid, Arco/Libros, Col. Cuadernos de Lengua Española, 1994.</a:t>
            </a:r>
          </a:p>
          <a:p>
            <a:pPr>
              <a:buNone/>
            </a:pPr>
            <a:r>
              <a:rPr lang="es-ES" dirty="0"/>
              <a:t>Gómez Manzano, Pilar, Paloma Cuesta Martínez, Mario García-Page y Ángeles Estévez Rodríguez, </a:t>
            </a:r>
            <a:r>
              <a:rPr lang="es-ES" i="1" dirty="0"/>
              <a:t>Ejercicios de gramática y de expresión (con nociones teóricas</a:t>
            </a:r>
            <a:r>
              <a:rPr lang="es-ES" dirty="0"/>
              <a:t>), Madrid, Editorial Centro de Estudios Ramón Areces, S. A., 2007</a:t>
            </a:r>
            <a:r>
              <a:rPr lang="es-ES" baseline="30000" dirty="0"/>
              <a:t>2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s-ES" dirty="0"/>
              <a:t>López </a:t>
            </a:r>
            <a:r>
              <a:rPr lang="es-ES" dirty="0" err="1"/>
              <a:t>Meirama</a:t>
            </a:r>
            <a:r>
              <a:rPr lang="es-ES" dirty="0"/>
              <a:t>, Belén, </a:t>
            </a:r>
            <a:r>
              <a:rPr lang="es-ES" i="1" dirty="0"/>
              <a:t>La práctica de la gramática en los textos</a:t>
            </a:r>
            <a:r>
              <a:rPr lang="es-ES" dirty="0"/>
              <a:t>, Santiago, </a:t>
            </a:r>
            <a:r>
              <a:rPr lang="es-ES" dirty="0" err="1"/>
              <a:t>Universidade</a:t>
            </a:r>
            <a:r>
              <a:rPr lang="es-ES" dirty="0"/>
              <a:t> de Santiago de Compostela, 2005. Col. </a:t>
            </a:r>
            <a:r>
              <a:rPr lang="es-ES" dirty="0" err="1"/>
              <a:t>Lalia</a:t>
            </a:r>
            <a:r>
              <a:rPr lang="es-ES" dirty="0"/>
              <a:t> series </a:t>
            </a:r>
            <a:r>
              <a:rPr lang="es-ES" dirty="0" err="1"/>
              <a:t>Minor</a:t>
            </a:r>
            <a:r>
              <a:rPr lang="es-ES" dirty="0"/>
              <a:t>, nº 7.</a:t>
            </a:r>
          </a:p>
          <a:p>
            <a:pPr>
              <a:buNone/>
            </a:pPr>
            <a:r>
              <a:rPr lang="es-ES" dirty="0"/>
              <a:t>Rodríguez </a:t>
            </a:r>
            <a:r>
              <a:rPr lang="es-ES" dirty="0" err="1"/>
              <a:t>Espiñeira</a:t>
            </a:r>
            <a:r>
              <a:rPr lang="es-ES" dirty="0"/>
              <a:t>, Mª José y Belén López </a:t>
            </a:r>
            <a:r>
              <a:rPr lang="es-ES" dirty="0" err="1"/>
              <a:t>Meirama</a:t>
            </a:r>
            <a:r>
              <a:rPr lang="es-ES" dirty="0"/>
              <a:t>, </a:t>
            </a:r>
            <a:r>
              <a:rPr lang="es-ES" i="1" dirty="0"/>
              <a:t>Ejercicios de análisis sintáctico</a:t>
            </a:r>
            <a:r>
              <a:rPr lang="es-ES" dirty="0"/>
              <a:t>, Santiago, </a:t>
            </a:r>
            <a:r>
              <a:rPr lang="es-ES" dirty="0" err="1"/>
              <a:t>Universidade</a:t>
            </a:r>
            <a:r>
              <a:rPr lang="es-ES" dirty="0"/>
              <a:t> de Santiago de Compostela, 1998. Col. </a:t>
            </a:r>
            <a:r>
              <a:rPr lang="es-ES" dirty="0" err="1"/>
              <a:t>Lalia</a:t>
            </a:r>
            <a:r>
              <a:rPr lang="es-ES" dirty="0"/>
              <a:t> series </a:t>
            </a:r>
            <a:r>
              <a:rPr lang="es-ES" dirty="0" err="1"/>
              <a:t>Minor</a:t>
            </a:r>
            <a:r>
              <a:rPr lang="es-ES" dirty="0"/>
              <a:t>, nº6.</a:t>
            </a:r>
          </a:p>
          <a:p>
            <a:pPr>
              <a:buNone/>
            </a:pPr>
            <a:r>
              <a:rPr lang="es-ES" dirty="0"/>
              <a:t> 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" sz="2700" dirty="0" smtClean="0"/>
              <a:t>Gramática española 2: Sintaxis</a:t>
            </a:r>
            <a:r>
              <a:rPr lang="es-ES" sz="9600" dirty="0" smtClean="0"/>
              <a:t/>
            </a:r>
            <a:br>
              <a:rPr lang="es-ES" sz="9600" dirty="0" smtClean="0"/>
            </a:br>
            <a:r>
              <a:rPr lang="es-ES" sz="3600" dirty="0" smtClean="0"/>
              <a:t>Actividades y metodología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28800"/>
            <a:ext cx="8568952" cy="504056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es-ES" sz="2800" dirty="0" smtClean="0"/>
          </a:p>
          <a:p>
            <a:pPr marL="0" indent="0">
              <a:buNone/>
            </a:pPr>
            <a:r>
              <a:rPr lang="es-ES" sz="8600" dirty="0" smtClean="0"/>
              <a:t>El </a:t>
            </a:r>
            <a:r>
              <a:rPr lang="es-ES" sz="8600" dirty="0"/>
              <a:t>curso tiene una doble vertiente teórico-descriptiva y práctica. Semanalmente hay dos horas de clase dedicadas a la presentación y explicación de los contenidos del programa, y una hora de clase práctica para aplicar los conceptos estudiados a través de ejercicios, cuestiones y comentarios. En ambos tipos de sesiones se fomenta la participación activa de los estudiantes, que </a:t>
            </a:r>
            <a:r>
              <a:rPr lang="es-ES" sz="8600" u="sng" dirty="0"/>
              <a:t>deben </a:t>
            </a:r>
            <a:r>
              <a:rPr lang="es-ES" sz="8600" u="sng" dirty="0" smtClean="0"/>
              <a:t>realizar previamente las lecturas y tareas prácticas asignadas.</a:t>
            </a:r>
            <a:endParaRPr lang="es-ES" sz="8600" u="sng" dirty="0"/>
          </a:p>
          <a:p>
            <a:pPr marL="0" indent="0">
              <a:buNone/>
            </a:pPr>
            <a:r>
              <a:rPr lang="es-ES" sz="8600" dirty="0"/>
              <a:t/>
            </a:r>
            <a:br>
              <a:rPr lang="es-ES" sz="8600" dirty="0"/>
            </a:br>
            <a:r>
              <a:rPr lang="es-ES" sz="8600" b="1" dirty="0"/>
              <a:t/>
            </a:r>
            <a:br>
              <a:rPr lang="es-ES" sz="8600" b="1" dirty="0"/>
            </a:br>
            <a:endParaRPr lang="es-ES" sz="8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755576" y="4293096"/>
            <a:ext cx="6984776" cy="15841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1002">
            <a:schemeClr val="dk2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2600" dirty="0" smtClean="0"/>
              <a:t>El curso dispone de un </a:t>
            </a:r>
            <a:r>
              <a:rPr lang="es-ES" sz="2600" b="1" dirty="0" smtClean="0"/>
              <a:t>aula virtual, </a:t>
            </a:r>
            <a:r>
              <a:rPr lang="es-ES" sz="2600" dirty="0" smtClean="0"/>
              <a:t>con materiales y recursos necesarios para el desarrollo de los temas y la realización de las prácticas.</a:t>
            </a:r>
          </a:p>
          <a:p>
            <a:pPr marL="0" indent="0">
              <a:buNone/>
            </a:pPr>
            <a:r>
              <a:rPr lang="es-ES" sz="2600" dirty="0" smtClean="0"/>
              <a:t>Es recomendable consultar la Guía docente de la materia, que está depositada en el aula virtual.</a:t>
            </a:r>
          </a:p>
          <a:p>
            <a:pPr marL="0" indent="0">
              <a:buNone/>
            </a:pPr>
            <a:r>
              <a:rPr lang="es-ES" sz="2600" dirty="0" smtClean="0"/>
              <a:t>La guía puede descargarse también  </a:t>
            </a:r>
            <a:r>
              <a:rPr lang="es-ES" sz="2600" b="1" dirty="0" smtClean="0">
                <a:hlinkClick r:id="rId2"/>
              </a:rPr>
              <a:t>AQUÍ</a:t>
            </a:r>
            <a:endParaRPr lang="es-ES" sz="2600" b="1" dirty="0" smtClean="0"/>
          </a:p>
          <a:p>
            <a:pPr>
              <a:buNone/>
            </a:pPr>
            <a:r>
              <a:rPr lang="es-ES" dirty="0" smtClean="0"/>
              <a:t>	</a:t>
            </a:r>
            <a:r>
              <a:rPr lang="es-ES" sz="2800" dirty="0" smtClean="0"/>
              <a:t>Si aún no tienes acceso al aula virtual, puedes encontrar los primeros materiales del curso en </a:t>
            </a:r>
            <a:r>
              <a:rPr lang="es-ES" sz="2800" dirty="0" smtClean="0">
                <a:hlinkClick r:id="rId3"/>
              </a:rPr>
              <a:t>http://gramatica.usc.es/~vvazq/sintaxis/</a:t>
            </a:r>
            <a:r>
              <a:rPr lang="es-ES" sz="28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2700" dirty="0" smtClean="0"/>
              <a:t>Gramática española 2: Sintaxis</a:t>
            </a:r>
            <a:r>
              <a:rPr lang="es-ES" sz="15600" dirty="0" smtClean="0"/>
              <a:t/>
            </a:r>
            <a:br>
              <a:rPr lang="es-ES" sz="15600" dirty="0" smtClean="0"/>
            </a:br>
            <a:r>
              <a:rPr lang="es-ES" sz="3600" dirty="0" smtClean="0"/>
              <a:t>Actividades y metodología</a:t>
            </a:r>
            <a:endParaRPr lang="es-ES" sz="36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2132855"/>
          <a:ext cx="8147248" cy="3034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812"/>
                <a:gridCol w="3003748"/>
                <a:gridCol w="2016224"/>
                <a:gridCol w="1090464"/>
              </a:tblGrid>
              <a:tr h="576065">
                <a:tc>
                  <a:txBody>
                    <a:bodyPr/>
                    <a:lstStyle/>
                    <a:p>
                      <a:r>
                        <a:rPr lang="es-ES" dirty="0" smtClean="0"/>
                        <a:t>Aspecto evaluable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Criterios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Instrumento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Peso</a:t>
                      </a:r>
                      <a:endParaRPr lang="es-ES" dirty="0"/>
                    </a:p>
                  </a:txBody>
                  <a:tcPr/>
                </a:tc>
              </a:tr>
              <a:tr h="1423482">
                <a:tc>
                  <a:txBody>
                    <a:bodyPr/>
                    <a:lstStyle/>
                    <a:p>
                      <a:r>
                        <a:rPr lang="es-ES" dirty="0" smtClean="0"/>
                        <a:t>Ejercicios y actividades</a:t>
                      </a:r>
                      <a:r>
                        <a:rPr lang="es-ES" baseline="0" dirty="0" smtClean="0"/>
                        <a:t> de aplicación práctica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Contenido, argumentación, estructura, expresión y presentación.</a:t>
                      </a:r>
                    </a:p>
                    <a:p>
                      <a:r>
                        <a:rPr lang="es-ES" dirty="0" smtClean="0"/>
                        <a:t>Intervenciones en clase.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Valoración y calificación de la profesora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30%</a:t>
                      </a:r>
                      <a:endParaRPr lang="es-ES" dirty="0"/>
                    </a:p>
                  </a:txBody>
                  <a:tcPr anchor="ctr"/>
                </a:tc>
              </a:tr>
              <a:tr h="1034748">
                <a:tc>
                  <a:txBody>
                    <a:bodyPr/>
                    <a:lstStyle/>
                    <a:p>
                      <a:r>
                        <a:rPr lang="es-ES" dirty="0" smtClean="0"/>
                        <a:t>Contenidos de la materia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Dominio de los contenidos teórico-prácticos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Examen escrito teórico-práctico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70%</a:t>
                      </a:r>
                      <a:endParaRPr lang="es-E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s-ES" sz="3200" dirty="0" smtClean="0"/>
              <a:t>Gramática española 2: Sintaxis</a:t>
            </a:r>
            <a:br>
              <a:rPr lang="es-ES" sz="3200" dirty="0" smtClean="0"/>
            </a:br>
            <a:r>
              <a:rPr lang="es-ES" sz="4000" dirty="0" smtClean="0"/>
              <a:t>Cronograma</a:t>
            </a:r>
            <a:endParaRPr lang="es-ES" sz="4000" dirty="0"/>
          </a:p>
        </p:txBody>
      </p:sp>
      <p:pic>
        <p:nvPicPr>
          <p:cNvPr id="4" name="3 Marcador de contenido" descr="Captur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485618"/>
            <a:ext cx="8229600" cy="2755127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2000" dirty="0" smtClean="0"/>
              <a:t>Gramática española 2: Sintaxis</a:t>
            </a: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/>
              <a:t>Códigos de la asignatura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39552" y="1772816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pt-BR" sz="2600" b="1" dirty="0" smtClean="0">
                <a:solidFill>
                  <a:srgbClr val="0070C0"/>
                </a:solidFill>
              </a:rPr>
              <a:t>G5041224 </a:t>
            </a:r>
          </a:p>
          <a:p>
            <a:pPr>
              <a:buNone/>
            </a:pPr>
            <a:endParaRPr lang="pt-BR" sz="2600" b="1" dirty="0" smtClean="0"/>
          </a:p>
          <a:p>
            <a:pPr>
              <a:buNone/>
            </a:pPr>
            <a:endParaRPr lang="pt-BR" sz="2600" b="1" dirty="0" smtClean="0"/>
          </a:p>
          <a:p>
            <a:pPr>
              <a:buNone/>
            </a:pPr>
            <a:r>
              <a:rPr lang="pt-BR" sz="2600" b="1" dirty="0" smtClean="0">
                <a:solidFill>
                  <a:srgbClr val="C00000"/>
                </a:solidFill>
              </a:rPr>
              <a:t>G5071536</a:t>
            </a:r>
          </a:p>
          <a:p>
            <a:pPr>
              <a:buNone/>
            </a:pPr>
            <a:r>
              <a:rPr lang="pt-BR" sz="2600" b="1" dirty="0" smtClean="0">
                <a:solidFill>
                  <a:srgbClr val="7030A0"/>
                </a:solidFill>
              </a:rPr>
              <a:t>G5051520</a:t>
            </a:r>
          </a:p>
          <a:p>
            <a:pPr>
              <a:buNone/>
            </a:pPr>
            <a:r>
              <a:rPr lang="pt-BR" sz="2600" b="1" dirty="0" smtClean="0">
                <a:solidFill>
                  <a:schemeClr val="bg2">
                    <a:lumMod val="25000"/>
                  </a:schemeClr>
                </a:solidFill>
              </a:rPr>
              <a:t>G5061524 </a:t>
            </a:r>
          </a:p>
          <a:p>
            <a:pPr>
              <a:buNone/>
            </a:pPr>
            <a:r>
              <a:rPr lang="pt-BR" sz="2600" b="1" dirty="0" smtClean="0">
                <a:solidFill>
                  <a:srgbClr val="00B050"/>
                </a:solidFill>
              </a:rPr>
              <a:t>G5081524</a:t>
            </a:r>
            <a:endParaRPr lang="es-ES" sz="26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pt-BR" sz="2600" b="1" dirty="0"/>
              <a:t>		</a:t>
            </a:r>
            <a:endParaRPr lang="es-ES" sz="2600" b="1" dirty="0"/>
          </a:p>
          <a:p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067944" y="1772816"/>
            <a:ext cx="461885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600" b="1" dirty="0" err="1" smtClean="0">
                <a:solidFill>
                  <a:srgbClr val="0070C0"/>
                </a:solidFill>
              </a:rPr>
              <a:t>Maior</a:t>
            </a:r>
            <a:r>
              <a:rPr lang="es-ES" sz="2600" b="1" dirty="0" smtClean="0">
                <a:solidFill>
                  <a:srgbClr val="0070C0"/>
                </a:solidFill>
              </a:rPr>
              <a:t> en Lengua y Literatura española</a:t>
            </a:r>
          </a:p>
          <a:p>
            <a:pPr>
              <a:spcBef>
                <a:spcPts val="1200"/>
              </a:spcBef>
              <a:buNone/>
            </a:pPr>
            <a:r>
              <a:rPr lang="es-ES" sz="2600" dirty="0" err="1" smtClean="0"/>
              <a:t>Minor</a:t>
            </a:r>
            <a:r>
              <a:rPr lang="es-ES" sz="2600" dirty="0" smtClean="0"/>
              <a:t> en Lengua y Lit. españolas</a:t>
            </a:r>
          </a:p>
          <a:p>
            <a:pPr>
              <a:buNone/>
            </a:pPr>
            <a:r>
              <a:rPr lang="es-ES" sz="2600" b="1" dirty="0" smtClean="0">
                <a:solidFill>
                  <a:srgbClr val="C00000"/>
                </a:solidFill>
              </a:rPr>
              <a:t>Filología  Clásica</a:t>
            </a:r>
          </a:p>
          <a:p>
            <a:pPr>
              <a:buNone/>
            </a:pPr>
            <a:r>
              <a:rPr lang="es-ES" sz="2600" b="1" dirty="0" smtClean="0">
                <a:solidFill>
                  <a:srgbClr val="7030A0"/>
                </a:solidFill>
              </a:rPr>
              <a:t>Lengua y Literatura gallegas</a:t>
            </a:r>
          </a:p>
          <a:p>
            <a:pPr>
              <a:buNone/>
            </a:pPr>
            <a:r>
              <a:rPr lang="es-ES" sz="2600" b="1" dirty="0" smtClean="0">
                <a:solidFill>
                  <a:schemeClr val="bg2">
                    <a:lumMod val="25000"/>
                  </a:schemeClr>
                </a:solidFill>
              </a:rPr>
              <a:t>Lengua y Literatura inglesas</a:t>
            </a:r>
          </a:p>
          <a:p>
            <a:pPr>
              <a:buNone/>
            </a:pPr>
            <a:r>
              <a:rPr lang="es-ES" sz="2600" b="1" dirty="0" smtClean="0">
                <a:solidFill>
                  <a:srgbClr val="00B050"/>
                </a:solidFill>
              </a:rPr>
              <a:t>Lenguas y Literaturas modernas</a:t>
            </a:r>
            <a:endParaRPr lang="es-ES" sz="2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2700" dirty="0" smtClean="0"/>
              <a:t>Gramática española 2: Sintaxis</a:t>
            </a:r>
            <a:r>
              <a:rPr lang="es-ES" sz="6000" dirty="0" smtClean="0"/>
              <a:t/>
            </a:r>
            <a:br>
              <a:rPr lang="es-ES" sz="6000" dirty="0" smtClean="0"/>
            </a:br>
            <a:r>
              <a:rPr lang="es-ES" sz="3600" dirty="0" smtClean="0"/>
              <a:t>Horario de clases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4525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s-ES" sz="2800" dirty="0" smtClean="0"/>
              <a:t>				</a:t>
            </a:r>
            <a:r>
              <a:rPr lang="es-ES" sz="3600" b="1" dirty="0" smtClean="0"/>
              <a:t>Grupo 1: A – L</a:t>
            </a:r>
            <a:endParaRPr lang="es-E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s-ES" sz="2800" dirty="0" smtClean="0">
                <a:solidFill>
                  <a:schemeClr val="accent1">
                    <a:lumMod val="75000"/>
                  </a:schemeClr>
                </a:solidFill>
              </a:rPr>
              <a:t>Hora</a:t>
            </a:r>
            <a:r>
              <a:rPr lang="es-ES" sz="2800" dirty="0" smtClean="0"/>
              <a:t>	Lunes		Martes	Miércoles</a:t>
            </a:r>
          </a:p>
          <a:p>
            <a:pPr marL="723900" indent="-723900">
              <a:buNone/>
              <a:tabLst>
                <a:tab pos="723900" algn="l"/>
              </a:tabLst>
            </a:pPr>
            <a:r>
              <a:rPr lang="es-ES" sz="2800" b="1" dirty="0" smtClean="0">
                <a:solidFill>
                  <a:schemeClr val="tx2"/>
                </a:solidFill>
              </a:rPr>
              <a:t>11:00</a:t>
            </a:r>
            <a:r>
              <a:rPr lang="es-ES" sz="2800" b="1" dirty="0">
                <a:solidFill>
                  <a:schemeClr val="tx2"/>
                </a:solidFill>
              </a:rPr>
              <a:t>	</a:t>
            </a:r>
            <a:r>
              <a:rPr lang="es-ES" sz="2800" b="1" dirty="0" smtClean="0">
                <a:solidFill>
                  <a:srgbClr val="0000FF"/>
                </a:solidFill>
              </a:rPr>
              <a:t> Expositiva </a:t>
            </a:r>
            <a:r>
              <a:rPr lang="es-ES" sz="2800" dirty="0" smtClean="0"/>
              <a:t>	</a:t>
            </a:r>
            <a:r>
              <a:rPr lang="es-ES" sz="2800" b="1" dirty="0" smtClean="0">
                <a:solidFill>
                  <a:srgbClr val="0000FF"/>
                </a:solidFill>
              </a:rPr>
              <a:t> </a:t>
            </a:r>
            <a:r>
              <a:rPr lang="es-ES" sz="2800" b="1" dirty="0" err="1" smtClean="0">
                <a:solidFill>
                  <a:srgbClr val="0000FF"/>
                </a:solidFill>
              </a:rPr>
              <a:t>Expositiva</a:t>
            </a:r>
            <a:r>
              <a:rPr lang="es-ES" sz="2800" b="1" dirty="0" smtClean="0">
                <a:solidFill>
                  <a:srgbClr val="0000FF"/>
                </a:solidFill>
              </a:rPr>
              <a:t> </a:t>
            </a:r>
            <a:r>
              <a:rPr lang="es-ES" sz="2800" dirty="0" smtClean="0"/>
              <a:t>	</a:t>
            </a:r>
            <a:r>
              <a:rPr lang="es-ES" sz="2800" b="1" dirty="0" smtClean="0">
                <a:solidFill>
                  <a:srgbClr val="C00000"/>
                </a:solidFill>
              </a:rPr>
              <a:t>Interactiva Grupo 3 (A-F)</a:t>
            </a:r>
          </a:p>
          <a:p>
            <a:pPr marL="800100" indent="-800100">
              <a:buNone/>
              <a:tabLst>
                <a:tab pos="723900" algn="l"/>
              </a:tabLst>
            </a:pPr>
            <a:r>
              <a:rPr lang="es-ES" sz="2800" dirty="0"/>
              <a:t>	</a:t>
            </a:r>
            <a:r>
              <a:rPr lang="es-ES" sz="2800" dirty="0" smtClean="0"/>
              <a:t>		 Aula C08 	 Aula C09 	Aula D04</a:t>
            </a:r>
          </a:p>
          <a:p>
            <a:pPr marL="514350" indent="-514350">
              <a:spcBef>
                <a:spcPts val="1800"/>
              </a:spcBef>
              <a:buNone/>
              <a:tabLst>
                <a:tab pos="723900" algn="l"/>
              </a:tabLst>
            </a:pPr>
            <a:r>
              <a:rPr lang="es-ES" sz="2800" b="1" dirty="0" smtClean="0">
                <a:solidFill>
                  <a:schemeClr val="tx2"/>
                </a:solidFill>
              </a:rPr>
              <a:t>12:00</a:t>
            </a:r>
            <a:r>
              <a:rPr lang="es-ES" sz="2800" dirty="0" smtClean="0"/>
              <a:t>					</a:t>
            </a:r>
            <a:r>
              <a:rPr lang="es-ES" sz="2800" b="1" dirty="0" smtClean="0">
                <a:solidFill>
                  <a:srgbClr val="C00000"/>
                </a:solidFill>
              </a:rPr>
              <a:t>Interactiva Grupo 4 (G-L)</a:t>
            </a:r>
          </a:p>
          <a:p>
            <a:pPr marL="514350" indent="-514350">
              <a:spcBef>
                <a:spcPts val="0"/>
              </a:spcBef>
              <a:buNone/>
              <a:tabLst>
                <a:tab pos="723900" algn="l"/>
              </a:tabLst>
            </a:pPr>
            <a:r>
              <a:rPr lang="es-ES" sz="2800" dirty="0"/>
              <a:t>	</a:t>
            </a:r>
            <a:r>
              <a:rPr lang="es-ES" sz="2800" dirty="0" smtClean="0"/>
              <a:t>						Aula D04</a:t>
            </a:r>
          </a:p>
          <a:p>
            <a:pPr marL="4057650" lvl="8" indent="-552450">
              <a:spcBef>
                <a:spcPts val="0"/>
              </a:spcBef>
              <a:buNone/>
              <a:tabLst>
                <a:tab pos="266700" algn="l"/>
                <a:tab pos="723900" algn="l"/>
              </a:tabLst>
            </a:pPr>
            <a:endParaRPr lang="es-ES" sz="2800" dirty="0" smtClean="0"/>
          </a:p>
          <a:p>
            <a:pPr marL="457200" indent="-457200">
              <a:spcBef>
                <a:spcPts val="1800"/>
              </a:spcBef>
              <a:buAutoNum type="arabicPlain" startAt="10"/>
              <a:tabLst>
                <a:tab pos="723900" algn="l"/>
              </a:tabLst>
            </a:pPr>
            <a:endParaRPr lang="es-E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2700" dirty="0" smtClean="0"/>
              <a:t>Gramática española 2: Sintaxis</a:t>
            </a:r>
            <a:r>
              <a:rPr lang="es-ES" sz="6000" dirty="0" smtClean="0"/>
              <a:t/>
            </a:r>
            <a:br>
              <a:rPr lang="es-ES" sz="6000" dirty="0" smtClean="0"/>
            </a:br>
            <a:r>
              <a:rPr lang="es-ES" sz="3600" dirty="0" smtClean="0"/>
              <a:t>Horario de clases</a:t>
            </a:r>
            <a:endParaRPr lang="es-ES" sz="36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4525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s-ES" sz="2800" dirty="0" smtClean="0"/>
              <a:t>				</a:t>
            </a:r>
            <a:r>
              <a:rPr lang="es-ES" sz="3600" b="1" dirty="0" smtClean="0"/>
              <a:t>Grupo 2: M – Z</a:t>
            </a:r>
          </a:p>
          <a:p>
            <a:pPr>
              <a:buNone/>
            </a:pPr>
            <a:endParaRPr lang="es-E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s-ES" sz="2800" dirty="0" smtClean="0">
                <a:solidFill>
                  <a:schemeClr val="accent1">
                    <a:lumMod val="75000"/>
                  </a:schemeClr>
                </a:solidFill>
              </a:rPr>
              <a:t>Hora</a:t>
            </a:r>
            <a:r>
              <a:rPr lang="es-ES" sz="2800" dirty="0" smtClean="0"/>
              <a:t>	Lunes		Martes	Miércoles</a:t>
            </a:r>
          </a:p>
          <a:p>
            <a:pPr marL="723900" indent="-723900">
              <a:buNone/>
              <a:tabLst>
                <a:tab pos="723900" algn="l"/>
              </a:tabLst>
            </a:pPr>
            <a:r>
              <a:rPr lang="es-ES" sz="2800" b="1" dirty="0" smtClean="0">
                <a:solidFill>
                  <a:schemeClr val="tx2"/>
                </a:solidFill>
              </a:rPr>
              <a:t>11:00</a:t>
            </a:r>
            <a:r>
              <a:rPr lang="es-ES" sz="2800" b="1" dirty="0">
                <a:solidFill>
                  <a:schemeClr val="tx2"/>
                </a:solidFill>
              </a:rPr>
              <a:t>	</a:t>
            </a:r>
            <a:r>
              <a:rPr lang="es-ES" sz="2800" dirty="0" smtClean="0"/>
              <a:t>				</a:t>
            </a:r>
            <a:r>
              <a:rPr lang="es-ES" sz="2800" b="1" dirty="0" smtClean="0">
                <a:solidFill>
                  <a:srgbClr val="C00000"/>
                </a:solidFill>
              </a:rPr>
              <a:t>Interactiva Grupo 3 (M-Q)</a:t>
            </a:r>
          </a:p>
          <a:p>
            <a:pPr marL="800100" indent="-800100">
              <a:buNone/>
              <a:tabLst>
                <a:tab pos="723900" algn="l"/>
              </a:tabLst>
            </a:pPr>
            <a:r>
              <a:rPr lang="es-ES" sz="2800" dirty="0"/>
              <a:t>	</a:t>
            </a:r>
            <a:r>
              <a:rPr lang="es-ES" sz="2800" dirty="0" smtClean="0"/>
              <a:t>						Aula D05</a:t>
            </a:r>
          </a:p>
          <a:p>
            <a:pPr marL="514350" indent="-514350">
              <a:spcBef>
                <a:spcPts val="1800"/>
              </a:spcBef>
              <a:buNone/>
              <a:tabLst>
                <a:tab pos="723900" algn="l"/>
              </a:tabLst>
            </a:pPr>
            <a:r>
              <a:rPr lang="es-ES" sz="2800" b="1" dirty="0" smtClean="0">
                <a:solidFill>
                  <a:schemeClr val="tx2"/>
                </a:solidFill>
              </a:rPr>
              <a:t>12:00</a:t>
            </a:r>
            <a:r>
              <a:rPr lang="es-ES" sz="2800" dirty="0" smtClean="0"/>
              <a:t>	</a:t>
            </a:r>
            <a:r>
              <a:rPr lang="es-ES" sz="2800" b="1" dirty="0" smtClean="0">
                <a:solidFill>
                  <a:srgbClr val="0000FF"/>
                </a:solidFill>
              </a:rPr>
              <a:t>Expositiva</a:t>
            </a:r>
            <a:r>
              <a:rPr lang="es-ES" sz="2800" dirty="0" smtClean="0"/>
              <a:t>	</a:t>
            </a:r>
            <a:r>
              <a:rPr lang="es-ES" sz="2800" b="1" dirty="0" smtClean="0">
                <a:solidFill>
                  <a:srgbClr val="0000FF"/>
                </a:solidFill>
              </a:rPr>
              <a:t>Expositiva</a:t>
            </a:r>
            <a:r>
              <a:rPr lang="es-ES" sz="2800" dirty="0" smtClean="0"/>
              <a:t>	</a:t>
            </a:r>
            <a:r>
              <a:rPr lang="es-ES" sz="2800" b="1" dirty="0" smtClean="0">
                <a:solidFill>
                  <a:srgbClr val="C00000"/>
                </a:solidFill>
              </a:rPr>
              <a:t>Interactiva Grupo 4 (R-Z)</a:t>
            </a:r>
          </a:p>
          <a:p>
            <a:pPr marL="514350" indent="-514350">
              <a:spcBef>
                <a:spcPts val="0"/>
              </a:spcBef>
              <a:buNone/>
              <a:tabLst>
                <a:tab pos="723900" algn="l"/>
              </a:tabLst>
            </a:pPr>
            <a:r>
              <a:rPr lang="es-ES" sz="2800" dirty="0"/>
              <a:t>	</a:t>
            </a:r>
            <a:r>
              <a:rPr lang="es-ES" sz="2800" dirty="0" smtClean="0"/>
              <a:t>		Aula C08	Aula C09	Aula D05</a:t>
            </a:r>
          </a:p>
          <a:p>
            <a:pPr marL="4057650" lvl="8" indent="-552450">
              <a:spcBef>
                <a:spcPts val="0"/>
              </a:spcBef>
              <a:buNone/>
              <a:tabLst>
                <a:tab pos="266700" algn="l"/>
                <a:tab pos="723900" algn="l"/>
              </a:tabLst>
            </a:pPr>
            <a:endParaRPr lang="es-ES" sz="2800" dirty="0" smtClean="0"/>
          </a:p>
          <a:p>
            <a:pPr marL="457200" indent="-457200">
              <a:spcBef>
                <a:spcPts val="1800"/>
              </a:spcBef>
              <a:buAutoNum type="arabicPlain" startAt="10"/>
              <a:tabLst>
                <a:tab pos="723900" algn="l"/>
              </a:tabLst>
            </a:pPr>
            <a:endParaRPr lang="es-E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2200" dirty="0" smtClean="0"/>
              <a:t>Gramática española 2: Sintaxis</a:t>
            </a:r>
            <a:r>
              <a:rPr lang="es-ES" sz="6000" dirty="0" smtClean="0"/>
              <a:t/>
            </a:r>
            <a:br>
              <a:rPr lang="es-ES" sz="6000" dirty="0" smtClean="0"/>
            </a:br>
            <a:r>
              <a:rPr lang="es-ES" sz="3600" dirty="0" smtClean="0"/>
              <a:t>Profesoras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ES" sz="3000" b="1" dirty="0" smtClean="0"/>
              <a:t>Grupo 1 (A-L)</a:t>
            </a:r>
          </a:p>
          <a:p>
            <a:pPr>
              <a:buNone/>
            </a:pPr>
            <a:r>
              <a:rPr lang="es-ES" sz="3000" dirty="0" smtClean="0"/>
              <a:t>María José Rodríguez </a:t>
            </a:r>
            <a:r>
              <a:rPr lang="es-ES" sz="3000" dirty="0" err="1" smtClean="0"/>
              <a:t>Espiñeira</a:t>
            </a:r>
            <a:endParaRPr lang="es-ES" sz="3000" dirty="0" smtClean="0"/>
          </a:p>
          <a:p>
            <a:pPr>
              <a:buNone/>
            </a:pPr>
            <a:r>
              <a:rPr lang="es-ES" sz="3000" dirty="0" smtClean="0"/>
              <a:t>Despacho 218</a:t>
            </a:r>
          </a:p>
          <a:p>
            <a:pPr>
              <a:buNone/>
            </a:pPr>
            <a:r>
              <a:rPr lang="es-ES" sz="3000" dirty="0" smtClean="0"/>
              <a:t>Correo-e: </a:t>
            </a:r>
            <a:r>
              <a:rPr lang="es-ES" sz="3000" dirty="0" smtClean="0">
                <a:hlinkClick r:id="rId2"/>
              </a:rPr>
              <a:t>mjose.rodriguez.espineira@usc.es</a:t>
            </a:r>
            <a:r>
              <a:rPr lang="es-ES" sz="3000" dirty="0" smtClean="0"/>
              <a:t>	</a:t>
            </a:r>
          </a:p>
          <a:p>
            <a:pPr>
              <a:buNone/>
            </a:pPr>
            <a:r>
              <a:rPr lang="es-ES" sz="3000" b="1" dirty="0" smtClean="0">
                <a:solidFill>
                  <a:srgbClr val="C00000"/>
                </a:solidFill>
              </a:rPr>
              <a:t>Tutorías</a:t>
            </a:r>
            <a:r>
              <a:rPr lang="es-ES" sz="3000" dirty="0" smtClean="0"/>
              <a:t>: 	lunes: 12.00 -14.00 y 16.00 – 18.00</a:t>
            </a:r>
          </a:p>
          <a:p>
            <a:pPr>
              <a:buNone/>
            </a:pPr>
            <a:r>
              <a:rPr lang="es-ES" sz="3000" dirty="0" smtClean="0"/>
              <a:t>			martes: 12.00 – 14.00 </a:t>
            </a:r>
          </a:p>
          <a:p>
            <a:pPr>
              <a:buNone/>
            </a:pPr>
            <a:r>
              <a:rPr lang="es-ES" sz="3000" b="1" dirty="0" smtClean="0"/>
              <a:t>Grupo 2 (M-Z)</a:t>
            </a:r>
          </a:p>
          <a:p>
            <a:pPr>
              <a:buNone/>
            </a:pPr>
            <a:r>
              <a:rPr lang="es-ES" sz="3000" dirty="0" smtClean="0"/>
              <a:t>Victoria </a:t>
            </a:r>
            <a:r>
              <a:rPr lang="es-ES" sz="3000" dirty="0"/>
              <a:t>Vázquez </a:t>
            </a:r>
            <a:r>
              <a:rPr lang="es-ES" sz="3000" dirty="0" smtClean="0"/>
              <a:t>Rozas</a:t>
            </a:r>
          </a:p>
          <a:p>
            <a:pPr>
              <a:buNone/>
            </a:pPr>
            <a:r>
              <a:rPr lang="es-ES" sz="3000" dirty="0" smtClean="0"/>
              <a:t>Despacho </a:t>
            </a:r>
            <a:r>
              <a:rPr lang="es-ES" sz="3000" dirty="0"/>
              <a:t>219</a:t>
            </a:r>
          </a:p>
          <a:p>
            <a:pPr>
              <a:buNone/>
            </a:pPr>
            <a:r>
              <a:rPr lang="pt-BR" sz="3000" dirty="0" err="1" smtClean="0"/>
              <a:t>Correo-e</a:t>
            </a:r>
            <a:r>
              <a:rPr lang="pt-BR" sz="3000" dirty="0"/>
              <a:t>: </a:t>
            </a:r>
            <a:r>
              <a:rPr lang="pt-BR" sz="3000" u="sng" dirty="0">
                <a:hlinkClick r:id="rId3"/>
              </a:rPr>
              <a:t>victoria.vazquez@usc.es</a:t>
            </a:r>
            <a:r>
              <a:rPr lang="es-ES" sz="3000" dirty="0"/>
              <a:t> </a:t>
            </a:r>
            <a:endParaRPr lang="es-ES" sz="3000" dirty="0" smtClean="0"/>
          </a:p>
          <a:p>
            <a:pPr>
              <a:buNone/>
            </a:pPr>
            <a:r>
              <a:rPr lang="es-ES" sz="3000" b="1" dirty="0" smtClean="0">
                <a:solidFill>
                  <a:srgbClr val="C00000"/>
                </a:solidFill>
              </a:rPr>
              <a:t>Tutorías</a:t>
            </a:r>
            <a:r>
              <a:rPr lang="es-ES" sz="3000" dirty="0" smtClean="0"/>
              <a:t>: 	lunes: 13.00 -14.00 y 16.00 – 19.00</a:t>
            </a:r>
          </a:p>
          <a:p>
            <a:pPr>
              <a:buNone/>
            </a:pPr>
            <a:r>
              <a:rPr lang="es-ES" sz="3000" dirty="0" smtClean="0"/>
              <a:t>			martes y miércoles: 13.00 – 14.00 </a:t>
            </a:r>
          </a:p>
          <a:p>
            <a:pPr>
              <a:buNone/>
            </a:pPr>
            <a:endParaRPr lang="es-ES" sz="3000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2200" dirty="0" smtClean="0"/>
              <a:t>Gramática española 2: Sintaxis</a:t>
            </a:r>
            <a:r>
              <a:rPr lang="es-ES" sz="6000" dirty="0" smtClean="0"/>
              <a:t/>
            </a:r>
            <a:br>
              <a:rPr lang="es-ES" sz="6000" dirty="0" smtClean="0"/>
            </a:br>
            <a:r>
              <a:rPr lang="es-ES" sz="3600" dirty="0" smtClean="0"/>
              <a:t>Requisitos previos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s-ES" dirty="0"/>
              <a:t>Dominio instrumental </a:t>
            </a:r>
            <a:r>
              <a:rPr lang="es-ES" b="1" dirty="0"/>
              <a:t>avanzado</a:t>
            </a:r>
            <a:r>
              <a:rPr lang="es-ES" dirty="0"/>
              <a:t> de la lengua española (en alumnos no nativos se </a:t>
            </a:r>
            <a:r>
              <a:rPr lang="es-ES" dirty="0" smtClean="0"/>
              <a:t>requiere </a:t>
            </a:r>
            <a:r>
              <a:rPr lang="es-ES" dirty="0"/>
              <a:t>nivel de español </a:t>
            </a:r>
            <a:r>
              <a:rPr lang="es-ES" b="1" dirty="0">
                <a:solidFill>
                  <a:srgbClr val="C00000"/>
                </a:solidFill>
              </a:rPr>
              <a:t>B2</a:t>
            </a:r>
            <a:r>
              <a:rPr lang="es-ES" dirty="0"/>
              <a:t>).</a:t>
            </a:r>
          </a:p>
          <a:p>
            <a:pPr lvl="0"/>
            <a:r>
              <a:rPr lang="es-ES" dirty="0"/>
              <a:t>Conocimientos de gramática española correspondientes a las materias Lengua española 1 y Lengua española 2 del Grado en Lengua y Literatura españolas.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sz="2200" dirty="0" smtClean="0"/>
              <a:t>Gramática española 2: Sintaxis</a:t>
            </a:r>
            <a:r>
              <a:rPr lang="es-ES" sz="6000" dirty="0" smtClean="0"/>
              <a:t/>
            </a:r>
            <a:br>
              <a:rPr lang="es-ES" sz="6000" dirty="0" smtClean="0"/>
            </a:br>
            <a:r>
              <a:rPr lang="es-ES" sz="3600" dirty="0" smtClean="0"/>
              <a:t>Sentido de la materia en el plan de estudios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96855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55600" indent="-355600"/>
            <a:r>
              <a:rPr lang="es-ES" sz="2600" dirty="0" smtClean="0"/>
              <a:t>La asignatura pertenece al módulo de </a:t>
            </a:r>
            <a:r>
              <a:rPr lang="es-ES" sz="2600" b="1" i="1" dirty="0" smtClean="0">
                <a:solidFill>
                  <a:srgbClr val="C00000"/>
                </a:solidFill>
              </a:rPr>
              <a:t>Lengua española</a:t>
            </a:r>
            <a:r>
              <a:rPr lang="es-ES" sz="2600" dirty="0" smtClean="0"/>
              <a:t>, que abarca materias de análisis lingüístico del español con orientación </a:t>
            </a:r>
            <a:r>
              <a:rPr lang="es-ES" sz="2600" b="1" dirty="0" smtClean="0"/>
              <a:t>sincrónica</a:t>
            </a:r>
            <a:r>
              <a:rPr lang="es-ES" sz="2600" dirty="0" smtClean="0"/>
              <a:t>. </a:t>
            </a:r>
          </a:p>
          <a:p>
            <a:pPr marL="355600" indent="-355600"/>
            <a:r>
              <a:rPr lang="es-ES" sz="2600" dirty="0" smtClean="0"/>
              <a:t>La asignatura consolida la formación en sintaxis de los estudiantes para que puedan acceder a la formación especializada en materias lingüísticas del módulo optativo de especialización </a:t>
            </a:r>
            <a:r>
              <a:rPr lang="es-ES" sz="2600" b="1" dirty="0" smtClean="0">
                <a:solidFill>
                  <a:srgbClr val="C00000"/>
                </a:solidFill>
              </a:rPr>
              <a:t>en </a:t>
            </a:r>
            <a:r>
              <a:rPr lang="es-ES" sz="2600" b="1" i="1" dirty="0" smtClean="0">
                <a:solidFill>
                  <a:srgbClr val="C00000"/>
                </a:solidFill>
              </a:rPr>
              <a:t>Lengua y Literatura españolas</a:t>
            </a:r>
            <a:r>
              <a:rPr lang="es-ES" sz="2600" b="1" dirty="0" smtClean="0">
                <a:solidFill>
                  <a:srgbClr val="C00000"/>
                </a:solidFill>
              </a:rPr>
              <a:t> (</a:t>
            </a:r>
            <a:r>
              <a:rPr lang="es-ES" sz="2600" b="1" i="1" dirty="0" smtClean="0">
                <a:solidFill>
                  <a:srgbClr val="C00000"/>
                </a:solidFill>
              </a:rPr>
              <a:t>Modalidad </a:t>
            </a:r>
            <a:r>
              <a:rPr lang="es-ES" sz="2600" b="1" i="1" dirty="0" err="1" smtClean="0">
                <a:solidFill>
                  <a:srgbClr val="C00000"/>
                </a:solidFill>
              </a:rPr>
              <a:t>Maior</a:t>
            </a:r>
            <a:r>
              <a:rPr lang="es-ES" sz="2600" b="1" i="1" dirty="0" smtClean="0">
                <a:solidFill>
                  <a:srgbClr val="C00000"/>
                </a:solidFill>
              </a:rPr>
              <a:t> Plus</a:t>
            </a:r>
            <a:r>
              <a:rPr lang="es-ES" sz="2600" dirty="0" smtClean="0"/>
              <a:t>), o bien para que completen sus estudios gramaticales del español del </a:t>
            </a:r>
            <a:r>
              <a:rPr lang="es-ES" sz="2600" b="1" i="1" dirty="0" err="1" smtClean="0">
                <a:solidFill>
                  <a:schemeClr val="tx2"/>
                </a:solidFill>
              </a:rPr>
              <a:t>Minor</a:t>
            </a:r>
            <a:r>
              <a:rPr lang="es-ES" sz="2600" b="1" i="1" dirty="0" smtClean="0">
                <a:solidFill>
                  <a:schemeClr val="tx2"/>
                </a:solidFill>
              </a:rPr>
              <a:t> </a:t>
            </a:r>
            <a:r>
              <a:rPr lang="es-ES" sz="2600" b="1" dirty="0" smtClean="0">
                <a:solidFill>
                  <a:schemeClr val="tx2"/>
                </a:solidFill>
              </a:rPr>
              <a:t>en </a:t>
            </a:r>
            <a:r>
              <a:rPr lang="es-ES" sz="2600" b="1" i="1" dirty="0" smtClean="0">
                <a:solidFill>
                  <a:schemeClr val="tx2"/>
                </a:solidFill>
              </a:rPr>
              <a:t>Lengua y Literatura españolas</a:t>
            </a:r>
            <a:r>
              <a:rPr lang="es-ES" sz="2600" i="1" dirty="0" smtClean="0"/>
              <a:t>.</a:t>
            </a:r>
            <a:endParaRPr lang="es-ES" sz="2600" dirty="0" smtClean="0"/>
          </a:p>
          <a:p>
            <a:pPr marL="355600" indent="-355600">
              <a:buNone/>
            </a:pPr>
            <a:endParaRPr lang="es-ES" sz="28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2200" dirty="0" smtClean="0"/>
              <a:t>Gramática española 2: Sintaxis</a:t>
            </a:r>
            <a:r>
              <a:rPr lang="es-ES" sz="6000" dirty="0" smtClean="0"/>
              <a:t/>
            </a:r>
            <a:br>
              <a:rPr lang="es-ES" sz="6000" dirty="0" smtClean="0"/>
            </a:br>
            <a:r>
              <a:rPr lang="es-ES" sz="3600" dirty="0" smtClean="0"/>
              <a:t>Objetivos generales de la asignatura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556792"/>
            <a:ext cx="8964488" cy="4968552"/>
          </a:xfrm>
        </p:spPr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endParaRPr lang="es-ES" sz="31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s-ES" sz="3100" dirty="0" smtClean="0"/>
              <a:t>Poner </a:t>
            </a:r>
            <a:r>
              <a:rPr lang="es-ES" sz="3100" dirty="0"/>
              <a:t>de relieve el interés de los estudios sintácticos para hacer explícitos los mecanismos estructurales de la comunicación verbal.</a:t>
            </a:r>
          </a:p>
          <a:p>
            <a:pPr marL="514350" lvl="0" indent="-514350">
              <a:buFont typeface="+mj-lt"/>
              <a:buAutoNum type="arabicPeriod"/>
            </a:pPr>
            <a:r>
              <a:rPr lang="es-ES" sz="3100" dirty="0"/>
              <a:t>Reforzar la comprensión y aplicación de los conceptos fundamentales del análisis sintáctico funcional.</a:t>
            </a:r>
          </a:p>
          <a:p>
            <a:pPr marL="514350" lvl="0" indent="-514350">
              <a:buFont typeface="+mj-lt"/>
              <a:buAutoNum type="arabicPeriod"/>
            </a:pPr>
            <a:r>
              <a:rPr lang="es-ES" sz="3100" dirty="0"/>
              <a:t>Conocer la estructura y funcionamiento de la cláusula y combinaciones de cláusulas en español.</a:t>
            </a:r>
          </a:p>
          <a:p>
            <a:pPr marL="514350" lvl="0" indent="-514350">
              <a:buFont typeface="+mj-lt"/>
              <a:buAutoNum type="arabicPeriod"/>
            </a:pPr>
            <a:r>
              <a:rPr lang="es-ES" sz="3100" dirty="0" smtClean="0"/>
              <a:t>Establecer </a:t>
            </a:r>
            <a:r>
              <a:rPr lang="es-ES" sz="3100" dirty="0"/>
              <a:t>relaciones significativas entre las propiedades sintácticas, las características léxico-semánticas y el uso pragmático-discursivo de las construcciones de la cláusula y unidades sintácticas complejas.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s-ES" sz="3100" dirty="0" smtClean="0"/>
              <a:t>Estimular </a:t>
            </a:r>
            <a:r>
              <a:rPr lang="es-ES" sz="3100" dirty="0"/>
              <a:t>la formulación de argumentaciones coherentes y la contrastación empírica en el análisis de los fenómenos sintácticos.</a:t>
            </a:r>
          </a:p>
          <a:p>
            <a:pPr marL="514350" indent="-514350">
              <a:buFont typeface="+mj-lt"/>
              <a:buAutoNum type="arabicPeriod"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2200" dirty="0" smtClean="0"/>
              <a:t>Gramática española 2: Sintaxis</a:t>
            </a:r>
            <a:r>
              <a:rPr lang="es-ES" sz="6000" dirty="0" smtClean="0"/>
              <a:t/>
            </a:r>
            <a:br>
              <a:rPr lang="es-ES" sz="6000" dirty="0" smtClean="0"/>
            </a:br>
            <a:r>
              <a:rPr lang="es-ES" sz="3600" dirty="0" smtClean="0"/>
              <a:t>Competencias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673424"/>
            <a:ext cx="8712968" cy="4923928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s-ES" sz="2400" dirty="0"/>
              <a:t>Capacidad para aplicar los principios del enfoque sintáctico funcional al análisis de nuevos datos lingüísticos.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s-ES" sz="2400" dirty="0"/>
              <a:t>Capacidad para valorar críticamente diferentes propuestas de análisis.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s-ES" sz="2400" dirty="0"/>
              <a:t>Capacidad para elaborar respuestas concisas, coherentes y bien argumentadas a los problemas y ejercicios propuestos.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s-ES" sz="2400" dirty="0"/>
              <a:t>Conocimiento y manejo de las principales fuentes de datos sintácticos y recursos bibliográficos para el estudio de la sintaxis española.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s-ES" sz="2400" dirty="0"/>
              <a:t>Competencia comunicativa en el registro académico, tanto oral como escrito, con una utilización precisa de los conceptos y la terminología sintáctica especializada. </a:t>
            </a:r>
          </a:p>
          <a:p>
            <a:pPr marL="514350" indent="-514350">
              <a:buFont typeface="+mj-lt"/>
              <a:buAutoNum type="arabicPeriod"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Words>715</Words>
  <Application>Microsoft Office PowerPoint</Application>
  <PresentationFormat>Presentación en pantalla (4:3)</PresentationFormat>
  <Paragraphs>149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Gramática española 2: Sintaxis</vt:lpstr>
      <vt:lpstr>Gramática española 2: Sintaxis Códigos de la asignatura</vt:lpstr>
      <vt:lpstr>Gramática española 2: Sintaxis Horario de clases</vt:lpstr>
      <vt:lpstr>Gramática española 2: Sintaxis Horario de clases</vt:lpstr>
      <vt:lpstr>Gramática española 2: Sintaxis Profesoras</vt:lpstr>
      <vt:lpstr>Gramática española 2: Sintaxis Requisitos previos</vt:lpstr>
      <vt:lpstr>Gramática española 2: Sintaxis Sentido de la materia en el plan de estudios</vt:lpstr>
      <vt:lpstr>Gramática española 2: Sintaxis Objetivos generales de la asignatura</vt:lpstr>
      <vt:lpstr>Gramática española 2: Sintaxis Competencias</vt:lpstr>
      <vt:lpstr>  Gramática española 2: Sintaxis Contenidos  </vt:lpstr>
      <vt:lpstr>  Gramática española 2: Sintaxis Contenidos  </vt:lpstr>
      <vt:lpstr>  Gramática española 2: Sintaxis Contenidos  </vt:lpstr>
      <vt:lpstr>  Gramática española 2: Sintaxis Bibliografía complementaria  </vt:lpstr>
      <vt:lpstr>  Gramática española 2: Sintaxis Bibliografía complementaria  </vt:lpstr>
      <vt:lpstr>  Gramática española 2: Sintaxis Bibliografía complementaria  </vt:lpstr>
      <vt:lpstr>Gramática española 2: Sintaxis Actividades y metodología</vt:lpstr>
      <vt:lpstr>Diapositiva 17</vt:lpstr>
      <vt:lpstr>Gramática española 2: Sintaxis Actividades y metodología</vt:lpstr>
      <vt:lpstr>Gramática española 2: Sintaxis Cronograma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Gramática española 2: Sintaxis</dc:title>
  <dc:creator>victoria.vazquez</dc:creator>
  <cp:lastModifiedBy>Admin</cp:lastModifiedBy>
  <cp:revision>52</cp:revision>
  <dcterms:created xsi:type="dcterms:W3CDTF">2013-01-28T22:12:59Z</dcterms:created>
  <dcterms:modified xsi:type="dcterms:W3CDTF">2017-01-26T17:55:35Z</dcterms:modified>
</cp:coreProperties>
</file>